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6"/>
  </p:notesMasterIdLst>
  <p:sldIdLst>
    <p:sldId id="2147197687" r:id="rId5"/>
    <p:sldId id="2147197686" r:id="rId6"/>
    <p:sldId id="257" r:id="rId7"/>
    <p:sldId id="2147197676" r:id="rId8"/>
    <p:sldId id="2147197677" r:id="rId9"/>
    <p:sldId id="2147197681" r:id="rId10"/>
    <p:sldId id="2147197684" r:id="rId11"/>
    <p:sldId id="2147197685" r:id="rId12"/>
    <p:sldId id="2147197683" r:id="rId13"/>
    <p:sldId id="2147197682" r:id="rId14"/>
    <p:sldId id="268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304800" marR="0" indent="-304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Pct val="80000"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tandard inndeling" id="{F0125966-39F2-4F6D-8110-6C0F8A21D195}">
          <p14:sldIdLst>
            <p14:sldId id="2147197687"/>
            <p14:sldId id="2147197686"/>
          </p14:sldIdLst>
        </p14:section>
        <p14:section name="Tilbakeblikk" id="{DDE2A55D-9DE4-4E8C-91EA-EFF27738C455}">
          <p14:sldIdLst>
            <p14:sldId id="257"/>
            <p14:sldId id="2147197676"/>
          </p14:sldIdLst>
        </p14:section>
        <p14:section name="Evaluering og videre arbeid" id="{C971399D-D690-4626-9A76-9C799C6106A7}">
          <p14:sldIdLst>
            <p14:sldId id="2147197677"/>
            <p14:sldId id="2147197681"/>
            <p14:sldId id="2147197684"/>
          </p14:sldIdLst>
        </p14:section>
        <p14:section name="Avslutning" id="{809A5828-5964-4319-B2FB-BEF711053034}">
          <p14:sldIdLst>
            <p14:sldId id="2147197685"/>
            <p14:sldId id="2147197683"/>
            <p14:sldId id="2147197682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0E6"/>
    <a:srgbClr val="2D5660"/>
    <a:srgbClr val="ACCAC4"/>
    <a:srgbClr val="ED6D6E"/>
    <a:srgbClr val="69C1BF"/>
    <a:srgbClr val="F8FFF8"/>
    <a:srgbClr val="FF6B6B"/>
    <a:srgbClr val="4ECDC4"/>
    <a:srgbClr val="695DBF"/>
    <a:srgbClr val="FFE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14604-807D-B84A-A934-1AF555D800C8}" v="70" dt="2026-01-14T15:15:43.744"/>
    <p1510:client id="{AB66ADEB-8B8A-A329-A2FB-7A350A1A0A54}" v="27" dt="2026-01-14T15:05:23.288"/>
    <p1510:client id="{D483D05B-ECCC-4FC4-94CD-40C1FB497DFE}" v="9" dt="2026-01-14T13:07:20.73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Anbefalt tid: </a:t>
            </a:r>
            <a:r>
              <a:rPr lang="nb-NO"/>
              <a:t>1 time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>
                <a:cs typeface="+mn-lt"/>
              </a:rPr>
              <a:t>Deltakere: </a:t>
            </a:r>
            <a:r>
              <a:rPr lang="nb-NO">
                <a:cs typeface="+mn-lt"/>
              </a:rPr>
              <a:t>Leder, verneombud og tillitsvalgt/ansattrepresentant </a:t>
            </a:r>
            <a:endParaRPr lang="nb-NO"/>
          </a:p>
          <a:p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6435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>
                <a:cs typeface="+mn-lt"/>
              </a:rPr>
              <a:t>Hensikt</a:t>
            </a:r>
            <a:r>
              <a:rPr lang="nb-NO" b="1"/>
              <a:t>: </a:t>
            </a:r>
            <a:r>
              <a:rPr lang="nb-NO"/>
              <a:t>Tilbakeblikk på hva som er gjort, og vise hvor vi er i prosessen.</a:t>
            </a:r>
            <a:endParaRPr lang="nb-NO">
              <a:solidFill>
                <a:srgbClr val="000000"/>
              </a:solidFill>
              <a:cs typeface="+mn-lt"/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884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err="1">
                <a:latin typeface="Calibri"/>
                <a:ea typeface="Calibri"/>
                <a:cs typeface="Calibri"/>
              </a:rPr>
              <a:t>Hensikt</a:t>
            </a:r>
            <a:r>
              <a:rPr lang="en-US" b="1">
                <a:latin typeface="Calibri"/>
                <a:ea typeface="Calibri"/>
                <a:cs typeface="Calibri"/>
              </a:rPr>
              <a:t>: </a:t>
            </a:r>
            <a:r>
              <a:rPr lang="en-US">
                <a:latin typeface="Calibri"/>
                <a:ea typeface="Calibri"/>
                <a:cs typeface="Calibri"/>
              </a:rPr>
              <a:t>Starte </a:t>
            </a:r>
            <a:r>
              <a:rPr lang="en-US" err="1">
                <a:latin typeface="Calibri"/>
                <a:ea typeface="Calibri"/>
                <a:cs typeface="Calibri"/>
              </a:rPr>
              <a:t>møte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på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en</a:t>
            </a:r>
            <a:r>
              <a:rPr lang="en-US">
                <a:latin typeface="Calibri"/>
                <a:ea typeface="Calibri"/>
                <a:cs typeface="Calibri"/>
              </a:rPr>
              <a:t> god </a:t>
            </a:r>
            <a:r>
              <a:rPr lang="en-US" err="1">
                <a:latin typeface="Calibri"/>
                <a:ea typeface="Calibri"/>
                <a:cs typeface="Calibri"/>
              </a:rPr>
              <a:t>måte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r>
              <a:rPr lang="en-US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Metode: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Positiv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påkobling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7564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FE14E-FC5B-4F2D-9B82-F39FFEE46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0E2ABF2-EEC6-ED0F-87C6-1E6069771F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03DF4FB2-1F35-3F6F-1F74-8D0549DF0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Legg inn bilde av utfylt handlingsplan</a:t>
            </a:r>
          </a:p>
          <a:p>
            <a:r>
              <a:rPr lang="nb-NO" b="1">
                <a:solidFill>
                  <a:srgbClr val="000000"/>
                </a:solidFill>
              </a:rPr>
              <a:t>Hensikt:</a:t>
            </a:r>
            <a:r>
              <a:rPr lang="nb-NO">
                <a:solidFill>
                  <a:srgbClr val="000000"/>
                </a:solidFill>
              </a:rPr>
              <a:t> Felles påkobling fra arbeidet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908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1941-47FF-BBA2-CFC0-2CA2D13DB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DBA6E9C-D900-FAB5-5B3B-829DD235DF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A9626DD-2B6C-F706-4524-09923F0F1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Hensikt: </a:t>
            </a:r>
            <a:r>
              <a:rPr lang="nb-NO" b="0"/>
              <a:t>Evaluere arbeidet så langt</a:t>
            </a:r>
            <a:br>
              <a:rPr lang="nb-NO" b="1"/>
            </a:br>
            <a:r>
              <a:rPr lang="nb-NO" b="1"/>
              <a:t>Metode:</a:t>
            </a:r>
            <a:r>
              <a:rPr lang="nb-NO"/>
              <a:t> En variant av Lært, lykkes, lurt</a:t>
            </a:r>
            <a:endParaRPr lang="en-US"/>
          </a:p>
          <a:p>
            <a:r>
              <a:rPr lang="nb-NO" b="1" err="1"/>
              <a:t>Matriell</a:t>
            </a:r>
            <a:r>
              <a:rPr lang="nb-NO" b="1"/>
              <a:t>: </a:t>
            </a:r>
            <a:r>
              <a:rPr lang="nb-NO" b="0"/>
              <a:t>Et </a:t>
            </a:r>
            <a:r>
              <a:rPr lang="nb-NO" b="0" err="1"/>
              <a:t>arbeidsark</a:t>
            </a:r>
            <a:r>
              <a:rPr lang="nb-NO" b="0"/>
              <a:t> til hver deltaker</a:t>
            </a:r>
            <a:br>
              <a:rPr lang="nb-NO" b="0"/>
            </a:br>
            <a:br>
              <a:rPr lang="nb-NO" b="0"/>
            </a:br>
            <a:r>
              <a:rPr lang="nb-NO" b="1"/>
              <a:t>Individuelt: </a:t>
            </a:r>
            <a:r>
              <a:rPr lang="nb-NO" b="0"/>
              <a:t>Fyll ut planen hver for dere</a:t>
            </a:r>
          </a:p>
          <a:p>
            <a:r>
              <a:rPr lang="nb-NO" b="1"/>
              <a:t>Gruppe: </a:t>
            </a:r>
            <a:r>
              <a:rPr lang="nb-NO" b="0"/>
              <a:t>Del med gruppen det du har skrevet. Reflekter sammen rundt punktene</a:t>
            </a:r>
          </a:p>
          <a:p>
            <a:r>
              <a:rPr lang="nb-NO" b="1"/>
              <a:t>Dokumentasjon: </a:t>
            </a:r>
            <a:r>
              <a:rPr lang="nb-NO" b="0"/>
              <a:t>Bør noen av punktene fra dette skjemaet dokumenteres for videre arbeid? Hvor skal det dokumenteres, og hvem har ansvar for å følge opp?</a:t>
            </a:r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4571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BE39F-DC79-FF59-7297-4358D3ACE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B85C31D-43FD-308A-0FDA-3D9F6B585B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69E28279-2C02-2E10-C97E-0F877D4FA6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>
              <a:lnSpc>
                <a:spcPts val="1529"/>
              </a:lnSpc>
            </a:pPr>
            <a:r>
              <a:rPr lang="nb-NO"/>
              <a:t>Fyll inn kortene som ble spart på etter partsgruppemøte i steg 2. </a:t>
            </a:r>
            <a:br>
              <a:rPr lang="nb-NO"/>
            </a:br>
            <a:r>
              <a:rPr lang="nb-NO" b="1"/>
              <a:t>Hensikt: </a:t>
            </a:r>
            <a:r>
              <a:rPr lang="nb-NO"/>
              <a:t>Lage en plan for når dere skal ta tak i neste kort og hvordan</a:t>
            </a:r>
            <a:br>
              <a:rPr lang="nb-NO"/>
            </a:br>
            <a:r>
              <a:rPr lang="nb-NO" b="1"/>
              <a:t>Støttetekst:</a:t>
            </a:r>
            <a:br>
              <a:rPr lang="nb-NO"/>
            </a:br>
            <a:r>
              <a:rPr lang="nb-NO"/>
              <a:t>Når dere har kommet i mål med tiltakene i handlingsplanen skal partsgruppa ta tak i neste kort fra arbeidet i steg 2 sammen med de ansatte.</a:t>
            </a:r>
            <a:br>
              <a:rPr lang="nb-NO"/>
            </a:br>
            <a:r>
              <a:rPr lang="nb-NO"/>
              <a:t>Dette gjøres på samme måte som dere har jobbet med det første kortet. </a:t>
            </a:r>
            <a:br>
              <a:rPr lang="nb-NO"/>
            </a:br>
            <a:r>
              <a:rPr lang="nb-NO" b="1"/>
              <a:t>1. </a:t>
            </a:r>
            <a:r>
              <a:rPr lang="nb-NO"/>
              <a:t>Ansatte kommer med innspill på «Hvordan kan vi…» spørsmål i Idedugnad </a:t>
            </a:r>
          </a:p>
          <a:p>
            <a:pPr fontAlgn="t">
              <a:lnSpc>
                <a:spcPts val="1529"/>
              </a:lnSpc>
            </a:pPr>
            <a:r>
              <a:rPr lang="nb-NO" b="1"/>
              <a:t>2. </a:t>
            </a:r>
            <a:r>
              <a:rPr lang="nb-NO" b="0"/>
              <a:t>I</a:t>
            </a:r>
            <a:r>
              <a:rPr lang="nb-NO"/>
              <a:t>nnspillene </a:t>
            </a:r>
            <a:r>
              <a:rPr lang="nb-NO" err="1"/>
              <a:t>priorirteres</a:t>
            </a:r>
            <a:r>
              <a:rPr lang="nb-NO"/>
              <a:t> med innsatts-effekt-matrise og avstemming </a:t>
            </a:r>
          </a:p>
          <a:p>
            <a:pPr fontAlgn="t">
              <a:lnSpc>
                <a:spcPts val="1529"/>
              </a:lnSpc>
            </a:pPr>
            <a:r>
              <a:rPr lang="nb-NO" b="1"/>
              <a:t>3. </a:t>
            </a:r>
            <a:r>
              <a:rPr lang="nb-NO" b="0"/>
              <a:t>F</a:t>
            </a:r>
            <a:r>
              <a:rPr lang="nb-NO"/>
              <a:t>orslagene legges inn i en handlingsplan som bearbeides av partsgruppen igjen. </a:t>
            </a:r>
            <a:br>
              <a:rPr lang="nb-NO"/>
            </a:br>
            <a:endParaRPr lang="nb-NO"/>
          </a:p>
          <a:p>
            <a:pPr fontAlgn="t">
              <a:lnSpc>
                <a:spcPts val="1529"/>
              </a:lnSpc>
            </a:pPr>
            <a:r>
              <a:rPr lang="nb-NO"/>
              <a:t>Metoden kan brukes med jevne mellomrom og arbeidsplassen får mulighet til å jobbe med flere temaer som er viktige.</a:t>
            </a:r>
            <a:br>
              <a:rPr lang="nb-NO"/>
            </a:br>
            <a:endParaRPr lang="nb-NO"/>
          </a:p>
          <a:p>
            <a:pPr fontAlgn="t">
              <a:lnSpc>
                <a:spcPts val="1529"/>
              </a:lnSpc>
            </a:pPr>
            <a:r>
              <a:rPr lang="nb-NO"/>
              <a:t>Under finner dere </a:t>
            </a:r>
            <a:r>
              <a:rPr lang="nb-NO" b="0"/>
              <a:t>«Hvordan kan vi…» spørsmålene:</a:t>
            </a:r>
            <a:br>
              <a:rPr lang="nb-NO"/>
            </a:br>
            <a:r>
              <a:rPr lang="nb-NO" b="1">
                <a:solidFill>
                  <a:srgbClr val="3A4053"/>
                </a:solidFill>
                <a:latin typeface="Segoe UI"/>
                <a:cs typeface="Segoe UI"/>
              </a:rPr>
              <a:t>Autonomi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skape gode muligheter for å påvirke egne arbeidsoppgaver og delta i beslutninger?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Organisere arbeidet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legge til rette for innspill til hvordan arbeidet organiseres?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Tilbakemelding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sikre konstruktive tilbakemeldinger på arbeidet vårt?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Mening i arbeidet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sørge for at arbeidet oppleves som viktig og meningsfullt?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Emosjonelt arbeid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gi tid og rom til å bearbeide faglige og følelsesmessige utfordringer?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Støtte fra kollegaer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gjøre det enkelt å få hjelp og støtte fra kollegaer i hverdagen?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Arbeidsmengde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tilpasse arbeidsoppgaver og tidsrammer slik at oppgavene kan utføres på en god måte?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Trygghet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skape trygghet i jobben og mulighet til å si ifra når det trengs?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Rettferdighet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sikre at beslutninger og handlinger på arbeidsplassen oppleves som rettferdige og bidrar til et godt arbeidsmiljø?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Læring og utvikling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gi gode muligheter for både faglig og personlig utvikling?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Mestring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legge til rette for mestring i arbeidsoppgavene og utvikling av kompetanse?</a:t>
            </a:r>
            <a:b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</a:b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Støtte fra leder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sørge for at ledere er tilgjengelige, tydelige og gir god støtte?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Forutsigbarhet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tydeliggjøre hva som forventes og gi oversikt over hva som skjer fremover?</a:t>
            </a:r>
            <a:endParaRPr lang="nb-NO" b="1">
              <a:solidFill>
                <a:srgbClr val="3A4053"/>
              </a:solidFill>
              <a:latin typeface="Segoe UI" panose="020B0502040204020203" pitchFamily="34" charset="0"/>
            </a:endParaRP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Kommunikasjon (avdelinger)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sikre at kommunikasjon på tvers av avdelinger fungerer godt?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Kommunikasjon (generelt)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sørge for at kommunikasjon hos oss fungerer godt?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Anerkjennelse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vise at innsats på jobben blir sett og verdsatt?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Arbeidsglede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feire små og store suksesser?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Pause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gi tid og rom til pauser i arbeidsdagen?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Samarbeid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styrke samarbeidet slik at det oppleves som et felles ansvar?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Tilrettelegging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gjøre det mulig å tilrettelegge ved behov?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Rolleklarhet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tydeliggjøre hva som forventes i jobben og hvilke oppgaver som skal utføres?</a:t>
            </a:r>
          </a:p>
          <a:p>
            <a:pPr fontAlgn="t">
              <a:lnSpc>
                <a:spcPts val="1529"/>
              </a:lnSpc>
            </a:pPr>
            <a:r>
              <a:rPr lang="nb-NO" b="1">
                <a:solidFill>
                  <a:srgbClr val="3A4053"/>
                </a:solidFill>
                <a:latin typeface="Segoe UI" panose="020B0502040204020203" pitchFamily="34" charset="0"/>
              </a:rPr>
              <a:t>Kultur</a:t>
            </a:r>
          </a:p>
          <a:p>
            <a:pPr fontAlgn="t">
              <a:lnSpc>
                <a:spcPts val="1529"/>
              </a:lnSpc>
            </a:pPr>
            <a:r>
              <a:rPr lang="nb-NO">
                <a:solidFill>
                  <a:srgbClr val="3A4053"/>
                </a:solidFill>
                <a:latin typeface="Segoe UI" panose="020B0502040204020203" pitchFamily="34" charset="0"/>
              </a:rPr>
              <a:t>Hvordan kan vi skape en kultur der det er lov å komme på jobb med helseplager?</a:t>
            </a:r>
          </a:p>
          <a:p>
            <a:pPr fontAlgn="t">
              <a:lnSpc>
                <a:spcPts val="1529"/>
              </a:lnSpc>
            </a:pPr>
            <a:endParaRPr lang="nb-NO">
              <a:solidFill>
                <a:srgbClr val="3A4053"/>
              </a:solidFill>
              <a:latin typeface="Segoe UI" panose="020B0502040204020203" pitchFamily="34" charset="0"/>
            </a:endParaRPr>
          </a:p>
          <a:p>
            <a:pPr marL="174708" indent="-174708">
              <a:buFont typeface="Arial,Sans-Serif"/>
              <a:buChar char="•"/>
            </a:pPr>
            <a:endParaRPr lang="nb-NO">
              <a:solidFill>
                <a:srgbClr val="444444"/>
              </a:solidFill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7319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1F449-18EF-EB96-2D46-CF311573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11BBD1-F40E-E0F3-46DE-187CCD400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C99535-71C9-1919-28A1-93FEF0ACF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latin typeface="Calibri"/>
                <a:ea typeface="Calibri"/>
                <a:cs typeface="Calibri"/>
              </a:rPr>
              <a:t>Gjennomfør</a:t>
            </a:r>
            <a:r>
              <a:rPr lang="en-US">
                <a:latin typeface="Calibri"/>
                <a:ea typeface="Calibri"/>
                <a:cs typeface="Calibri"/>
              </a:rPr>
              <a:t> FIA-</a:t>
            </a:r>
            <a:r>
              <a:rPr lang="en-US" err="1">
                <a:latin typeface="Calibri"/>
                <a:ea typeface="Calibri"/>
                <a:cs typeface="Calibri"/>
              </a:rPr>
              <a:t>evalueringen</a:t>
            </a:r>
            <a:r>
              <a:rPr lang="en-US">
                <a:latin typeface="Calibri"/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096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/>
              <a:t>Hensikt: </a:t>
            </a:r>
            <a:r>
              <a:rPr lang="nb-NO" b="0"/>
              <a:t>Avslutte dagen på en god måte</a:t>
            </a:r>
            <a:br>
              <a:rPr lang="nb-NO">
                <a:cs typeface="+mn-lt"/>
              </a:rPr>
            </a:br>
            <a:r>
              <a:rPr lang="nb-NO" b="1"/>
              <a:t>Metode: </a:t>
            </a:r>
            <a:r>
              <a:rPr lang="nb-NO" b="0"/>
              <a:t>Runde rundt bordet</a:t>
            </a:r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2263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A6660-EB37-22AE-410A-1DC3B6192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18FE9C-F426-E6B3-3836-4BC5F55F20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167BAA-F97A-217C-AA21-05CBAEA4A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541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">
            <a:extLst>
              <a:ext uri="{FF2B5EF4-FFF2-40B4-BE49-F238E27FC236}">
                <a16:creationId xmlns:a16="http://schemas.microsoft.com/office/drawing/2014/main" id="{2E0664FA-B592-ED00-2872-6C4168F50268}"/>
              </a:ext>
            </a:extLst>
          </p:cNvPr>
          <p:cNvSpPr/>
          <p:nvPr userDrawn="1"/>
        </p:nvSpPr>
        <p:spPr>
          <a:xfrm>
            <a:off x="242048" y="290945"/>
            <a:ext cx="23864960" cy="13152005"/>
          </a:xfrm>
          <a:prstGeom prst="rect">
            <a:avLst/>
          </a:prstGeom>
          <a:solidFill>
            <a:srgbClr val="F5F0E6"/>
          </a:solidFill>
          <a:ln w="76200">
            <a:solidFill>
              <a:srgbClr val="F5F0E6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23" name="Helseiarbeid_logo_org.ai" descr="Helseiarbeid_logo_org.ai">
            <a:extLst>
              <a:ext uri="{FF2B5EF4-FFF2-40B4-BE49-F238E27FC236}">
                <a16:creationId xmlns:a16="http://schemas.microsoft.com/office/drawing/2014/main" id="{6419B260-63A6-DC46-BA24-8664028FA8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186530" y="12372122"/>
            <a:ext cx="2568509" cy="723461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TekstSylinder 23">
            <a:extLst>
              <a:ext uri="{FF2B5EF4-FFF2-40B4-BE49-F238E27FC236}">
                <a16:creationId xmlns:a16="http://schemas.microsoft.com/office/drawing/2014/main" id="{E55485C6-3814-9C5D-CD36-FA6DC9484612}"/>
              </a:ext>
            </a:extLst>
          </p:cNvPr>
          <p:cNvSpPr txBox="1"/>
          <p:nvPr userDrawn="1"/>
        </p:nvSpPr>
        <p:spPr>
          <a:xfrm>
            <a:off x="2833033" y="593709"/>
            <a:ext cx="125945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2800">
                <a:solidFill>
                  <a:schemeClr val="tx1"/>
                </a:solidFill>
                <a:latin typeface="Roboto Slab "/>
                <a:ea typeface="+mn-ea"/>
                <a:cs typeface="+mn-cs"/>
                <a:sym typeface="Roboto Slab Bold"/>
              </a:rPr>
              <a:t>Steg 4</a:t>
            </a:r>
          </a:p>
        </p:txBody>
      </p:sp>
      <p:pic>
        <p:nvPicPr>
          <p:cNvPr id="25" name="Grafikk 24" descr="Stopp med heldekkende fyll">
            <a:extLst>
              <a:ext uri="{FF2B5EF4-FFF2-40B4-BE49-F238E27FC236}">
                <a16:creationId xmlns:a16="http://schemas.microsoft.com/office/drawing/2014/main" id="{86B83A72-2B7E-7D6F-F626-607EFBAE9D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4640" y="586994"/>
            <a:ext cx="575500" cy="575500"/>
          </a:xfrm>
          <a:prstGeom prst="rect">
            <a:avLst/>
          </a:prstGeom>
        </p:spPr>
      </p:pic>
      <p:sp>
        <p:nvSpPr>
          <p:cNvPr id="27" name="TekstSylinder 26">
            <a:extLst>
              <a:ext uri="{FF2B5EF4-FFF2-40B4-BE49-F238E27FC236}">
                <a16:creationId xmlns:a16="http://schemas.microsoft.com/office/drawing/2014/main" id="{5EFC1EF4-29FD-4067-5649-46C4DABC1F23}"/>
              </a:ext>
            </a:extLst>
          </p:cNvPr>
          <p:cNvSpPr txBox="1"/>
          <p:nvPr userDrawn="1"/>
        </p:nvSpPr>
        <p:spPr>
          <a:xfrm>
            <a:off x="10929022" y="12559876"/>
            <a:ext cx="2678156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ctr">
              <a:lnSpc>
                <a:spcPct val="100000"/>
              </a:lnSpc>
              <a:buSzTx/>
            </a:pPr>
            <a:r>
              <a:rPr lang="nb-NO" sz="1800">
                <a:solidFill>
                  <a:schemeClr val="tx1"/>
                </a:solidFill>
                <a:latin typeface="All Round Gothic XLig" panose="020B0403020202020104" pitchFamily="34" charset="77"/>
                <a:ea typeface="+mn-ea"/>
                <a:cs typeface="+mn-cs"/>
                <a:sym typeface="Roboto Slab Bold"/>
              </a:rPr>
              <a:t>I samarbeid med</a:t>
            </a:r>
          </a:p>
        </p:txBody>
      </p:sp>
      <p:pic>
        <p:nvPicPr>
          <p:cNvPr id="28" name="Bilde 27" descr="Et bilde som inneholder Grafikk, symbol, design&#10;&#10;KI-generert innhold kan være feil.">
            <a:extLst>
              <a:ext uri="{FF2B5EF4-FFF2-40B4-BE49-F238E27FC236}">
                <a16:creationId xmlns:a16="http://schemas.microsoft.com/office/drawing/2014/main" id="{8E9862A4-13C7-7BDE-583A-3DB2343F4E6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2463" y="12446265"/>
            <a:ext cx="883057" cy="586111"/>
          </a:xfrm>
          <a:prstGeom prst="rect">
            <a:avLst/>
          </a:prstGeom>
        </p:spPr>
      </p:pic>
      <p:pic>
        <p:nvPicPr>
          <p:cNvPr id="29" name="Bilde 28" descr="Et bilde som inneholder Grafikk, Font, logo, grafisk design&#10;&#10;KI-generert innhold kan være feil.">
            <a:extLst>
              <a:ext uri="{FF2B5EF4-FFF2-40B4-BE49-F238E27FC236}">
                <a16:creationId xmlns:a16="http://schemas.microsoft.com/office/drawing/2014/main" id="{566F1000-578B-93CB-B5E6-7F2223A9E1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94" y="12446264"/>
            <a:ext cx="932128" cy="586111"/>
          </a:xfrm>
          <a:prstGeom prst="rect">
            <a:avLst/>
          </a:prstGeom>
        </p:spPr>
      </p:pic>
      <p:sp>
        <p:nvSpPr>
          <p:cNvPr id="30" name="Plassholder for innhold 2">
            <a:extLst>
              <a:ext uri="{FF2B5EF4-FFF2-40B4-BE49-F238E27FC236}">
                <a16:creationId xmlns:a16="http://schemas.microsoft.com/office/drawing/2014/main" id="{7C288B37-D3F6-9D08-012C-99A56E65116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2334072" y="7743245"/>
            <a:ext cx="7341716" cy="586111"/>
          </a:xfrm>
        </p:spPr>
        <p:txBody>
          <a:bodyPr anchor="ctr">
            <a:normAutofit/>
          </a:bodyPr>
          <a:lstStyle>
            <a:lvl1pPr marL="468313" indent="-457200" algn="l">
              <a:buClr>
                <a:srgbClr val="EB686B"/>
              </a:buClr>
              <a:buSzPct val="100000"/>
              <a:buFont typeface="Wingdings" pitchFamily="2" charset="2"/>
              <a:buNone/>
              <a:tabLst/>
              <a:defRPr sz="32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skriv inn bedrift..</a:t>
            </a:r>
            <a:endParaRPr lang="nb-US"/>
          </a:p>
        </p:txBody>
      </p:sp>
      <p:sp>
        <p:nvSpPr>
          <p:cNvPr id="31" name="Plassholder for innhold 2">
            <a:extLst>
              <a:ext uri="{FF2B5EF4-FFF2-40B4-BE49-F238E27FC236}">
                <a16:creationId xmlns:a16="http://schemas.microsoft.com/office/drawing/2014/main" id="{9A2F397F-C706-AECA-734F-343E511F86A1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757060" y="7743245"/>
            <a:ext cx="5289364" cy="586111"/>
          </a:xfrm>
        </p:spPr>
        <p:txBody>
          <a:bodyPr anchor="ctr">
            <a:normAutofit/>
          </a:bodyPr>
          <a:lstStyle>
            <a:lvl1pPr marL="468313" indent="-457200" algn="r">
              <a:buClr>
                <a:srgbClr val="EB686B"/>
              </a:buClr>
              <a:buSzPct val="100000"/>
              <a:buFont typeface="Wingdings" pitchFamily="2" charset="2"/>
              <a:buNone/>
              <a:tabLst/>
              <a:defRPr sz="32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EB686B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Skriv inn dato..</a:t>
            </a:r>
            <a:endParaRPr lang="nb-US"/>
          </a:p>
        </p:txBody>
      </p:sp>
      <p:cxnSp>
        <p:nvCxnSpPr>
          <p:cNvPr id="32" name="Rett linje 31">
            <a:extLst>
              <a:ext uri="{FF2B5EF4-FFF2-40B4-BE49-F238E27FC236}">
                <a16:creationId xmlns:a16="http://schemas.microsoft.com/office/drawing/2014/main" id="{71A03865-F43C-5105-3E4E-9C82CC766135}"/>
              </a:ext>
            </a:extLst>
          </p:cNvPr>
          <p:cNvCxnSpPr/>
          <p:nvPr userDrawn="1"/>
        </p:nvCxnSpPr>
        <p:spPr>
          <a:xfrm>
            <a:off x="12200260" y="7832453"/>
            <a:ext cx="0" cy="429093"/>
          </a:xfrm>
          <a:prstGeom prst="line">
            <a:avLst/>
          </a:prstGeom>
          <a:noFill/>
          <a:ln w="25400" cap="flat">
            <a:solidFill>
              <a:srgbClr val="ED6C6E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3" name="Grafikk 32" descr="Stopp med heldekkende fyll">
            <a:extLst>
              <a:ext uri="{FF2B5EF4-FFF2-40B4-BE49-F238E27FC236}">
                <a16:creationId xmlns:a16="http://schemas.microsoft.com/office/drawing/2014/main" id="{4CB9662A-6CA0-3ABD-3EF2-E6D3014B07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7828" y="586994"/>
            <a:ext cx="575500" cy="575500"/>
          </a:xfrm>
          <a:prstGeom prst="rect">
            <a:avLst/>
          </a:prstGeom>
        </p:spPr>
      </p:pic>
      <p:pic>
        <p:nvPicPr>
          <p:cNvPr id="34" name="Grafikk 33" descr="Stopp med heldekkende fyll">
            <a:extLst>
              <a:ext uri="{FF2B5EF4-FFF2-40B4-BE49-F238E27FC236}">
                <a16:creationId xmlns:a16="http://schemas.microsoft.com/office/drawing/2014/main" id="{A01B4B5C-9A66-6AAE-F575-AF74B86EF3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1016" y="586994"/>
            <a:ext cx="575500" cy="575500"/>
          </a:xfrm>
          <a:prstGeom prst="rect">
            <a:avLst/>
          </a:prstGeom>
        </p:spPr>
      </p:pic>
      <p:pic>
        <p:nvPicPr>
          <p:cNvPr id="35" name="Grafikk 34" descr="Stopp med heldekkende fyll">
            <a:extLst>
              <a:ext uri="{FF2B5EF4-FFF2-40B4-BE49-F238E27FC236}">
                <a16:creationId xmlns:a16="http://schemas.microsoft.com/office/drawing/2014/main" id="{A3BAABAF-CED9-057B-F317-B4AC4FFA50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14204" y="586994"/>
            <a:ext cx="575500" cy="575500"/>
          </a:xfrm>
          <a:prstGeom prst="rect">
            <a:avLst/>
          </a:prstGeom>
        </p:spPr>
      </p:pic>
      <p:sp>
        <p:nvSpPr>
          <p:cNvPr id="36" name="Diverse materiell">
            <a:extLst>
              <a:ext uri="{FF2B5EF4-FFF2-40B4-BE49-F238E27FC236}">
                <a16:creationId xmlns:a16="http://schemas.microsoft.com/office/drawing/2014/main" id="{F26D6407-71CF-E1A8-A4ED-A57997EE0D92}"/>
              </a:ext>
            </a:extLst>
          </p:cNvPr>
          <p:cNvSpPr txBox="1"/>
          <p:nvPr userDrawn="1"/>
        </p:nvSpPr>
        <p:spPr>
          <a:xfrm>
            <a:off x="5360271" y="5564059"/>
            <a:ext cx="15719047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8000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/>
              <a:t>Møte med partsgruppen (6 </a:t>
            </a:r>
            <a:r>
              <a:rPr lang="nb-NO" err="1"/>
              <a:t>mnd</a:t>
            </a:r>
            <a:r>
              <a:rPr lang="nb-NO"/>
              <a:t>)</a:t>
            </a:r>
          </a:p>
        </p:txBody>
      </p:sp>
      <p:pic>
        <p:nvPicPr>
          <p:cNvPr id="37" name="Bilde" descr="Bilde">
            <a:extLst>
              <a:ext uri="{FF2B5EF4-FFF2-40B4-BE49-F238E27FC236}">
                <a16:creationId xmlns:a16="http://schemas.microsoft.com/office/drawing/2014/main" id="{E122836A-0B72-69BD-ED8E-0834FAFDD358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584963" y="5367503"/>
            <a:ext cx="1443356" cy="17653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0144233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kker_innholdsdeler_2x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e">
            <a:extLst>
              <a:ext uri="{FF2B5EF4-FFF2-40B4-BE49-F238E27FC236}">
                <a16:creationId xmlns:a16="http://schemas.microsoft.com/office/drawing/2014/main" id="{DE49C843-E157-699D-F24F-B761717E960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68940" y="251012"/>
            <a:ext cx="5486400" cy="64930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11" name="Rektangel">
            <a:extLst>
              <a:ext uri="{FF2B5EF4-FFF2-40B4-BE49-F238E27FC236}">
                <a16:creationId xmlns:a16="http://schemas.microsoft.com/office/drawing/2014/main" id="{771D7015-0C86-5FDD-6495-7C46C6450C05}"/>
              </a:ext>
            </a:extLst>
          </p:cNvPr>
          <p:cNvSpPr/>
          <p:nvPr userDrawn="1"/>
        </p:nvSpPr>
        <p:spPr>
          <a:xfrm>
            <a:off x="268940" y="6744053"/>
            <a:ext cx="5486400" cy="4832861"/>
          </a:xfrm>
          <a:prstGeom prst="rect">
            <a:avLst/>
          </a:prstGeom>
          <a:solidFill>
            <a:srgbClr val="FAEC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" name="Rektangel">
            <a:extLst>
              <a:ext uri="{FF2B5EF4-FFF2-40B4-BE49-F238E27FC236}">
                <a16:creationId xmlns:a16="http://schemas.microsoft.com/office/drawing/2014/main" id="{014349B4-31A5-2EC3-E7E5-ED0D819E8BF5}"/>
              </a:ext>
            </a:extLst>
          </p:cNvPr>
          <p:cNvSpPr/>
          <p:nvPr userDrawn="1"/>
        </p:nvSpPr>
        <p:spPr>
          <a:xfrm>
            <a:off x="6230470" y="1490601"/>
            <a:ext cx="5486400" cy="4850482"/>
          </a:xfrm>
          <a:prstGeom prst="rect">
            <a:avLst/>
          </a:prstGeom>
          <a:solidFill>
            <a:srgbClr val="FF6B6B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13" name="Capsdude.png">
            <a:extLst>
              <a:ext uri="{FF2B5EF4-FFF2-40B4-BE49-F238E27FC236}">
                <a16:creationId xmlns:a16="http://schemas.microsoft.com/office/drawing/2014/main" id="{261D813B-4CE3-69B1-1CE9-180838F24C61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12192000" y="251012"/>
            <a:ext cx="11923059" cy="131866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7807" y="7331683"/>
            <a:ext cx="4028665" cy="3657600"/>
          </a:xfrm>
        </p:spPr>
        <p:txBody>
          <a:bodyPr anchor="ctr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DB5D0219-1178-6203-1DEC-89CEC6E7F7C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30471" y="7175970"/>
            <a:ext cx="5486400" cy="5862483"/>
          </a:xfrm>
        </p:spPr>
        <p:txBody>
          <a:bodyPr anchor="t"/>
          <a:lstStyle>
            <a:lvl1pPr marL="344488" indent="-333375">
              <a:buClr>
                <a:srgbClr val="4ECDC4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BA1E23-1277-67BD-5CD6-2FCEC716FF4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684963" y="1816100"/>
            <a:ext cx="4535487" cy="4127500"/>
          </a:xfrm>
        </p:spPr>
        <p:txBody>
          <a:bodyPr anchor="ctr"/>
          <a:lstStyle>
            <a:lvl1pPr>
              <a:defRPr sz="3800"/>
            </a:lvl1pPr>
            <a:lvl2pPr>
              <a:defRPr sz="3800"/>
            </a:lvl2pPr>
            <a:lvl3pPr>
              <a:defRPr sz="3800"/>
            </a:lvl3pPr>
            <a:lvl4pPr>
              <a:defRPr sz="3800"/>
            </a:lvl4pPr>
            <a:lvl5pPr>
              <a:defRPr sz="3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105553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9BF8D8-C57C-4AA6-96A3-50CD91721F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730250"/>
            <a:ext cx="21031200" cy="2651125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21FEA50-6D12-94B5-6D7C-BB337A36B83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79575" y="3593291"/>
            <a:ext cx="10315575" cy="141685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F66A429-3340-DD83-887A-31028452420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2344400" y="3593291"/>
            <a:ext cx="10366375" cy="141685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BBD30F1-0E7C-2B45-3F00-5E5F8704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/>
          <a:p>
            <a:fld id="{E4CF40AF-FFB7-2D4B-8B6C-190E7FB9CF21}" type="slidenum">
              <a:rPr lang="nb-US" smtClean="0"/>
              <a:t>‹#›</a:t>
            </a:fld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E73C801B-D5D4-46E1-CB8E-29EB70FC4B9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679575" y="5010150"/>
            <a:ext cx="10312400" cy="7369175"/>
          </a:xfrm>
        </p:spPr>
        <p:txBody>
          <a:bodyPr anchor="t"/>
          <a:lstStyle>
            <a:lvl1pPr marL="344488" indent="-333375">
              <a:buClr>
                <a:srgbClr val="4ECDC4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28429024-BCBE-58A1-E804-1B90156D05B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2330240" y="5025793"/>
            <a:ext cx="10312400" cy="736917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3205904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B19A23-DEF5-83CE-E131-6FE73257F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D118DC7-CA6C-02A0-24EF-BB88C1C6AB7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0AF2974-1ECA-91CB-F3AE-725F1B5B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/>
          <a:p>
            <a:fld id="{E4CF40AF-FFB7-2D4B-8B6C-190E7FB9CF21}" type="slidenum">
              <a:rPr lang="nb-US" smtClean="0"/>
              <a:t>‹#›</a:t>
            </a:fld>
            <a:endParaRPr lang="nb-US"/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48D8E20D-A6D0-4C92-9224-EFA92FD1D3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0366375" y="1974849"/>
            <a:ext cx="12338050" cy="976312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6967001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2x Bil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74CB4D-1BEF-0D4D-CF8E-29EF2B40A4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36A30F6-299B-455E-AF2B-F37F04F589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4" y="276995"/>
            <a:ext cx="13740629" cy="6581006"/>
          </a:xfrm>
        </p:spPr>
        <p:txBody>
          <a:bodyPr/>
          <a:lstStyle>
            <a:lvl1pPr marL="0" indent="0">
              <a:buNone/>
              <a:defRPr sz="3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7DB3E6D1-D10F-854E-2155-5BE85791858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bilde 2">
            <a:extLst>
              <a:ext uri="{FF2B5EF4-FFF2-40B4-BE49-F238E27FC236}">
                <a16:creationId xmlns:a16="http://schemas.microsoft.com/office/drawing/2014/main" id="{52C8084F-DF06-EB0A-67DF-61D6AC40836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0366374" y="6857997"/>
            <a:ext cx="13740629" cy="6581006"/>
          </a:xfrm>
        </p:spPr>
        <p:txBody>
          <a:bodyPr/>
          <a:lstStyle>
            <a:lvl1pPr marL="0" indent="0">
              <a:buNone/>
              <a:defRPr sz="3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2438142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 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64EFF8DB-90ED-7AD4-E005-DF1BA052DB37}"/>
              </a:ext>
            </a:extLst>
          </p:cNvPr>
          <p:cNvSpPr/>
          <p:nvPr userDrawn="1"/>
        </p:nvSpPr>
        <p:spPr>
          <a:xfrm>
            <a:off x="276994" y="275022"/>
            <a:ext cx="23830011" cy="13165955"/>
          </a:xfrm>
          <a:prstGeom prst="rect">
            <a:avLst/>
          </a:prstGeom>
          <a:solidFill>
            <a:srgbClr val="ACCAC4"/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EFE04D2-7AFC-3110-085B-93DFBF4816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85940" y="5283763"/>
            <a:ext cx="10212117" cy="286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67393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3C2825A-774F-11BD-EB58-BCB937072F74}"/>
              </a:ext>
            </a:extLst>
          </p:cNvPr>
          <p:cNvSpPr/>
          <p:nvPr/>
        </p:nvSpPr>
        <p:spPr>
          <a:xfrm>
            <a:off x="0" y="-1"/>
            <a:ext cx="24384000" cy="13716002"/>
          </a:xfrm>
          <a:custGeom>
            <a:avLst/>
            <a:gdLst>
              <a:gd name="connsiteX0" fmla="*/ 217714 w 12192000"/>
              <a:gd name="connsiteY0" fmla="*/ 217715 h 6858001"/>
              <a:gd name="connsiteX1" fmla="*/ 217714 w 12192000"/>
              <a:gd name="connsiteY1" fmla="*/ 6640287 h 6858001"/>
              <a:gd name="connsiteX2" fmla="*/ 11974286 w 12192000"/>
              <a:gd name="connsiteY2" fmla="*/ 6640287 h 6858001"/>
              <a:gd name="connsiteX3" fmla="*/ 11974286 w 12192000"/>
              <a:gd name="connsiteY3" fmla="*/ 217715 h 6858001"/>
              <a:gd name="connsiteX4" fmla="*/ 11974286 w 12192000"/>
              <a:gd name="connsiteY4" fmla="*/ 0 h 6858001"/>
              <a:gd name="connsiteX5" fmla="*/ 12192000 w 12192000"/>
              <a:gd name="connsiteY5" fmla="*/ 0 h 6858001"/>
              <a:gd name="connsiteX6" fmla="*/ 12192000 w 12192000"/>
              <a:gd name="connsiteY6" fmla="*/ 6858001 h 6858001"/>
              <a:gd name="connsiteX7" fmla="*/ 12142470 w 12192000"/>
              <a:gd name="connsiteY7" fmla="*/ 6858001 h 6858001"/>
              <a:gd name="connsiteX8" fmla="*/ 11974286 w 12192000"/>
              <a:gd name="connsiteY8" fmla="*/ 6858001 h 6858001"/>
              <a:gd name="connsiteX9" fmla="*/ 49531 w 12192000"/>
              <a:gd name="connsiteY9" fmla="*/ 6858001 h 6858001"/>
              <a:gd name="connsiteX10" fmla="*/ 49531 w 12192000"/>
              <a:gd name="connsiteY10" fmla="*/ 6857108 h 6858001"/>
              <a:gd name="connsiteX11" fmla="*/ 0 w 12192000"/>
              <a:gd name="connsiteY11" fmla="*/ 6857108 h 6858001"/>
              <a:gd name="connsiteX12" fmla="*/ 0 w 12192000"/>
              <a:gd name="connsiteY12" fmla="*/ 1 h 6858001"/>
              <a:gd name="connsiteX13" fmla="*/ 49530 w 12192000"/>
              <a:gd name="connsiteY13" fmla="*/ 1 h 6858001"/>
              <a:gd name="connsiteX14" fmla="*/ 49530 w 12192000"/>
              <a:gd name="connsiteY14" fmla="*/ 1 h 6858001"/>
              <a:gd name="connsiteX15" fmla="*/ 11974286 w 12192000"/>
              <a:gd name="connsiteY15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6858001">
                <a:moveTo>
                  <a:pt x="217714" y="217715"/>
                </a:moveTo>
                <a:lnTo>
                  <a:pt x="217714" y="6640287"/>
                </a:lnTo>
                <a:lnTo>
                  <a:pt x="11974286" y="6640287"/>
                </a:lnTo>
                <a:lnTo>
                  <a:pt x="11974286" y="217715"/>
                </a:lnTo>
                <a:close/>
                <a:moveTo>
                  <a:pt x="11974286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12142470" y="6858001"/>
                </a:lnTo>
                <a:lnTo>
                  <a:pt x="11974286" y="6858001"/>
                </a:lnTo>
                <a:lnTo>
                  <a:pt x="49531" y="6858001"/>
                </a:lnTo>
                <a:lnTo>
                  <a:pt x="49531" y="6857108"/>
                </a:lnTo>
                <a:lnTo>
                  <a:pt x="0" y="6857108"/>
                </a:lnTo>
                <a:lnTo>
                  <a:pt x="0" y="1"/>
                </a:lnTo>
                <a:lnTo>
                  <a:pt x="49530" y="1"/>
                </a:lnTo>
                <a:lnTo>
                  <a:pt x="49530" y="1"/>
                </a:lnTo>
                <a:lnTo>
                  <a:pt x="11974286" y="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3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593" y="2565956"/>
            <a:ext cx="5441418" cy="8571384"/>
          </a:xfrm>
        </p:spPr>
        <p:txBody>
          <a:bodyPr anchor="ctr">
            <a:normAutofit/>
          </a:bodyPr>
          <a:lstStyle>
            <a:lvl1pPr algn="r"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292396" y="1682321"/>
            <a:ext cx="10894388" cy="10351362"/>
          </a:xfrm>
        </p:spPr>
        <p:txBody>
          <a:bodyPr anchor="ctr">
            <a:normAutofit/>
          </a:bodyPr>
          <a:lstStyle>
            <a:lvl1pPr marL="914400" indent="-914400">
              <a:buFont typeface="+mj-lt"/>
              <a:buAutoNum type="arabicPeriod"/>
              <a:defRPr sz="4000"/>
            </a:lvl1pPr>
            <a:lvl2pPr marL="1143000" indent="-685800">
              <a:buFont typeface="+mj-lt"/>
              <a:buAutoNum type="arabicPeriod"/>
              <a:defRPr sz="3600"/>
            </a:lvl2pPr>
            <a:lvl3pPr marL="1600200" indent="-685800">
              <a:buFont typeface="+mj-lt"/>
              <a:buAutoNum type="arabicPeriod"/>
              <a:defRPr sz="3200"/>
            </a:lvl3pPr>
            <a:lvl4pPr marL="2057400" indent="-685800">
              <a:buFont typeface="+mj-lt"/>
              <a:buAutoNum type="arabicPeriod"/>
              <a:defRPr sz="2800"/>
            </a:lvl4pPr>
            <a:lvl5pPr marL="2286000" indent="-457200">
              <a:buFont typeface="+mj-lt"/>
              <a:buAutoNum type="arabicPeriod"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897FADE-3E7A-EC1D-07AB-413019D86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9382" y="13269681"/>
            <a:ext cx="6988628" cy="446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5202C1-3554-2BE0-A433-F0D592C66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54929" y="13269681"/>
            <a:ext cx="5610810" cy="446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1ED4F3D-8BCD-EBFC-719D-7A010217E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066211" y="13269681"/>
            <a:ext cx="858414" cy="446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Image 0" descr=" ">
            <a:extLst>
              <a:ext uri="{FF2B5EF4-FFF2-40B4-BE49-F238E27FC236}">
                <a16:creationId xmlns:a16="http://schemas.microsoft.com/office/drawing/2014/main" id="{9071B5E2-5B4A-FFAD-06DA-B849F239D60F}"/>
              </a:ext>
            </a:extLst>
          </p:cNvPr>
          <p:cNvSpPr/>
          <p:nvPr userDrawn="1"/>
        </p:nvSpPr>
        <p:spPr>
          <a:xfrm>
            <a:off x="8196896" y="6311968"/>
            <a:ext cx="2343728" cy="1082592"/>
          </a:xfrm>
          <a:custGeom>
            <a:avLst/>
            <a:gdLst>
              <a:gd name="connsiteX0" fmla="*/ 498767 w 1171864"/>
              <a:gd name="connsiteY0" fmla="*/ 226445 h 541296"/>
              <a:gd name="connsiteX1" fmla="*/ 614916 w 1171864"/>
              <a:gd name="connsiteY1" fmla="*/ 87479 h 541296"/>
              <a:gd name="connsiteX2" fmla="*/ 596744 w 1171864"/>
              <a:gd name="connsiteY2" fmla="*/ 70521 h 541296"/>
              <a:gd name="connsiteX3" fmla="*/ 538237 w 1171864"/>
              <a:gd name="connsiteY3" fmla="*/ 47080 h 541296"/>
              <a:gd name="connsiteX4" fmla="*/ 410460 w 1171864"/>
              <a:gd name="connsiteY4" fmla="*/ 27166 h 541296"/>
              <a:gd name="connsiteX5" fmla="*/ 321492 w 1171864"/>
              <a:gd name="connsiteY5" fmla="*/ 48413 h 541296"/>
              <a:gd name="connsiteX6" fmla="*/ 206767 w 1171864"/>
              <a:gd name="connsiteY6" fmla="*/ 116691 h 541296"/>
              <a:gd name="connsiteX7" fmla="*/ 144431 w 1171864"/>
              <a:gd name="connsiteY7" fmla="*/ 173142 h 541296"/>
              <a:gd name="connsiteX8" fmla="*/ 27680 w 1171864"/>
              <a:gd name="connsiteY8" fmla="*/ 393396 h 541296"/>
              <a:gd name="connsiteX9" fmla="*/ 19228 w 1171864"/>
              <a:gd name="connsiteY9" fmla="*/ 490711 h 541296"/>
              <a:gd name="connsiteX10" fmla="*/ 13663 w 1171864"/>
              <a:gd name="connsiteY10" fmla="*/ 499365 h 541296"/>
              <a:gd name="connsiteX11" fmla="*/ 166 w 1171864"/>
              <a:gd name="connsiteY11" fmla="*/ 460958 h 541296"/>
              <a:gd name="connsiteX12" fmla="*/ 12000 w 1171864"/>
              <a:gd name="connsiteY12" fmla="*/ 337999 h 541296"/>
              <a:gd name="connsiteX13" fmla="*/ 36992 w 1171864"/>
              <a:gd name="connsiteY13" fmla="*/ 291645 h 541296"/>
              <a:gd name="connsiteX14" fmla="*/ 163313 w 1171864"/>
              <a:gd name="connsiteY14" fmla="*/ 122373 h 541296"/>
              <a:gd name="connsiteX15" fmla="*/ 333633 w 1171864"/>
              <a:gd name="connsiteY15" fmla="*/ 19436 h 541296"/>
              <a:gd name="connsiteX16" fmla="*/ 449803 w 1171864"/>
              <a:gd name="connsiteY16" fmla="*/ 1184 h 541296"/>
              <a:gd name="connsiteX17" fmla="*/ 558939 w 1171864"/>
              <a:gd name="connsiteY17" fmla="*/ 22639 h 541296"/>
              <a:gd name="connsiteX18" fmla="*/ 594810 w 1171864"/>
              <a:gd name="connsiteY18" fmla="*/ 39639 h 541296"/>
              <a:gd name="connsiteX19" fmla="*/ 638760 w 1171864"/>
              <a:gd name="connsiteY19" fmla="*/ 65498 h 541296"/>
              <a:gd name="connsiteX20" fmla="*/ 700951 w 1171864"/>
              <a:gd name="connsiteY20" fmla="*/ 39832 h 541296"/>
              <a:gd name="connsiteX21" fmla="*/ 766377 w 1171864"/>
              <a:gd name="connsiteY21" fmla="*/ 18803 h 541296"/>
              <a:gd name="connsiteX22" fmla="*/ 835539 w 1171864"/>
              <a:gd name="connsiteY22" fmla="*/ 4589 h 541296"/>
              <a:gd name="connsiteX23" fmla="*/ 893316 w 1171864"/>
              <a:gd name="connsiteY23" fmla="*/ 7522 h 541296"/>
              <a:gd name="connsiteX24" fmla="*/ 955527 w 1171864"/>
              <a:gd name="connsiteY24" fmla="*/ 14223 h 541296"/>
              <a:gd name="connsiteX25" fmla="*/ 1111183 w 1171864"/>
              <a:gd name="connsiteY25" fmla="*/ 135121 h 541296"/>
              <a:gd name="connsiteX26" fmla="*/ 1124280 w 1171864"/>
              <a:gd name="connsiteY26" fmla="*/ 107009 h 541296"/>
              <a:gd name="connsiteX27" fmla="*/ 1170102 w 1171864"/>
              <a:gd name="connsiteY27" fmla="*/ 67847 h 541296"/>
              <a:gd name="connsiteX28" fmla="*/ 1161153 w 1171864"/>
              <a:gd name="connsiteY28" fmla="*/ 106072 h 541296"/>
              <a:gd name="connsiteX29" fmla="*/ 1120880 w 1171864"/>
              <a:gd name="connsiteY29" fmla="*/ 219024 h 541296"/>
              <a:gd name="connsiteX30" fmla="*/ 1097002 w 1171864"/>
              <a:gd name="connsiteY30" fmla="*/ 225425 h 541296"/>
              <a:gd name="connsiteX31" fmla="*/ 1051757 w 1171864"/>
              <a:gd name="connsiteY31" fmla="*/ 198131 h 541296"/>
              <a:gd name="connsiteX32" fmla="*/ 938397 w 1171864"/>
              <a:gd name="connsiteY32" fmla="*/ 187211 h 541296"/>
              <a:gd name="connsiteX33" fmla="*/ 965180 w 1171864"/>
              <a:gd name="connsiteY33" fmla="*/ 157456 h 541296"/>
              <a:gd name="connsiteX34" fmla="*/ 1055448 w 1171864"/>
              <a:gd name="connsiteY34" fmla="*/ 163442 h 541296"/>
              <a:gd name="connsiteX35" fmla="*/ 1091288 w 1171864"/>
              <a:gd name="connsiteY35" fmla="*/ 169925 h 541296"/>
              <a:gd name="connsiteX36" fmla="*/ 1081102 w 1171864"/>
              <a:gd name="connsiteY36" fmla="*/ 134429 h 541296"/>
              <a:gd name="connsiteX37" fmla="*/ 1029325 w 1171864"/>
              <a:gd name="connsiteY37" fmla="*/ 84655 h 541296"/>
              <a:gd name="connsiteX38" fmla="*/ 957436 w 1171864"/>
              <a:gd name="connsiteY38" fmla="*/ 50114 h 541296"/>
              <a:gd name="connsiteX39" fmla="*/ 774781 w 1171864"/>
              <a:gd name="connsiteY39" fmla="*/ 46039 h 541296"/>
              <a:gd name="connsiteX40" fmla="*/ 678158 w 1171864"/>
              <a:gd name="connsiteY40" fmla="*/ 88007 h 541296"/>
              <a:gd name="connsiteX41" fmla="*/ 690747 w 1171864"/>
              <a:gd name="connsiteY41" fmla="*/ 114617 h 541296"/>
              <a:gd name="connsiteX42" fmla="*/ 713376 w 1171864"/>
              <a:gd name="connsiteY42" fmla="*/ 150304 h 541296"/>
              <a:gd name="connsiteX43" fmla="*/ 747471 w 1171864"/>
              <a:gd name="connsiteY43" fmla="*/ 292590 h 541296"/>
              <a:gd name="connsiteX44" fmla="*/ 718469 w 1171864"/>
              <a:gd name="connsiteY44" fmla="*/ 459161 h 541296"/>
              <a:gd name="connsiteX45" fmla="*/ 630493 w 1171864"/>
              <a:gd name="connsiteY45" fmla="*/ 533456 h 541296"/>
              <a:gd name="connsiteX46" fmla="*/ 608171 w 1171864"/>
              <a:gd name="connsiteY46" fmla="*/ 541296 h 541296"/>
              <a:gd name="connsiteX47" fmla="*/ 492230 w 1171864"/>
              <a:gd name="connsiteY47" fmla="*/ 474972 h 541296"/>
              <a:gd name="connsiteX48" fmla="*/ 481304 w 1171864"/>
              <a:gd name="connsiteY48" fmla="*/ 451965 h 541296"/>
              <a:gd name="connsiteX49" fmla="*/ 469925 w 1171864"/>
              <a:gd name="connsiteY49" fmla="*/ 391217 h 541296"/>
              <a:gd name="connsiteX50" fmla="*/ 481784 w 1171864"/>
              <a:gd name="connsiteY50" fmla="*/ 306809 h 541296"/>
              <a:gd name="connsiteX51" fmla="*/ 498767 w 1171864"/>
              <a:gd name="connsiteY51" fmla="*/ 226445 h 541296"/>
              <a:gd name="connsiteX52" fmla="*/ 578892 w 1171864"/>
              <a:gd name="connsiteY52" fmla="*/ 177947 h 541296"/>
              <a:gd name="connsiteX53" fmla="*/ 505901 w 1171864"/>
              <a:gd name="connsiteY53" fmla="*/ 404860 h 541296"/>
              <a:gd name="connsiteX54" fmla="*/ 556963 w 1171864"/>
              <a:gd name="connsiteY54" fmla="*/ 494145 h 541296"/>
              <a:gd name="connsiteX55" fmla="*/ 600558 w 1171864"/>
              <a:gd name="connsiteY55" fmla="*/ 496719 h 541296"/>
              <a:gd name="connsiteX56" fmla="*/ 688813 w 1171864"/>
              <a:gd name="connsiteY56" fmla="*/ 456713 h 541296"/>
              <a:gd name="connsiteX57" fmla="*/ 645920 w 1171864"/>
              <a:gd name="connsiteY57" fmla="*/ 113336 h 541296"/>
              <a:gd name="connsiteX58" fmla="*/ 578892 w 1171864"/>
              <a:gd name="connsiteY58" fmla="*/ 177947 h 541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71864" h="541296">
                <a:moveTo>
                  <a:pt x="498767" y="226445"/>
                </a:moveTo>
                <a:cubicBezTo>
                  <a:pt x="538562" y="179080"/>
                  <a:pt x="568659" y="126509"/>
                  <a:pt x="614916" y="87479"/>
                </a:cubicBezTo>
                <a:cubicBezTo>
                  <a:pt x="612778" y="77063"/>
                  <a:pt x="605453" y="73328"/>
                  <a:pt x="596744" y="70521"/>
                </a:cubicBezTo>
                <a:cubicBezTo>
                  <a:pt x="576650" y="64047"/>
                  <a:pt x="557598" y="53998"/>
                  <a:pt x="538237" y="47080"/>
                </a:cubicBezTo>
                <a:cubicBezTo>
                  <a:pt x="497682" y="32588"/>
                  <a:pt x="455348" y="21255"/>
                  <a:pt x="410460" y="27166"/>
                </a:cubicBezTo>
                <a:cubicBezTo>
                  <a:pt x="379869" y="31192"/>
                  <a:pt x="349356" y="35836"/>
                  <a:pt x="321492" y="48413"/>
                </a:cubicBezTo>
                <a:cubicBezTo>
                  <a:pt x="280832" y="66765"/>
                  <a:pt x="242309" y="88565"/>
                  <a:pt x="206767" y="116691"/>
                </a:cubicBezTo>
                <a:cubicBezTo>
                  <a:pt x="184502" y="134310"/>
                  <a:pt x="163881" y="153077"/>
                  <a:pt x="144431" y="173142"/>
                </a:cubicBezTo>
                <a:cubicBezTo>
                  <a:pt x="84232" y="235250"/>
                  <a:pt x="38827" y="305064"/>
                  <a:pt x="27680" y="393396"/>
                </a:cubicBezTo>
                <a:cubicBezTo>
                  <a:pt x="23589" y="425813"/>
                  <a:pt x="16115" y="457725"/>
                  <a:pt x="19228" y="490711"/>
                </a:cubicBezTo>
                <a:cubicBezTo>
                  <a:pt x="19539" y="494004"/>
                  <a:pt x="19343" y="497844"/>
                  <a:pt x="13663" y="499365"/>
                </a:cubicBezTo>
                <a:cubicBezTo>
                  <a:pt x="1545" y="489583"/>
                  <a:pt x="561" y="474342"/>
                  <a:pt x="166" y="460958"/>
                </a:cubicBezTo>
                <a:cubicBezTo>
                  <a:pt x="-1055" y="419613"/>
                  <a:pt x="4630" y="378681"/>
                  <a:pt x="12000" y="337999"/>
                </a:cubicBezTo>
                <a:cubicBezTo>
                  <a:pt x="15286" y="319863"/>
                  <a:pt x="31503" y="309276"/>
                  <a:pt x="36992" y="291645"/>
                </a:cubicBezTo>
                <a:cubicBezTo>
                  <a:pt x="59032" y="220852"/>
                  <a:pt x="110362" y="171340"/>
                  <a:pt x="163313" y="122373"/>
                </a:cubicBezTo>
                <a:cubicBezTo>
                  <a:pt x="213275" y="76168"/>
                  <a:pt x="271982" y="43920"/>
                  <a:pt x="333633" y="19436"/>
                </a:cubicBezTo>
                <a:cubicBezTo>
                  <a:pt x="368707" y="5509"/>
                  <a:pt x="407611" y="-3319"/>
                  <a:pt x="449803" y="1184"/>
                </a:cubicBezTo>
                <a:cubicBezTo>
                  <a:pt x="487369" y="5187"/>
                  <a:pt x="522868" y="14368"/>
                  <a:pt x="558939" y="22639"/>
                </a:cubicBezTo>
                <a:cubicBezTo>
                  <a:pt x="571577" y="25538"/>
                  <a:pt x="583535" y="32774"/>
                  <a:pt x="594810" y="39639"/>
                </a:cubicBezTo>
                <a:cubicBezTo>
                  <a:pt x="601874" y="43940"/>
                  <a:pt x="624944" y="63056"/>
                  <a:pt x="638760" y="65498"/>
                </a:cubicBezTo>
                <a:cubicBezTo>
                  <a:pt x="656068" y="55953"/>
                  <a:pt x="680809" y="55651"/>
                  <a:pt x="700951" y="39832"/>
                </a:cubicBezTo>
                <a:cubicBezTo>
                  <a:pt x="719376" y="25363"/>
                  <a:pt x="744472" y="25683"/>
                  <a:pt x="766377" y="18803"/>
                </a:cubicBezTo>
                <a:cubicBezTo>
                  <a:pt x="788746" y="11779"/>
                  <a:pt x="812200" y="6835"/>
                  <a:pt x="835539" y="4589"/>
                </a:cubicBezTo>
                <a:cubicBezTo>
                  <a:pt x="854528" y="2765"/>
                  <a:pt x="874081" y="5868"/>
                  <a:pt x="893316" y="7522"/>
                </a:cubicBezTo>
                <a:cubicBezTo>
                  <a:pt x="914131" y="9310"/>
                  <a:pt x="934877" y="11961"/>
                  <a:pt x="955527" y="14223"/>
                </a:cubicBezTo>
                <a:cubicBezTo>
                  <a:pt x="1017230" y="42275"/>
                  <a:pt x="1077081" y="73169"/>
                  <a:pt x="1111183" y="135121"/>
                </a:cubicBezTo>
                <a:cubicBezTo>
                  <a:pt x="1130261" y="130259"/>
                  <a:pt x="1117132" y="116141"/>
                  <a:pt x="1124280" y="107009"/>
                </a:cubicBezTo>
                <a:cubicBezTo>
                  <a:pt x="1137434" y="94339"/>
                  <a:pt x="1144118" y="70822"/>
                  <a:pt x="1170102" y="67847"/>
                </a:cubicBezTo>
                <a:cubicBezTo>
                  <a:pt x="1174098" y="83636"/>
                  <a:pt x="1171377" y="96707"/>
                  <a:pt x="1161153" y="106072"/>
                </a:cubicBezTo>
                <a:cubicBezTo>
                  <a:pt x="1155496" y="129309"/>
                  <a:pt x="1124863" y="201705"/>
                  <a:pt x="1120880" y="219024"/>
                </a:cubicBezTo>
                <a:cubicBezTo>
                  <a:pt x="1118204" y="230622"/>
                  <a:pt x="1107353" y="232109"/>
                  <a:pt x="1097002" y="225425"/>
                </a:cubicBezTo>
                <a:cubicBezTo>
                  <a:pt x="1082092" y="215806"/>
                  <a:pt x="1067283" y="206051"/>
                  <a:pt x="1051757" y="198131"/>
                </a:cubicBezTo>
                <a:cubicBezTo>
                  <a:pt x="1014408" y="191299"/>
                  <a:pt x="977414" y="184706"/>
                  <a:pt x="938397" y="187211"/>
                </a:cubicBezTo>
                <a:cubicBezTo>
                  <a:pt x="941092" y="166266"/>
                  <a:pt x="953700" y="159720"/>
                  <a:pt x="965180" y="157456"/>
                </a:cubicBezTo>
                <a:cubicBezTo>
                  <a:pt x="995426" y="151488"/>
                  <a:pt x="1025710" y="154512"/>
                  <a:pt x="1055448" y="163442"/>
                </a:cubicBezTo>
                <a:cubicBezTo>
                  <a:pt x="1066744" y="166831"/>
                  <a:pt x="1078781" y="167743"/>
                  <a:pt x="1091288" y="169925"/>
                </a:cubicBezTo>
                <a:cubicBezTo>
                  <a:pt x="1094878" y="154236"/>
                  <a:pt x="1078166" y="145677"/>
                  <a:pt x="1081102" y="134429"/>
                </a:cubicBezTo>
                <a:cubicBezTo>
                  <a:pt x="1065171" y="114386"/>
                  <a:pt x="1045948" y="100775"/>
                  <a:pt x="1029325" y="84655"/>
                </a:cubicBezTo>
                <a:cubicBezTo>
                  <a:pt x="1011547" y="67414"/>
                  <a:pt x="958007" y="50102"/>
                  <a:pt x="957436" y="50114"/>
                </a:cubicBezTo>
                <a:cubicBezTo>
                  <a:pt x="894173" y="22378"/>
                  <a:pt x="833617" y="34780"/>
                  <a:pt x="774781" y="46039"/>
                </a:cubicBezTo>
                <a:cubicBezTo>
                  <a:pt x="740577" y="52583"/>
                  <a:pt x="705829" y="65128"/>
                  <a:pt x="678158" y="88007"/>
                </a:cubicBezTo>
                <a:cubicBezTo>
                  <a:pt x="677872" y="100289"/>
                  <a:pt x="681582" y="108981"/>
                  <a:pt x="690747" y="114617"/>
                </a:cubicBezTo>
                <a:cubicBezTo>
                  <a:pt x="704180" y="122889"/>
                  <a:pt x="707459" y="137805"/>
                  <a:pt x="713376" y="150304"/>
                </a:cubicBezTo>
                <a:cubicBezTo>
                  <a:pt x="734654" y="195235"/>
                  <a:pt x="742239" y="243365"/>
                  <a:pt x="747471" y="292590"/>
                </a:cubicBezTo>
                <a:cubicBezTo>
                  <a:pt x="753718" y="351449"/>
                  <a:pt x="742886" y="407320"/>
                  <a:pt x="718469" y="459161"/>
                </a:cubicBezTo>
                <a:cubicBezTo>
                  <a:pt x="701719" y="494721"/>
                  <a:pt x="673338" y="524272"/>
                  <a:pt x="630493" y="533456"/>
                </a:cubicBezTo>
                <a:cubicBezTo>
                  <a:pt x="620972" y="535498"/>
                  <a:pt x="611971" y="539927"/>
                  <a:pt x="608171" y="541296"/>
                </a:cubicBezTo>
                <a:cubicBezTo>
                  <a:pt x="556103" y="536003"/>
                  <a:pt x="518820" y="514282"/>
                  <a:pt x="492230" y="474972"/>
                </a:cubicBezTo>
                <a:cubicBezTo>
                  <a:pt x="487293" y="467671"/>
                  <a:pt x="482689" y="460910"/>
                  <a:pt x="481304" y="451965"/>
                </a:cubicBezTo>
                <a:cubicBezTo>
                  <a:pt x="478152" y="431621"/>
                  <a:pt x="475481" y="411351"/>
                  <a:pt x="469925" y="391217"/>
                </a:cubicBezTo>
                <a:cubicBezTo>
                  <a:pt x="461967" y="362380"/>
                  <a:pt x="476408" y="334717"/>
                  <a:pt x="481784" y="306809"/>
                </a:cubicBezTo>
                <a:cubicBezTo>
                  <a:pt x="484912" y="290577"/>
                  <a:pt x="496539" y="235335"/>
                  <a:pt x="498767" y="226445"/>
                </a:cubicBezTo>
                <a:close/>
                <a:moveTo>
                  <a:pt x="578892" y="177947"/>
                </a:moveTo>
                <a:cubicBezTo>
                  <a:pt x="527668" y="252396"/>
                  <a:pt x="502052" y="323768"/>
                  <a:pt x="505901" y="404860"/>
                </a:cubicBezTo>
                <a:cubicBezTo>
                  <a:pt x="508487" y="409968"/>
                  <a:pt x="519144" y="479292"/>
                  <a:pt x="556963" y="494145"/>
                </a:cubicBezTo>
                <a:cubicBezTo>
                  <a:pt x="573071" y="499376"/>
                  <a:pt x="590975" y="487281"/>
                  <a:pt x="600558" y="496719"/>
                </a:cubicBezTo>
                <a:cubicBezTo>
                  <a:pt x="642369" y="504640"/>
                  <a:pt x="663520" y="478899"/>
                  <a:pt x="688813" y="456713"/>
                </a:cubicBezTo>
                <a:cubicBezTo>
                  <a:pt x="753173" y="334077"/>
                  <a:pt x="705372" y="143474"/>
                  <a:pt x="645920" y="113336"/>
                </a:cubicBezTo>
                <a:cubicBezTo>
                  <a:pt x="618531" y="133563"/>
                  <a:pt x="594145" y="158219"/>
                  <a:pt x="578892" y="177947"/>
                </a:cubicBezTo>
                <a:close/>
              </a:path>
            </a:pathLst>
          </a:custGeom>
          <a:solidFill>
            <a:schemeClr val="tx1"/>
          </a:solidFill>
          <a:ln w="633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549727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541166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ACCAC4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821181"/>
            <a:ext cx="18288000" cy="4198744"/>
          </a:xfrm>
        </p:spPr>
        <p:txBody>
          <a:bodyPr anchor="b"/>
          <a:lstStyle>
            <a:lvl1pPr algn="ctr">
              <a:defRPr sz="6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BFD37D2-C4F7-D06B-0A92-D99B52541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8000" cy="3690744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2D56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9118D6-814F-B6CD-31C5-1055D833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</a:pPr>
            <a:r>
              <a:rPr lang="nb-NO"/>
              <a:t>Tittel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2075A674-543D-BDB6-28B3-19875C3B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chemeClr val="bg1"/>
              </a:buClr>
            </a:pPr>
            <a:fld id="{CD8BD15F-71AF-854E-9182-4777FF9948DA}" type="datetimeFigureOut">
              <a:rPr lang="nb-US" smtClean="0"/>
              <a:pPr>
                <a:buClr>
                  <a:schemeClr val="bg1"/>
                </a:buClr>
              </a:pPr>
              <a:t>01/14/2026</a:t>
            </a:fld>
            <a:endParaRPr lang="nb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F2236948-CE01-0AF1-D941-FD83B8CB97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570" y="12583588"/>
            <a:ext cx="1569051" cy="44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62998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ACCAC4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1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3EAD8D60-7A63-E923-C448-59C330C24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999" y="2958353"/>
            <a:ext cx="18288001" cy="7817224"/>
          </a:xfrm>
        </p:spPr>
        <p:txBody>
          <a:bodyPr anchor="ctr"/>
          <a:lstStyle>
            <a:lvl1pPr algn="l">
              <a:defRPr sz="6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91A4A98-52A0-E580-8A46-26EA98C0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chemeClr val="bg1"/>
              </a:buClr>
            </a:pPr>
            <a:fld id="{CD8BD15F-71AF-854E-9182-4777FF9948DA}" type="datetimeFigureOut">
              <a:rPr lang="nb-US" smtClean="0"/>
              <a:pPr>
                <a:buClr>
                  <a:schemeClr val="bg1"/>
                </a:buClr>
              </a:pPr>
              <a:t>01/14/2026</a:t>
            </a:fld>
            <a:endParaRPr lang="nb-US"/>
          </a:p>
        </p:txBody>
      </p:sp>
      <p:sp>
        <p:nvSpPr>
          <p:cNvPr id="7" name="Plassholder for bunntekst 4">
            <a:extLst>
              <a:ext uri="{FF2B5EF4-FFF2-40B4-BE49-F238E27FC236}">
                <a16:creationId xmlns:a16="http://schemas.microsoft.com/office/drawing/2014/main" id="{37D44477-E270-CA64-B27A-15885C94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</a:pPr>
            <a:r>
              <a:rPr lang="nb-NO"/>
              <a:t>Tittel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866741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267761" y="276995"/>
            <a:ext cx="13546580" cy="13162010"/>
          </a:xfrm>
          <a:prstGeom prst="rect">
            <a:avLst/>
          </a:prstGeom>
          <a:solidFill>
            <a:srgbClr val="ACCAC4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4" y="1690821"/>
            <a:ext cx="9544050" cy="10339254"/>
          </a:xfrm>
        </p:spPr>
        <p:txBody>
          <a:bodyPr anchor="ctr"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pic>
        <p:nvPicPr>
          <p:cNvPr id="8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67D7EC46-2259-59B5-DE40-46777588E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361458" y="3651250"/>
            <a:ext cx="9170054" cy="8378825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latin typeface="Roboto Slab 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latin typeface="Roboto Slab 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latin typeface="Roboto Slab 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8893594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_Mønster_Hvi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" descr="Bilde">
            <a:extLst>
              <a:ext uri="{FF2B5EF4-FFF2-40B4-BE49-F238E27FC236}">
                <a16:creationId xmlns:a16="http://schemas.microsoft.com/office/drawing/2014/main" id="{A8A24D36-D50B-1213-1E45-43BCE68E33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7476"/>
          </a:blip>
          <a:stretch>
            <a:fillRect/>
          </a:stretch>
        </p:blipFill>
        <p:spPr>
          <a:xfrm>
            <a:off x="-93527" y="0"/>
            <a:ext cx="2274528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301B008E-9A56-83F7-97F9-A77562A322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54817" y="954571"/>
            <a:ext cx="12748592" cy="1576595"/>
          </a:xfrm>
        </p:spPr>
        <p:txBody>
          <a:bodyPr anchor="b"/>
          <a:lstStyle>
            <a:lvl1pPr algn="l"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6A55238-71E9-5A41-3FB2-2890C56DD55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554817" y="2796209"/>
            <a:ext cx="12748592" cy="1312036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5143822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">
            <a:extLst>
              <a:ext uri="{FF2B5EF4-FFF2-40B4-BE49-F238E27FC236}">
                <a16:creationId xmlns:a16="http://schemas.microsoft.com/office/drawing/2014/main" id="{D6AEF4D8-9FBD-C289-8402-4CE223527F4D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ACCAC4">
              <a:alpha val="29804"/>
            </a:srgbClr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7663" y="742950"/>
            <a:ext cx="16125274" cy="1509712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0" name="Bilde">
            <a:extLst>
              <a:ext uri="{FF2B5EF4-FFF2-40B4-BE49-F238E27FC236}">
                <a16:creationId xmlns:a16="http://schemas.microsoft.com/office/drawing/2014/main" id="{EF3E7F7E-CC47-ACBE-B8A1-F558A275DDE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91528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 anchorCtr="0">
            <a:noAutofit/>
          </a:bodyPr>
          <a:lstStyle/>
          <a:p>
            <a:endParaRPr/>
          </a:p>
        </p:txBody>
      </p:sp>
      <p:sp>
        <p:nvSpPr>
          <p:cNvPr id="11" name="Bilde">
            <a:extLst>
              <a:ext uri="{FF2B5EF4-FFF2-40B4-BE49-F238E27FC236}">
                <a16:creationId xmlns:a16="http://schemas.microsoft.com/office/drawing/2014/main" id="{BE995E87-D9E2-DC41-011C-665448AD27B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660994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/>
          <a:p>
            <a:endParaRPr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5130460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/>
          <a:p>
            <a:endParaRPr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F906905-A324-FDB2-655A-EAA56F228C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9CA01EA9-65F8-40BD-9F07-2E96DB415022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9573520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8614B4AE-F942-F8C2-B3DF-DAFB2889BB7A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5057941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17DE6278-77B4-BBCA-5DE8-01F036DCC36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089099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</p:spTree>
    <p:extLst>
      <p:ext uri="{BB962C8B-B14F-4D97-AF65-F5344CB8AC3E}">
        <p14:creationId xmlns:p14="http://schemas.microsoft.com/office/powerpoint/2010/main" val="389340570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bilde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816" y="2127087"/>
            <a:ext cx="9601143" cy="1583521"/>
          </a:xfrm>
        </p:spPr>
        <p:txBody>
          <a:bodyPr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277600" y="273050"/>
            <a:ext cx="12829405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51385297-85AC-C15F-4E2A-DA1EFA98F09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815" y="3961514"/>
            <a:ext cx="9601143" cy="7793166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latin typeface="Roboto Slab 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latin typeface="Roboto Slab 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latin typeface="Roboto Slab 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85191301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bilde 30-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816" y="2127087"/>
            <a:ext cx="6171069" cy="1583521"/>
          </a:xfrm>
        </p:spPr>
        <p:txBody>
          <a:bodyPr/>
          <a:lstStyle>
            <a:lvl1pPr>
              <a:defRPr sz="5800"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460974" y="273050"/>
            <a:ext cx="16646031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709FED4A-9DD2-B2F4-043F-534A8D96708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59815" y="3961514"/>
            <a:ext cx="6171069" cy="7793166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latin typeface="Roboto Slab 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latin typeface="Roboto Slab 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latin typeface="Roboto Slab 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97843048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">
            <a:extLst>
              <a:ext uri="{FF2B5EF4-FFF2-40B4-BE49-F238E27FC236}">
                <a16:creationId xmlns:a16="http://schemas.microsoft.com/office/drawing/2014/main" id="{888B3A3D-5890-3205-222C-07D079F9AA0D}"/>
              </a:ext>
            </a:extLst>
          </p:cNvPr>
          <p:cNvSpPr/>
          <p:nvPr userDrawn="1"/>
        </p:nvSpPr>
        <p:spPr>
          <a:xfrm>
            <a:off x="276993" y="273050"/>
            <a:ext cx="11915005" cy="11887200"/>
          </a:xfrm>
          <a:prstGeom prst="rect">
            <a:avLst/>
          </a:prstGeom>
          <a:solidFill>
            <a:srgbClr val="ACCAC4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BCCB36AC-8C96-FBA9-C992-B1EC7D4667B5}"/>
              </a:ext>
            </a:extLst>
          </p:cNvPr>
          <p:cNvSpPr/>
          <p:nvPr userDrawn="1"/>
        </p:nvSpPr>
        <p:spPr>
          <a:xfrm>
            <a:off x="12191998" y="1555750"/>
            <a:ext cx="11915005" cy="11887200"/>
          </a:xfrm>
          <a:prstGeom prst="rect">
            <a:avLst/>
          </a:prstGeom>
          <a:solidFill>
            <a:srgbClr val="F5F0E6"/>
          </a:solidFill>
          <a:ln w="76200">
            <a:solidFill>
              <a:srgbClr val="F5F0E6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730250"/>
            <a:ext cx="10514502" cy="2651125"/>
          </a:xfrm>
        </p:spPr>
        <p:txBody>
          <a:bodyPr anchor="b"/>
          <a:lstStyle>
            <a:lvl1pPr>
              <a:defRPr>
                <a:solidFill>
                  <a:srgbClr val="2D566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8C229B7-0F4D-EC57-8D0E-9BD34B8AB7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141325" y="2170288"/>
            <a:ext cx="10529888" cy="2623695"/>
          </a:xfrm>
        </p:spPr>
        <p:txBody>
          <a:bodyPr anchor="b"/>
          <a:lstStyle>
            <a:lvl1pPr>
              <a:defRPr>
                <a:solidFill>
                  <a:srgbClr val="2D5660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7A6A7661-419A-8531-47B2-881D617097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301262" y="3651251"/>
            <a:ext cx="10514501" cy="8095272"/>
          </a:xfrm>
        </p:spPr>
        <p:txBody>
          <a:bodyPr anchor="t"/>
          <a:lstStyle>
            <a:lvl1pPr marL="468313" indent="-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ED6D6E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26FFF4C-0A6B-2DB3-BE4D-06C11DC1E3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5171565"/>
            <a:ext cx="10606477" cy="7893804"/>
          </a:xfrm>
        </p:spPr>
        <p:txBody>
          <a:bodyPr anchor="t"/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800">
                <a:latin typeface="Roboto Slab 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Roboto Slab 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800">
                <a:latin typeface="Roboto Slab 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4pPr>
            <a:lvl5pPr marL="1836738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Roboto Slab 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58033529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esentasjonstittel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err="1"/>
              <a:t>Presentasjonstittel</a:t>
            </a:r>
            <a:endParaRPr/>
          </a:p>
        </p:txBody>
      </p:sp>
      <p:sp>
        <p:nvSpPr>
          <p:cNvPr id="6" name="Brødtekst nivå én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err="1"/>
              <a:t>Presentasjonsundertittel</a:t>
            </a:r>
            <a:endParaRPr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C60F0573-47F0-5064-C2E8-CE7AA5AF3075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2" name="Kvadrat">
            <a:extLst>
              <a:ext uri="{FF2B5EF4-FFF2-40B4-BE49-F238E27FC236}">
                <a16:creationId xmlns:a16="http://schemas.microsoft.com/office/drawing/2014/main" id="{57993EE4-4706-889F-F828-3D38E905B521}"/>
              </a:ext>
            </a:extLst>
          </p:cNvPr>
          <p:cNvSpPr/>
          <p:nvPr userDrawn="1"/>
        </p:nvSpPr>
        <p:spPr>
          <a:xfrm>
            <a:off x="11407772" y="-972932"/>
            <a:ext cx="753468" cy="753468"/>
          </a:xfrm>
          <a:prstGeom prst="rect">
            <a:avLst/>
          </a:prstGeom>
          <a:solidFill>
            <a:srgbClr val="2D5660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" name="Kvadrat">
            <a:extLst>
              <a:ext uri="{FF2B5EF4-FFF2-40B4-BE49-F238E27FC236}">
                <a16:creationId xmlns:a16="http://schemas.microsoft.com/office/drawing/2014/main" id="{55292402-D140-4C33-2430-D47132916E20}"/>
              </a:ext>
            </a:extLst>
          </p:cNvPr>
          <p:cNvSpPr/>
          <p:nvPr userDrawn="1"/>
        </p:nvSpPr>
        <p:spPr>
          <a:xfrm>
            <a:off x="13029457" y="-968054"/>
            <a:ext cx="753468" cy="753468"/>
          </a:xfrm>
          <a:prstGeom prst="rect">
            <a:avLst/>
          </a:prstGeom>
          <a:solidFill>
            <a:srgbClr val="ACCAC4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" name="Kvadrat">
            <a:extLst>
              <a:ext uri="{FF2B5EF4-FFF2-40B4-BE49-F238E27FC236}">
                <a16:creationId xmlns:a16="http://schemas.microsoft.com/office/drawing/2014/main" id="{5D8BBFDD-B86E-1C78-8AED-207E4479D51E}"/>
              </a:ext>
            </a:extLst>
          </p:cNvPr>
          <p:cNvSpPr/>
          <p:nvPr userDrawn="1"/>
        </p:nvSpPr>
        <p:spPr>
          <a:xfrm>
            <a:off x="10654088" y="-972932"/>
            <a:ext cx="753468" cy="753468"/>
          </a:xfrm>
          <a:prstGeom prst="rect">
            <a:avLst/>
          </a:prstGeom>
          <a:solidFill>
            <a:srgbClr val="ED6D6E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" name="Kvadrat">
            <a:extLst>
              <a:ext uri="{FF2B5EF4-FFF2-40B4-BE49-F238E27FC236}">
                <a16:creationId xmlns:a16="http://schemas.microsoft.com/office/drawing/2014/main" id="{CA914BAC-4F8F-3B01-7273-0B50DB404DA3}"/>
              </a:ext>
            </a:extLst>
          </p:cNvPr>
          <p:cNvSpPr/>
          <p:nvPr userDrawn="1"/>
        </p:nvSpPr>
        <p:spPr>
          <a:xfrm>
            <a:off x="12171774" y="-968054"/>
            <a:ext cx="753468" cy="753468"/>
          </a:xfrm>
          <a:prstGeom prst="rect">
            <a:avLst/>
          </a:prstGeom>
          <a:solidFill>
            <a:srgbClr val="F5F0E6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74" r:id="rId3"/>
    <p:sldLayoutId id="2147483662" r:id="rId4"/>
    <p:sldLayoutId id="2147483663" r:id="rId5"/>
    <p:sldLayoutId id="2147483666" r:id="rId6"/>
    <p:sldLayoutId id="2147483676" r:id="rId7"/>
    <p:sldLayoutId id="2147483677" r:id="rId8"/>
    <p:sldLayoutId id="2147483664" r:id="rId9"/>
    <p:sldLayoutId id="2147483673" r:id="rId10"/>
    <p:sldLayoutId id="2147483665" r:id="rId11"/>
    <p:sldLayoutId id="2147483668" r:id="rId12"/>
    <p:sldLayoutId id="2147483669" r:id="rId13"/>
    <p:sldLayoutId id="2147483672" r:id="rId14"/>
    <p:sldLayoutId id="2147483678" r:id="rId15"/>
    <p:sldLayoutId id="2147483679" r:id="rId16"/>
  </p:sldLayoutIdLst>
  <p:transition spd="med"/>
  <p:txStyles>
    <p:title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titleStyle>
    <p:body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FFBAFF04-83E4-5772-3DBD-F42A5AA067C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 fontScale="92500" lnSpcReduction="10000"/>
          </a:bodyPr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137AC87-A4BF-D426-1A1F-2886C46590B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>
            <a:normAutofit fontScale="92500" lnSpcReduction="10000"/>
          </a:bodyPr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4786850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1CC4F-611E-6AC5-A1B2-BA2EAA124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68C71C2-0020-9687-F475-3F8C52D1B0E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722964" y="6858000"/>
            <a:ext cx="10022543" cy="5078413"/>
          </a:xfrm>
        </p:spPr>
        <p:txBody>
          <a:bodyPr>
            <a:normAutofit/>
          </a:bodyPr>
          <a:lstStyle/>
          <a:p>
            <a:r>
              <a:rPr lang="nb-NO" sz="3600">
                <a:latin typeface="Roboto Slab" pitchFamily="2" charset="0"/>
                <a:ea typeface="Roboto Slab" pitchFamily="2" charset="0"/>
                <a:cs typeface="Roboto Slab" pitchFamily="2" charset="0"/>
              </a:rPr>
              <a:t>Innsjekk 12 måneder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9AC8DF-01EA-B9D4-0EE4-E89CD1192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0550" y="5505086"/>
            <a:ext cx="9544050" cy="3163026"/>
          </a:xfrm>
          <a:noFill/>
        </p:spPr>
        <p:txBody>
          <a:bodyPr>
            <a:normAutofit/>
          </a:bodyPr>
          <a:lstStyle/>
          <a:p>
            <a:r>
              <a:rPr lang="en-US" err="1"/>
              <a:t>Møtepunkter</a:t>
            </a:r>
            <a:r>
              <a:rPr lang="en-US"/>
              <a:t> </a:t>
            </a:r>
            <a:r>
              <a:rPr lang="en-US" err="1"/>
              <a:t>fremover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9749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163469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>
            <a:extLst>
              <a:ext uri="{FF2B5EF4-FFF2-40B4-BE49-F238E27FC236}">
                <a16:creationId xmlns:a16="http://schemas.microsoft.com/office/drawing/2014/main" id="{F5234470-C73A-915F-C4AF-7822FE41F513}"/>
              </a:ext>
            </a:extLst>
          </p:cNvPr>
          <p:cNvSpPr txBox="1"/>
          <p:nvPr/>
        </p:nvSpPr>
        <p:spPr>
          <a:xfrm>
            <a:off x="959005" y="2490955"/>
            <a:ext cx="11232995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5800">
                <a:solidFill>
                  <a:srgbClr val="2D5660"/>
                </a:solidFill>
                <a:latin typeface="+mn-lt"/>
                <a:ea typeface="+mn-ea"/>
                <a:cs typeface="+mn-cs"/>
                <a:sym typeface="Roboto Slab Bold"/>
              </a:rPr>
              <a:t>Prosessen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E8F7CC-3226-9FB6-3A64-4D2FD6D8C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" y="4053150"/>
            <a:ext cx="23631525" cy="787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87845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F32-AB88-5E2A-2904-00E0FF54E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769" y="2911841"/>
            <a:ext cx="21570461" cy="7817224"/>
          </a:xfrm>
        </p:spPr>
        <p:txBody>
          <a:bodyPr/>
          <a:lstStyle/>
          <a:p>
            <a:pPr algn="ctr"/>
            <a:r>
              <a:rPr lang="en-US" err="1"/>
              <a:t>Hva</a:t>
            </a:r>
            <a:r>
              <a:rPr lang="en-US"/>
              <a:t> har </a:t>
            </a:r>
            <a:r>
              <a:rPr lang="en-US" err="1"/>
              <a:t>dere</a:t>
            </a:r>
            <a:r>
              <a:rPr lang="en-US"/>
              <a:t> </a:t>
            </a:r>
            <a:r>
              <a:rPr lang="en-US" err="1"/>
              <a:t>fått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som</a:t>
            </a:r>
            <a:r>
              <a:rPr lang="en-US"/>
              <a:t> </a:t>
            </a:r>
            <a:r>
              <a:rPr lang="en-US" err="1"/>
              <a:t>dere</a:t>
            </a:r>
            <a:r>
              <a:rPr lang="en-US"/>
              <a:t> er </a:t>
            </a:r>
            <a:r>
              <a:rPr lang="en-US" err="1"/>
              <a:t>stolte</a:t>
            </a:r>
            <a:r>
              <a:rPr lang="en-US"/>
              <a:t> av </a:t>
            </a:r>
            <a:r>
              <a:rPr lang="en-US" err="1"/>
              <a:t>siden</a:t>
            </a:r>
            <a:r>
              <a:rPr lang="en-US"/>
              <a:t> </a:t>
            </a:r>
            <a:r>
              <a:rPr lang="en-US" err="1"/>
              <a:t>forrige</a:t>
            </a:r>
            <a:r>
              <a:rPr lang="en-US"/>
              <a:t> gang vi </a:t>
            </a:r>
            <a:r>
              <a:rPr lang="en-US" err="1"/>
              <a:t>møttes</a:t>
            </a:r>
            <a:r>
              <a:rPr lang="en-US"/>
              <a:t>?</a:t>
            </a:r>
          </a:p>
        </p:txBody>
      </p:sp>
      <p:pic>
        <p:nvPicPr>
          <p:cNvPr id="3" name="Bilde" descr="Bilde">
            <a:extLst>
              <a:ext uri="{FF2B5EF4-FFF2-40B4-BE49-F238E27FC236}">
                <a16:creationId xmlns:a16="http://schemas.microsoft.com/office/drawing/2014/main" id="{7B4EE098-F13E-D198-6B3A-709E71B13FBA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1406769" y="3959372"/>
            <a:ext cx="2315078" cy="14200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4739150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578F1-3545-F303-3C4D-3FC7DA562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Rektangel">
            <a:extLst>
              <a:ext uri="{FF2B5EF4-FFF2-40B4-BE49-F238E27FC236}">
                <a16:creationId xmlns:a16="http://schemas.microsoft.com/office/drawing/2014/main" id="{A27C995E-0291-E88F-DBA2-603ED06B22E8}"/>
              </a:ext>
            </a:extLst>
          </p:cNvPr>
          <p:cNvSpPr/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23" name="Linje">
            <a:extLst>
              <a:ext uri="{FF2B5EF4-FFF2-40B4-BE49-F238E27FC236}">
                <a16:creationId xmlns:a16="http://schemas.microsoft.com/office/drawing/2014/main" id="{214BEEFE-DD18-9825-6026-40C900031D39}"/>
              </a:ext>
            </a:extLst>
          </p:cNvPr>
          <p:cNvSpPr/>
          <p:nvPr/>
        </p:nvSpPr>
        <p:spPr>
          <a:xfrm>
            <a:off x="1631084" y="213437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4" name="Linje">
            <a:extLst>
              <a:ext uri="{FF2B5EF4-FFF2-40B4-BE49-F238E27FC236}">
                <a16:creationId xmlns:a16="http://schemas.microsoft.com/office/drawing/2014/main" id="{943EEF2A-BAAF-86C9-A4A5-5D7F6AC62AA5}"/>
              </a:ext>
            </a:extLst>
          </p:cNvPr>
          <p:cNvSpPr/>
          <p:nvPr/>
        </p:nvSpPr>
        <p:spPr>
          <a:xfrm>
            <a:off x="7396884" y="1346969"/>
            <a:ext cx="25391" cy="109692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5" name="Linje">
            <a:extLst>
              <a:ext uri="{FF2B5EF4-FFF2-40B4-BE49-F238E27FC236}">
                <a16:creationId xmlns:a16="http://schemas.microsoft.com/office/drawing/2014/main" id="{5232841E-1CFA-B84B-E8B9-FDD209008642}"/>
              </a:ext>
            </a:extLst>
          </p:cNvPr>
          <p:cNvSpPr/>
          <p:nvPr/>
        </p:nvSpPr>
        <p:spPr>
          <a:xfrm>
            <a:off x="14119417" y="1346969"/>
            <a:ext cx="51253" cy="1096923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6" name="Linje">
            <a:extLst>
              <a:ext uri="{FF2B5EF4-FFF2-40B4-BE49-F238E27FC236}">
                <a16:creationId xmlns:a16="http://schemas.microsoft.com/office/drawing/2014/main" id="{37C1E6E7-7566-FC04-7533-6425CAC69CAE}"/>
              </a:ext>
            </a:extLst>
          </p:cNvPr>
          <p:cNvSpPr/>
          <p:nvPr/>
        </p:nvSpPr>
        <p:spPr>
          <a:xfrm flipH="1">
            <a:off x="17759631" y="1346970"/>
            <a:ext cx="51253" cy="10969226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7" name="Tekst">
            <a:extLst>
              <a:ext uri="{FF2B5EF4-FFF2-40B4-BE49-F238E27FC236}">
                <a16:creationId xmlns:a16="http://schemas.microsoft.com/office/drawing/2014/main" id="{EA5B70BF-BC4C-4294-3348-6DD1AC065A05}"/>
              </a:ext>
            </a:extLst>
          </p:cNvPr>
          <p:cNvSpPr txBox="1"/>
          <p:nvPr/>
        </p:nvSpPr>
        <p:spPr>
          <a:xfrm>
            <a:off x="2341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8" name="Tekst">
            <a:extLst>
              <a:ext uri="{FF2B5EF4-FFF2-40B4-BE49-F238E27FC236}">
                <a16:creationId xmlns:a16="http://schemas.microsoft.com/office/drawing/2014/main" id="{2D66C5AA-8DBB-0218-B407-BEEC30797111}"/>
              </a:ext>
            </a:extLst>
          </p:cNvPr>
          <p:cNvSpPr txBox="1"/>
          <p:nvPr/>
        </p:nvSpPr>
        <p:spPr>
          <a:xfrm>
            <a:off x="7929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9" name="Tekst">
            <a:extLst>
              <a:ext uri="{FF2B5EF4-FFF2-40B4-BE49-F238E27FC236}">
                <a16:creationId xmlns:a16="http://schemas.microsoft.com/office/drawing/2014/main" id="{516A3284-A54A-22E3-B35E-2726D4782619}"/>
              </a:ext>
            </a:extLst>
          </p:cNvPr>
          <p:cNvSpPr txBox="1"/>
          <p:nvPr/>
        </p:nvSpPr>
        <p:spPr>
          <a:xfrm>
            <a:off x="144822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0" name="Tekst">
            <a:extLst>
              <a:ext uri="{FF2B5EF4-FFF2-40B4-BE49-F238E27FC236}">
                <a16:creationId xmlns:a16="http://schemas.microsoft.com/office/drawing/2014/main" id="{E531D82E-38B2-B8A5-97CE-597BAD987CA4}"/>
              </a:ext>
            </a:extLst>
          </p:cNvPr>
          <p:cNvSpPr txBox="1"/>
          <p:nvPr/>
        </p:nvSpPr>
        <p:spPr>
          <a:xfrm>
            <a:off x="183176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631" name="Helseiarbeid_logo_org.ai" descr="Helseiarbeid_logo_org.ai">
            <a:extLst>
              <a:ext uri="{FF2B5EF4-FFF2-40B4-BE49-F238E27FC236}">
                <a16:creationId xmlns:a16="http://schemas.microsoft.com/office/drawing/2014/main" id="{CAC48B5F-19DE-D03C-DE62-9958C5003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9518" y="12815249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32" name="Rektangel">
            <a:extLst>
              <a:ext uri="{FF2B5EF4-FFF2-40B4-BE49-F238E27FC236}">
                <a16:creationId xmlns:a16="http://schemas.microsoft.com/office/drawing/2014/main" id="{DB59B08B-CFF5-4618-20EA-E57332D50045}"/>
              </a:ext>
            </a:extLst>
          </p:cNvPr>
          <p:cNvSpPr/>
          <p:nvPr/>
        </p:nvSpPr>
        <p:spPr>
          <a:xfrm>
            <a:off x="2274994" y="1389620"/>
            <a:ext cx="3548598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3" name="Tiltaket - hva skal gjøre">
            <a:extLst>
              <a:ext uri="{FF2B5EF4-FFF2-40B4-BE49-F238E27FC236}">
                <a16:creationId xmlns:a16="http://schemas.microsoft.com/office/drawing/2014/main" id="{51BEA04F-15E9-CB33-E9EB-CD5F9F1B9698}"/>
              </a:ext>
            </a:extLst>
          </p:cNvPr>
          <p:cNvSpPr txBox="1"/>
          <p:nvPr/>
        </p:nvSpPr>
        <p:spPr>
          <a:xfrm>
            <a:off x="2275931" y="1304636"/>
            <a:ext cx="3546724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Tiltaket - hva skal gjøre</a:t>
            </a:r>
          </a:p>
        </p:txBody>
      </p:sp>
      <p:sp>
        <p:nvSpPr>
          <p:cNvPr id="634" name="Rektangel">
            <a:extLst>
              <a:ext uri="{FF2B5EF4-FFF2-40B4-BE49-F238E27FC236}">
                <a16:creationId xmlns:a16="http://schemas.microsoft.com/office/drawing/2014/main" id="{4604B0A5-96B2-7C5C-2534-3D83519AAD7F}"/>
              </a:ext>
            </a:extLst>
          </p:cNvPr>
          <p:cNvSpPr/>
          <p:nvPr/>
        </p:nvSpPr>
        <p:spPr>
          <a:xfrm>
            <a:off x="9808634" y="1399780"/>
            <a:ext cx="2074219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5" name="Ønsket effekt">
            <a:extLst>
              <a:ext uri="{FF2B5EF4-FFF2-40B4-BE49-F238E27FC236}">
                <a16:creationId xmlns:a16="http://schemas.microsoft.com/office/drawing/2014/main" id="{C65FAA32-D952-6D5C-E51E-D0CAC509035B}"/>
              </a:ext>
            </a:extLst>
          </p:cNvPr>
          <p:cNvSpPr txBox="1"/>
          <p:nvPr/>
        </p:nvSpPr>
        <p:spPr>
          <a:xfrm>
            <a:off x="9794331" y="1304636"/>
            <a:ext cx="2074219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Ønsket effekt</a:t>
            </a:r>
          </a:p>
        </p:txBody>
      </p:sp>
      <p:sp>
        <p:nvSpPr>
          <p:cNvPr id="636" name="Rektangel">
            <a:extLst>
              <a:ext uri="{FF2B5EF4-FFF2-40B4-BE49-F238E27FC236}">
                <a16:creationId xmlns:a16="http://schemas.microsoft.com/office/drawing/2014/main" id="{184F2552-E58B-1EF2-CC97-3B6F28452D79}"/>
              </a:ext>
            </a:extLst>
          </p:cNvPr>
          <p:cNvSpPr/>
          <p:nvPr/>
        </p:nvSpPr>
        <p:spPr>
          <a:xfrm>
            <a:off x="15457595" y="1398087"/>
            <a:ext cx="1354932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7" name="Tidsfrist">
            <a:extLst>
              <a:ext uri="{FF2B5EF4-FFF2-40B4-BE49-F238E27FC236}">
                <a16:creationId xmlns:a16="http://schemas.microsoft.com/office/drawing/2014/main" id="{19F403C6-EAB5-6971-D5B6-16082F307B7C}"/>
              </a:ext>
            </a:extLst>
          </p:cNvPr>
          <p:cNvSpPr txBox="1"/>
          <p:nvPr/>
        </p:nvSpPr>
        <p:spPr>
          <a:xfrm>
            <a:off x="15416197" y="1304636"/>
            <a:ext cx="1354932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Tidsfrist</a:t>
            </a:r>
          </a:p>
        </p:txBody>
      </p:sp>
      <p:sp>
        <p:nvSpPr>
          <p:cNvPr id="638" name="Rektangel">
            <a:extLst>
              <a:ext uri="{FF2B5EF4-FFF2-40B4-BE49-F238E27FC236}">
                <a16:creationId xmlns:a16="http://schemas.microsoft.com/office/drawing/2014/main" id="{73DB2C14-1210-1B3C-F78D-40AB86736066}"/>
              </a:ext>
            </a:extLst>
          </p:cNvPr>
          <p:cNvSpPr/>
          <p:nvPr/>
        </p:nvSpPr>
        <p:spPr>
          <a:xfrm>
            <a:off x="18598727" y="1415020"/>
            <a:ext cx="1506147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9" name="Ansvarlig">
            <a:extLst>
              <a:ext uri="{FF2B5EF4-FFF2-40B4-BE49-F238E27FC236}">
                <a16:creationId xmlns:a16="http://schemas.microsoft.com/office/drawing/2014/main" id="{6A3B2E91-7427-7BB5-1C30-CB8575C8B30A}"/>
              </a:ext>
            </a:extLst>
          </p:cNvPr>
          <p:cNvSpPr txBox="1"/>
          <p:nvPr/>
        </p:nvSpPr>
        <p:spPr>
          <a:xfrm>
            <a:off x="18582731" y="1304636"/>
            <a:ext cx="1538140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t>Ansvarlig</a:t>
            </a:r>
          </a:p>
        </p:txBody>
      </p:sp>
      <p:sp>
        <p:nvSpPr>
          <p:cNvPr id="2" name="Linje">
            <a:extLst>
              <a:ext uri="{FF2B5EF4-FFF2-40B4-BE49-F238E27FC236}">
                <a16:creationId xmlns:a16="http://schemas.microsoft.com/office/drawing/2014/main" id="{E62CFF99-0AB3-EF77-CA38-27BCDF7B89A9}"/>
              </a:ext>
            </a:extLst>
          </p:cNvPr>
          <p:cNvSpPr/>
          <p:nvPr/>
        </p:nvSpPr>
        <p:spPr>
          <a:xfrm>
            <a:off x="1533835" y="4645814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Linje">
            <a:extLst>
              <a:ext uri="{FF2B5EF4-FFF2-40B4-BE49-F238E27FC236}">
                <a16:creationId xmlns:a16="http://schemas.microsoft.com/office/drawing/2014/main" id="{5818073F-876F-AEF6-5F02-F0EF4F5E0C12}"/>
              </a:ext>
            </a:extLst>
          </p:cNvPr>
          <p:cNvSpPr/>
          <p:nvPr/>
        </p:nvSpPr>
        <p:spPr>
          <a:xfrm>
            <a:off x="1631084" y="733983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" name="Linje">
            <a:extLst>
              <a:ext uri="{FF2B5EF4-FFF2-40B4-BE49-F238E27FC236}">
                <a16:creationId xmlns:a16="http://schemas.microsoft.com/office/drawing/2014/main" id="{0E5A3D66-CAF5-7206-8C0E-E0CA7397B5A7}"/>
              </a:ext>
            </a:extLst>
          </p:cNvPr>
          <p:cNvSpPr/>
          <p:nvPr/>
        </p:nvSpPr>
        <p:spPr>
          <a:xfrm>
            <a:off x="1631084" y="10033846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" name="Linje">
            <a:extLst>
              <a:ext uri="{FF2B5EF4-FFF2-40B4-BE49-F238E27FC236}">
                <a16:creationId xmlns:a16="http://schemas.microsoft.com/office/drawing/2014/main" id="{52ACDF39-5ACE-9C09-5C51-0E0E4C2B0A42}"/>
              </a:ext>
            </a:extLst>
          </p:cNvPr>
          <p:cNvSpPr/>
          <p:nvPr/>
        </p:nvSpPr>
        <p:spPr>
          <a:xfrm>
            <a:off x="1631084" y="1231622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761991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044BB-5BC9-4FF3-DCE6-23A8BCBAE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Rektangel">
            <a:extLst>
              <a:ext uri="{FF2B5EF4-FFF2-40B4-BE49-F238E27FC236}">
                <a16:creationId xmlns:a16="http://schemas.microsoft.com/office/drawing/2014/main" id="{F2AECBF5-0C04-7191-31A3-F9E8428405AF}"/>
              </a:ext>
            </a:extLst>
          </p:cNvPr>
          <p:cNvSpPr/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8DD2D94D-A7E4-BB8D-677B-9677BDABE81D}"/>
              </a:ext>
            </a:extLst>
          </p:cNvPr>
          <p:cNvSpPr/>
          <p:nvPr/>
        </p:nvSpPr>
        <p:spPr>
          <a:xfrm>
            <a:off x="14597736" y="1368557"/>
            <a:ext cx="3853398" cy="47497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3" name="Linje">
            <a:extLst>
              <a:ext uri="{FF2B5EF4-FFF2-40B4-BE49-F238E27FC236}">
                <a16:creationId xmlns:a16="http://schemas.microsoft.com/office/drawing/2014/main" id="{FC5E23C9-92D7-1772-FA3F-C22713C68EDE}"/>
              </a:ext>
            </a:extLst>
          </p:cNvPr>
          <p:cNvSpPr/>
          <p:nvPr/>
        </p:nvSpPr>
        <p:spPr>
          <a:xfrm>
            <a:off x="1631084" y="213437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4" name="Linje">
            <a:extLst>
              <a:ext uri="{FF2B5EF4-FFF2-40B4-BE49-F238E27FC236}">
                <a16:creationId xmlns:a16="http://schemas.microsoft.com/office/drawing/2014/main" id="{62CFBAE6-7C9B-411F-8560-D2F8A9B4D21F}"/>
              </a:ext>
            </a:extLst>
          </p:cNvPr>
          <p:cNvSpPr/>
          <p:nvPr/>
        </p:nvSpPr>
        <p:spPr>
          <a:xfrm>
            <a:off x="7396884" y="1346969"/>
            <a:ext cx="25391" cy="1096924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5" name="Linje">
            <a:extLst>
              <a:ext uri="{FF2B5EF4-FFF2-40B4-BE49-F238E27FC236}">
                <a16:creationId xmlns:a16="http://schemas.microsoft.com/office/drawing/2014/main" id="{2CB2FFF2-F6CD-2A7E-5FF3-7F798F878186}"/>
              </a:ext>
            </a:extLst>
          </p:cNvPr>
          <p:cNvSpPr/>
          <p:nvPr/>
        </p:nvSpPr>
        <p:spPr>
          <a:xfrm>
            <a:off x="14119417" y="1346969"/>
            <a:ext cx="51253" cy="10969233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27" name="Tekst">
            <a:extLst>
              <a:ext uri="{FF2B5EF4-FFF2-40B4-BE49-F238E27FC236}">
                <a16:creationId xmlns:a16="http://schemas.microsoft.com/office/drawing/2014/main" id="{CADBBEF7-EEA0-A39D-DE31-97A3DA874B85}"/>
              </a:ext>
            </a:extLst>
          </p:cNvPr>
          <p:cNvSpPr txBox="1"/>
          <p:nvPr/>
        </p:nvSpPr>
        <p:spPr>
          <a:xfrm>
            <a:off x="2341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28" name="Tekst">
            <a:extLst>
              <a:ext uri="{FF2B5EF4-FFF2-40B4-BE49-F238E27FC236}">
                <a16:creationId xmlns:a16="http://schemas.microsoft.com/office/drawing/2014/main" id="{E9442524-9140-2D0F-E9DD-AD8ED3C1C79A}"/>
              </a:ext>
            </a:extLst>
          </p:cNvPr>
          <p:cNvSpPr txBox="1"/>
          <p:nvPr/>
        </p:nvSpPr>
        <p:spPr>
          <a:xfrm>
            <a:off x="79290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0" name="Tekst">
            <a:extLst>
              <a:ext uri="{FF2B5EF4-FFF2-40B4-BE49-F238E27FC236}">
                <a16:creationId xmlns:a16="http://schemas.microsoft.com/office/drawing/2014/main" id="{CA43DF27-4B33-F216-A3A8-F5CA915F4694}"/>
              </a:ext>
            </a:extLst>
          </p:cNvPr>
          <p:cNvSpPr txBox="1"/>
          <p:nvPr/>
        </p:nvSpPr>
        <p:spPr>
          <a:xfrm>
            <a:off x="18317618" y="2630422"/>
            <a:ext cx="4480844" cy="44723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631" name="Helseiarbeid_logo_org.ai" descr="Helseiarbeid_logo_org.ai">
            <a:extLst>
              <a:ext uri="{FF2B5EF4-FFF2-40B4-BE49-F238E27FC236}">
                <a16:creationId xmlns:a16="http://schemas.microsoft.com/office/drawing/2014/main" id="{B5F50DAB-E293-7A47-7277-8D3D86644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9518" y="12815249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32" name="Rektangel">
            <a:extLst>
              <a:ext uri="{FF2B5EF4-FFF2-40B4-BE49-F238E27FC236}">
                <a16:creationId xmlns:a16="http://schemas.microsoft.com/office/drawing/2014/main" id="{E6AE9021-2BBB-6798-7EFE-048AB4F9C5C9}"/>
              </a:ext>
            </a:extLst>
          </p:cNvPr>
          <p:cNvSpPr/>
          <p:nvPr/>
        </p:nvSpPr>
        <p:spPr>
          <a:xfrm>
            <a:off x="1688841" y="1272390"/>
            <a:ext cx="3220352" cy="521866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33" name="Tiltaket - hva skal gjøre">
            <a:extLst>
              <a:ext uri="{FF2B5EF4-FFF2-40B4-BE49-F238E27FC236}">
                <a16:creationId xmlns:a16="http://schemas.microsoft.com/office/drawing/2014/main" id="{E71CB27F-07E5-D68A-C3E7-6D6D0B596F56}"/>
              </a:ext>
            </a:extLst>
          </p:cNvPr>
          <p:cNvSpPr txBox="1"/>
          <p:nvPr/>
        </p:nvSpPr>
        <p:spPr>
          <a:xfrm>
            <a:off x="1997160" y="1280684"/>
            <a:ext cx="2586648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en-US"/>
              <a:t>Dette har vi </a:t>
            </a:r>
            <a:r>
              <a:rPr lang="en-US" err="1"/>
              <a:t>gjort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" name="Linje">
            <a:extLst>
              <a:ext uri="{FF2B5EF4-FFF2-40B4-BE49-F238E27FC236}">
                <a16:creationId xmlns:a16="http://schemas.microsoft.com/office/drawing/2014/main" id="{6D7EE7B9-89AE-179C-2F65-36F336049557}"/>
              </a:ext>
            </a:extLst>
          </p:cNvPr>
          <p:cNvSpPr/>
          <p:nvPr/>
        </p:nvSpPr>
        <p:spPr>
          <a:xfrm>
            <a:off x="1533835" y="4645814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Linje">
            <a:extLst>
              <a:ext uri="{FF2B5EF4-FFF2-40B4-BE49-F238E27FC236}">
                <a16:creationId xmlns:a16="http://schemas.microsoft.com/office/drawing/2014/main" id="{5C5CE663-F4D7-F57F-F7FD-EDA85E855426}"/>
              </a:ext>
            </a:extLst>
          </p:cNvPr>
          <p:cNvSpPr/>
          <p:nvPr/>
        </p:nvSpPr>
        <p:spPr>
          <a:xfrm>
            <a:off x="1631084" y="733983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4" name="Linje">
            <a:extLst>
              <a:ext uri="{FF2B5EF4-FFF2-40B4-BE49-F238E27FC236}">
                <a16:creationId xmlns:a16="http://schemas.microsoft.com/office/drawing/2014/main" id="{D8840D14-C26C-E89B-1A6A-2DF30C76D0C2}"/>
              </a:ext>
            </a:extLst>
          </p:cNvPr>
          <p:cNvSpPr/>
          <p:nvPr/>
        </p:nvSpPr>
        <p:spPr>
          <a:xfrm>
            <a:off x="1631084" y="10033846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5" name="Linje">
            <a:extLst>
              <a:ext uri="{FF2B5EF4-FFF2-40B4-BE49-F238E27FC236}">
                <a16:creationId xmlns:a16="http://schemas.microsoft.com/office/drawing/2014/main" id="{BB1517C5-5BD6-6D35-B9E7-211DBF0C0939}"/>
              </a:ext>
            </a:extLst>
          </p:cNvPr>
          <p:cNvSpPr/>
          <p:nvPr/>
        </p:nvSpPr>
        <p:spPr>
          <a:xfrm>
            <a:off x="1631084" y="12316220"/>
            <a:ext cx="20669430" cy="1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6" name="Tiltaket - hva skal gjøre">
            <a:extLst>
              <a:ext uri="{FF2B5EF4-FFF2-40B4-BE49-F238E27FC236}">
                <a16:creationId xmlns:a16="http://schemas.microsoft.com/office/drawing/2014/main" id="{A35B9DD2-D76B-2900-839D-4E3A9732B343}"/>
              </a:ext>
            </a:extLst>
          </p:cNvPr>
          <p:cNvSpPr txBox="1"/>
          <p:nvPr/>
        </p:nvSpPr>
        <p:spPr>
          <a:xfrm>
            <a:off x="14598473" y="1316448"/>
            <a:ext cx="7533786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en-US"/>
              <a:t>Dette </a:t>
            </a:r>
            <a:r>
              <a:rPr lang="en-US" err="1"/>
              <a:t>vil</a:t>
            </a:r>
            <a:r>
              <a:rPr lang="en-US"/>
              <a:t> vi </a:t>
            </a:r>
            <a:r>
              <a:rPr lang="en-US" err="1"/>
              <a:t>gjøre</a:t>
            </a:r>
            <a:r>
              <a:rPr lang="en-US"/>
              <a:t> </a:t>
            </a:r>
            <a:r>
              <a:rPr lang="en-US" err="1"/>
              <a:t>mer</a:t>
            </a:r>
            <a:r>
              <a:rPr lang="en-US"/>
              <a:t> med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" name="Rektangel">
            <a:extLst>
              <a:ext uri="{FF2B5EF4-FFF2-40B4-BE49-F238E27FC236}">
                <a16:creationId xmlns:a16="http://schemas.microsoft.com/office/drawing/2014/main" id="{B9F4BAC8-B792-7DCD-9218-3CAAB65D3E7F}"/>
              </a:ext>
            </a:extLst>
          </p:cNvPr>
          <p:cNvSpPr/>
          <p:nvPr/>
        </p:nvSpPr>
        <p:spPr>
          <a:xfrm>
            <a:off x="7599059" y="1367564"/>
            <a:ext cx="2727983" cy="428082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" name="Tiltaket - hva skal gjøre">
            <a:extLst>
              <a:ext uri="{FF2B5EF4-FFF2-40B4-BE49-F238E27FC236}">
                <a16:creationId xmlns:a16="http://schemas.microsoft.com/office/drawing/2014/main" id="{AF723C44-7577-7822-5623-4A67B1472681}"/>
              </a:ext>
            </a:extLst>
          </p:cNvPr>
          <p:cNvSpPr txBox="1"/>
          <p:nvPr/>
        </p:nvSpPr>
        <p:spPr>
          <a:xfrm>
            <a:off x="7602181" y="1283067"/>
            <a:ext cx="2586648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en-US"/>
              <a:t>Dette </a:t>
            </a:r>
            <a:r>
              <a:rPr lang="en-US" err="1"/>
              <a:t>lærte</a:t>
            </a:r>
            <a:r>
              <a:rPr lang="en-US"/>
              <a:t> vi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9020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B1014-35D4-6612-4779-437A944E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Rektangel">
            <a:extLst>
              <a:ext uri="{FF2B5EF4-FFF2-40B4-BE49-F238E27FC236}">
                <a16:creationId xmlns:a16="http://schemas.microsoft.com/office/drawing/2014/main" id="{32FA5317-405A-9D6F-4727-66B968A0CE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7" name="Rektangel">
            <a:extLst>
              <a:ext uri="{FF2B5EF4-FFF2-40B4-BE49-F238E27FC236}">
                <a16:creationId xmlns:a16="http://schemas.microsoft.com/office/drawing/2014/main" id="{422603C7-B490-4306-CF53-E1497850FAF5}"/>
              </a:ext>
            </a:extLst>
          </p:cNvPr>
          <p:cNvSpPr/>
          <p:nvPr/>
        </p:nvSpPr>
        <p:spPr>
          <a:xfrm>
            <a:off x="2177683" y="3715112"/>
            <a:ext cx="5451818" cy="6285778"/>
          </a:xfrm>
          <a:prstGeom prst="rect">
            <a:avLst/>
          </a:prstGeom>
          <a:solidFill>
            <a:srgbClr val="FBFCF7"/>
          </a:solidFill>
          <a:ln w="57150">
            <a:solidFill>
              <a:srgbClr val="FF6B6B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Hvordan kan vi…">
            <a:extLst>
              <a:ext uri="{FF2B5EF4-FFF2-40B4-BE49-F238E27FC236}">
                <a16:creationId xmlns:a16="http://schemas.microsoft.com/office/drawing/2014/main" id="{FA79A528-98E7-58CF-96D5-E68281CAFE92}"/>
              </a:ext>
            </a:extLst>
          </p:cNvPr>
          <p:cNvSpPr txBox="1"/>
          <p:nvPr/>
        </p:nvSpPr>
        <p:spPr>
          <a:xfrm>
            <a:off x="2600106" y="4216799"/>
            <a:ext cx="423083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sz="2800"/>
              <a:t> </a:t>
            </a:r>
            <a:r>
              <a:rPr sz="2800" err="1"/>
              <a:t>Hvordan</a:t>
            </a:r>
            <a:r>
              <a:rPr sz="2800"/>
              <a:t> </a:t>
            </a:r>
            <a:r>
              <a:rPr sz="2800" err="1"/>
              <a:t>kan</a:t>
            </a:r>
            <a:r>
              <a:rPr sz="2800"/>
              <a:t> vi…</a:t>
            </a:r>
          </a:p>
        </p:txBody>
      </p:sp>
      <p:sp>
        <p:nvSpPr>
          <p:cNvPr id="16" name="Rektangel">
            <a:extLst>
              <a:ext uri="{FF2B5EF4-FFF2-40B4-BE49-F238E27FC236}">
                <a16:creationId xmlns:a16="http://schemas.microsoft.com/office/drawing/2014/main" id="{059F6177-6D33-0FBB-19A3-1C8522AD1410}"/>
              </a:ext>
            </a:extLst>
          </p:cNvPr>
          <p:cNvSpPr/>
          <p:nvPr/>
        </p:nvSpPr>
        <p:spPr>
          <a:xfrm>
            <a:off x="17238463" y="3715112"/>
            <a:ext cx="5451818" cy="6285778"/>
          </a:xfrm>
          <a:prstGeom prst="rect">
            <a:avLst/>
          </a:prstGeom>
          <a:solidFill>
            <a:srgbClr val="FBFCF7"/>
          </a:solidFill>
          <a:ln w="57150">
            <a:solidFill>
              <a:srgbClr val="FF6B6B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" name="Hvordan kan vi…">
            <a:extLst>
              <a:ext uri="{FF2B5EF4-FFF2-40B4-BE49-F238E27FC236}">
                <a16:creationId xmlns:a16="http://schemas.microsoft.com/office/drawing/2014/main" id="{5E9850C9-5F1E-23AC-FC54-B9A9C37CC749}"/>
              </a:ext>
            </a:extLst>
          </p:cNvPr>
          <p:cNvSpPr txBox="1"/>
          <p:nvPr/>
        </p:nvSpPr>
        <p:spPr>
          <a:xfrm>
            <a:off x="17660886" y="4216799"/>
            <a:ext cx="423083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sz="2800"/>
              <a:t> </a:t>
            </a:r>
            <a:r>
              <a:rPr sz="2800" err="1"/>
              <a:t>Hvordan</a:t>
            </a:r>
            <a:r>
              <a:rPr sz="2800"/>
              <a:t> </a:t>
            </a:r>
            <a:r>
              <a:rPr sz="2800" err="1"/>
              <a:t>kan</a:t>
            </a:r>
            <a:r>
              <a:rPr sz="2800"/>
              <a:t> vi…</a:t>
            </a:r>
          </a:p>
        </p:txBody>
      </p:sp>
      <p:sp>
        <p:nvSpPr>
          <p:cNvPr id="18" name="Rektangel">
            <a:extLst>
              <a:ext uri="{FF2B5EF4-FFF2-40B4-BE49-F238E27FC236}">
                <a16:creationId xmlns:a16="http://schemas.microsoft.com/office/drawing/2014/main" id="{A5242804-5D2E-7AB8-E1A7-7040E642C5E5}"/>
              </a:ext>
            </a:extLst>
          </p:cNvPr>
          <p:cNvSpPr/>
          <p:nvPr/>
        </p:nvSpPr>
        <p:spPr>
          <a:xfrm>
            <a:off x="9708073" y="3715112"/>
            <a:ext cx="5451818" cy="6285778"/>
          </a:xfrm>
          <a:prstGeom prst="rect">
            <a:avLst/>
          </a:prstGeom>
          <a:solidFill>
            <a:srgbClr val="FBFCF7"/>
          </a:solidFill>
          <a:ln w="57150">
            <a:solidFill>
              <a:srgbClr val="FF6B6B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" name="Hvordan kan vi…">
            <a:extLst>
              <a:ext uri="{FF2B5EF4-FFF2-40B4-BE49-F238E27FC236}">
                <a16:creationId xmlns:a16="http://schemas.microsoft.com/office/drawing/2014/main" id="{EDE02966-EFFE-366B-DBC9-E92F519F192A}"/>
              </a:ext>
            </a:extLst>
          </p:cNvPr>
          <p:cNvSpPr txBox="1"/>
          <p:nvPr/>
        </p:nvSpPr>
        <p:spPr>
          <a:xfrm>
            <a:off x="10130496" y="4216799"/>
            <a:ext cx="423083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sz="2800"/>
              <a:t> </a:t>
            </a:r>
            <a:r>
              <a:rPr sz="2800" err="1"/>
              <a:t>Hvordan</a:t>
            </a:r>
            <a:r>
              <a:rPr sz="2800"/>
              <a:t> </a:t>
            </a:r>
            <a:r>
              <a:rPr sz="2800" err="1"/>
              <a:t>kan</a:t>
            </a:r>
            <a:r>
              <a:rPr sz="2800"/>
              <a:t> vi…</a:t>
            </a:r>
          </a:p>
        </p:txBody>
      </p:sp>
      <p:sp>
        <p:nvSpPr>
          <p:cNvPr id="20" name="Hvordan kan vi…">
            <a:extLst>
              <a:ext uri="{FF2B5EF4-FFF2-40B4-BE49-F238E27FC236}">
                <a16:creationId xmlns:a16="http://schemas.microsoft.com/office/drawing/2014/main" id="{416AD223-29B6-3615-2C96-6B8FD6BD4DE9}"/>
              </a:ext>
            </a:extLst>
          </p:cNvPr>
          <p:cNvSpPr txBox="1"/>
          <p:nvPr/>
        </p:nvSpPr>
        <p:spPr>
          <a:xfrm>
            <a:off x="831570" y="1346429"/>
            <a:ext cx="12932081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pPr marL="0" indent="0">
              <a:buNone/>
            </a:pPr>
            <a:r>
              <a:rPr lang="nb-NO" sz="3600"/>
              <a:t>Lag en plan for neste kort fra Partsgruppemøte i steg 2</a:t>
            </a:r>
            <a:endParaRPr sz="3600"/>
          </a:p>
        </p:txBody>
      </p:sp>
      <p:pic>
        <p:nvPicPr>
          <p:cNvPr id="22" name="Grafikk 21" descr="Merke 3 kontur">
            <a:extLst>
              <a:ext uri="{FF2B5EF4-FFF2-40B4-BE49-F238E27FC236}">
                <a16:creationId xmlns:a16="http://schemas.microsoft.com/office/drawing/2014/main" id="{1D3898FE-4A26-E403-A72F-B82188418E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93990" y="3308914"/>
            <a:ext cx="1314083" cy="1314083"/>
          </a:xfrm>
          <a:prstGeom prst="rect">
            <a:avLst/>
          </a:prstGeom>
        </p:spPr>
      </p:pic>
      <p:pic>
        <p:nvPicPr>
          <p:cNvPr id="23" name="Grafikk 22" descr="Merke kontur">
            <a:extLst>
              <a:ext uri="{FF2B5EF4-FFF2-40B4-BE49-F238E27FC236}">
                <a16:creationId xmlns:a16="http://schemas.microsoft.com/office/drawing/2014/main" id="{3F7B77EC-5AAC-042A-77CF-43C5E3ABF4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1570" y="3308914"/>
            <a:ext cx="1314083" cy="1314083"/>
          </a:xfrm>
          <a:prstGeom prst="rect">
            <a:avLst/>
          </a:prstGeom>
        </p:spPr>
      </p:pic>
      <p:pic>
        <p:nvPicPr>
          <p:cNvPr id="24" name="Grafikk 23" descr="Merke 4 kontur">
            <a:extLst>
              <a:ext uri="{FF2B5EF4-FFF2-40B4-BE49-F238E27FC236}">
                <a16:creationId xmlns:a16="http://schemas.microsoft.com/office/drawing/2014/main" id="{0B112F17-332C-6F7F-5ABB-93E3AE1013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24380" y="3308914"/>
            <a:ext cx="1314083" cy="131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8162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4C4A6-F912-1E5A-FA8A-F3B945431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38648F4C-0DEE-7807-25D2-03127BE23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660" y="2949388"/>
            <a:ext cx="23952680" cy="7817224"/>
          </a:xfrm>
        </p:spPr>
        <p:txBody>
          <a:bodyPr/>
          <a:lstStyle/>
          <a:p>
            <a:pPr algn="ctr"/>
            <a:r>
              <a:rPr lang="nb-NO"/>
              <a:t>FIA evaluering</a:t>
            </a:r>
          </a:p>
        </p:txBody>
      </p:sp>
    </p:spTree>
    <p:extLst>
      <p:ext uri="{BB962C8B-B14F-4D97-AF65-F5344CB8AC3E}">
        <p14:creationId xmlns:p14="http://schemas.microsoft.com/office/powerpoint/2010/main" val="298439966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FD3E47-8917-D6B9-B45A-94072E1D0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660" y="2949388"/>
            <a:ext cx="23952680" cy="7817224"/>
          </a:xfrm>
        </p:spPr>
        <p:txBody>
          <a:bodyPr/>
          <a:lstStyle/>
          <a:p>
            <a:pPr algn="ctr"/>
            <a:r>
              <a:rPr lang="nb-NO"/>
              <a:t>Hva er det viktigste </a:t>
            </a:r>
            <a:br>
              <a:rPr lang="nb-NO"/>
            </a:br>
            <a:r>
              <a:rPr lang="nb-NO"/>
              <a:t>du tar med deg fra dagen i dag?</a:t>
            </a:r>
          </a:p>
        </p:txBody>
      </p:sp>
      <p:pic>
        <p:nvPicPr>
          <p:cNvPr id="3" name="Bilde" descr="Bilde">
            <a:extLst>
              <a:ext uri="{FF2B5EF4-FFF2-40B4-BE49-F238E27FC236}">
                <a16:creationId xmlns:a16="http://schemas.microsoft.com/office/drawing/2014/main" id="{04FEE7BF-E79E-8AEA-773E-BFF46E33F2C5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10800773" y="4054381"/>
            <a:ext cx="2315078" cy="14200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14088779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Vårt beste tips til hva dere kan gjøre til neste samling:"/>
          <p:cNvSpPr txBox="1"/>
          <p:nvPr/>
        </p:nvSpPr>
        <p:spPr>
          <a:xfrm>
            <a:off x="1073720" y="1000572"/>
            <a:ext cx="870110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3000">
                <a:solidFill>
                  <a:srgbClr val="F27776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err="1">
                <a:solidFill>
                  <a:schemeClr val="tx1"/>
                </a:solidFill>
              </a:rPr>
              <a:t>Vårt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beste</a:t>
            </a:r>
            <a:r>
              <a:rPr>
                <a:solidFill>
                  <a:schemeClr val="tx1"/>
                </a:solidFill>
              </a:rPr>
              <a:t> tips </a:t>
            </a:r>
            <a:r>
              <a:rPr err="1">
                <a:solidFill>
                  <a:schemeClr val="tx1"/>
                </a:solidFill>
              </a:rPr>
              <a:t>til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hva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dere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kan</a:t>
            </a:r>
            <a:r>
              <a:rPr>
                <a:solidFill>
                  <a:schemeClr val="tx1"/>
                </a:solidFill>
              </a:rPr>
              <a:t> </a:t>
            </a:r>
            <a:r>
              <a:rPr err="1">
                <a:solidFill>
                  <a:schemeClr val="tx1"/>
                </a:solidFill>
              </a:rPr>
              <a:t>gjøre</a:t>
            </a:r>
            <a:r>
              <a:rPr>
                <a:solidFill>
                  <a:schemeClr val="tx1"/>
                </a:solidFill>
              </a:rPr>
              <a:t> </a:t>
            </a:r>
            <a:r>
              <a:rPr lang="nb-NO">
                <a:solidFill>
                  <a:schemeClr val="tx1"/>
                </a:solidFill>
              </a:rPr>
              <a:t>fremover</a:t>
            </a:r>
            <a:r>
              <a:rPr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642" name="Rektangel"/>
          <p:cNvSpPr/>
          <p:nvPr/>
        </p:nvSpPr>
        <p:spPr>
          <a:xfrm>
            <a:off x="567399" y="2012383"/>
            <a:ext cx="23539510" cy="11342782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43" name="Helseiarbeid_logo_org.ai" descr="Helseiarbeid_logo_org.a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2120" y="12465896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44" name="Rektangel"/>
          <p:cNvSpPr/>
          <p:nvPr/>
        </p:nvSpPr>
        <p:spPr>
          <a:xfrm>
            <a:off x="1075761" y="1672447"/>
            <a:ext cx="21477687" cy="339936"/>
          </a:xfrm>
          <a:prstGeom prst="rect">
            <a:avLst/>
          </a:prstGeom>
          <a:solidFill>
            <a:srgbClr val="2D5660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2" name="Bilde" descr="Bilde">
            <a:extLst>
              <a:ext uri="{FF2B5EF4-FFF2-40B4-BE49-F238E27FC236}">
                <a16:creationId xmlns:a16="http://schemas.microsoft.com/office/drawing/2014/main" id="{6FA23879-9F84-6317-E2A8-09B8342AE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3449" y="359688"/>
            <a:ext cx="1263153" cy="15449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ln w="12700">
          <a:miter lim="400000"/>
        </a:ln>
        <a:extLst>
          <a:ext uri="{C572A759-6A51-4108-AA02-DFA0A04FC94B}">
            <ma14:wrappingTextBoxFlag xmlns="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ma14="http://schemas.microsoft.com/office/mac/drawingml/2011/main" val="1"/>
          </a:ext>
        </a:extLst>
      </a:spPr>
      <a:bodyPr lIns="50800" tIns="50800" rIns="50800" bIns="50800" anchor="ctr">
        <a:spAutoFit/>
      </a:bodyPr>
      <a:lstStyle>
        <a:defPPr marL="0" indent="0" algn="l">
          <a:lnSpc>
            <a:spcPct val="100000"/>
          </a:lnSpc>
          <a:buSzTx/>
          <a:defRPr sz="5800" dirty="0">
            <a:solidFill>
              <a:srgbClr val="FFFFFF"/>
            </a:solidFill>
            <a:latin typeface="+mn-lt"/>
            <a:ea typeface="+mn-ea"/>
            <a:cs typeface="+mn-cs"/>
            <a:sym typeface="Roboto Slab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304800" marR="0" indent="-304800" algn="l" defTabSz="4572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Pct val="80000"/>
          <a:buFontTx/>
          <a:buBlip>
            <a:blip xmlns:r="http://schemas.openxmlformats.org/officeDocument/2006/relationships" r:embed="rId1"/>
          </a:buBlip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A9FFE19C1404ABB880631B38D434C" ma:contentTypeVersion="18" ma:contentTypeDescription="Create a new document." ma:contentTypeScope="" ma:versionID="ca3f03529515438f8d084e0b46f243bc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439ee2da24a18b2bcbefd384c4fc265a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999FA3-1876-41F9-A86B-4DA4483F72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238EBA-B589-4775-ADF7-A2F4AA64B358}">
  <ds:schemaRefs>
    <ds:schemaRef ds:uri="bda6c9db-e234-45b1-b876-3becb6099e40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sharepoint/v3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8d73eeac-0527-46ce-b240-deb54efaedd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3A748E5-A415-4AAD-BADE-5E7EFD3584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73eeac-0527-46ce-b240-deb54efaeddd"/>
    <ds:schemaRef ds:uri="bda6c9db-e234-45b1-b876-3becb6099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7df76-0892-4e11-9342-e0df2f932a03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744</Words>
  <Application>Microsoft Office PowerPoint</Application>
  <PresentationFormat>Egendefinert</PresentationFormat>
  <Paragraphs>91</Paragraphs>
  <Slides>11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11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23" baseType="lpstr">
      <vt:lpstr>All Round Gothic XLig</vt:lpstr>
      <vt:lpstr>Arial</vt:lpstr>
      <vt:lpstr>Arial,Sans-Serif</vt:lpstr>
      <vt:lpstr>Calibri</vt:lpstr>
      <vt:lpstr>Helvetica Neue</vt:lpstr>
      <vt:lpstr>Helvetica Neue Medium</vt:lpstr>
      <vt:lpstr>Roboto Slab</vt:lpstr>
      <vt:lpstr>Roboto Slab </vt:lpstr>
      <vt:lpstr>Roboto Slab Bold</vt:lpstr>
      <vt:lpstr>Segoe UI</vt:lpstr>
      <vt:lpstr>Wingdings</vt:lpstr>
      <vt:lpstr>21_BasicWhite</vt:lpstr>
      <vt:lpstr>PowerPoint-presentasjon</vt:lpstr>
      <vt:lpstr>PowerPoint-presentasjon</vt:lpstr>
      <vt:lpstr>Hva har dere fått til som dere er stolte av siden forrige gang vi møttes?</vt:lpstr>
      <vt:lpstr>PowerPoint-presentasjon</vt:lpstr>
      <vt:lpstr>PowerPoint-presentasjon</vt:lpstr>
      <vt:lpstr>PowerPoint-presentasjon</vt:lpstr>
      <vt:lpstr>FIA evaluering</vt:lpstr>
      <vt:lpstr>Hva er det viktigste  du tar med deg fra dagen i dag?</vt:lpstr>
      <vt:lpstr>PowerPoint-presentasjon</vt:lpstr>
      <vt:lpstr>Møtepunkter fremover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Roligheten, Hege Marie</dc:creator>
  <cp:lastModifiedBy>Torske, Kristin Oust</cp:lastModifiedBy>
  <cp:revision>2</cp:revision>
  <dcterms:modified xsi:type="dcterms:W3CDTF">2026-01-14T16:36:13Z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