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1"/>
  </p:notesMasterIdLst>
  <p:sldIdLst>
    <p:sldId id="2147197691" r:id="rId5"/>
    <p:sldId id="310" r:id="rId6"/>
    <p:sldId id="2147197686" r:id="rId7"/>
    <p:sldId id="2147197684" r:id="rId8"/>
    <p:sldId id="2147197652" r:id="rId9"/>
    <p:sldId id="2147197685" r:id="rId10"/>
    <p:sldId id="2147197677" r:id="rId11"/>
    <p:sldId id="2147197690" r:id="rId12"/>
    <p:sldId id="2147197678" r:id="rId13"/>
    <p:sldId id="2147197687" r:id="rId14"/>
    <p:sldId id="2147197682" r:id="rId15"/>
    <p:sldId id="2147197681" r:id="rId16"/>
    <p:sldId id="295" r:id="rId17"/>
    <p:sldId id="268" r:id="rId18"/>
    <p:sldId id="305" r:id="rId19"/>
    <p:sldId id="2147197683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304800" marR="0" indent="-304800" algn="l" defTabSz="457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Pct val="80000"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457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457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457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457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457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457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457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457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tandard inndeling" id="{81E7F66F-4065-46A1-AA5D-1C6F4B79D5CF}">
          <p14:sldIdLst>
            <p14:sldId id="2147197691"/>
          </p14:sldIdLst>
        </p14:section>
        <p14:section name="Innledning" id="{63525D37-63CB-457D-8D0C-1F5980842D26}">
          <p14:sldIdLst>
            <p14:sldId id="310"/>
            <p14:sldId id="2147197686"/>
          </p14:sldIdLst>
        </p14:section>
        <p14:section name="Oppsummering av fagstoffet" id="{18FBA4C4-CD56-49EA-8AE3-9D7648F51BF5}">
          <p14:sldIdLst>
            <p14:sldId id="2147197684"/>
            <p14:sldId id="2147197652"/>
            <p14:sldId id="2147197685"/>
          </p14:sldIdLst>
        </p14:section>
        <p14:section name="HelseIArbeid-spillet" id="{5E939CFF-B5B2-4C3F-9A37-90132CEE7701}">
          <p14:sldIdLst>
            <p14:sldId id="2147197677"/>
            <p14:sldId id="2147197690"/>
            <p14:sldId id="2147197678"/>
          </p14:sldIdLst>
        </p14:section>
        <p14:section name="Avslutning" id="{C779C10B-EB13-47B6-BE7E-DDB22D7BB167}">
          <p14:sldIdLst>
            <p14:sldId id="2147197687"/>
            <p14:sldId id="2147197682"/>
            <p14:sldId id="2147197681"/>
            <p14:sldId id="295"/>
            <p14:sldId id="268"/>
            <p14:sldId id="305"/>
            <p14:sldId id="214719768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0E6"/>
    <a:srgbClr val="EBF0E6"/>
    <a:srgbClr val="ACCAC4"/>
    <a:srgbClr val="2D5660"/>
    <a:srgbClr val="FF6B6B"/>
    <a:srgbClr val="69C1BF"/>
    <a:srgbClr val="F8FFF8"/>
    <a:srgbClr val="FFE66D"/>
    <a:srgbClr val="4ECDC4"/>
    <a:srgbClr val="695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7FB95E-C0F6-47B9-81E1-31536E528F0C}" v="4" dt="2026-01-14T15:12:32.030"/>
    <p1510:client id="{40355701-81BD-4177-8F98-BC14F2ED62D6}" v="1" dt="2026-01-14T16:28:43.833"/>
    <p1510:client id="{9941CC18-809A-4445-88BB-ACBBC66E1E4E}" v="251" dt="2026-01-14T15:16:21.363"/>
    <p1510:client id="{B1D62A3D-F958-6883-E28B-27D8A9F6FD01}" v="4" dt="2026-01-14T14:39:53.339"/>
    <p1510:client id="{CBDE57EB-0E9C-4195-BD1B-FF6E4822AE8A}" v="4" dt="2026-01-14T07:32:00.29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512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/>
              <a:t>Anbefalt tid: </a:t>
            </a:r>
            <a:r>
              <a:rPr lang="nb-NO"/>
              <a:t>2 timer</a:t>
            </a:r>
            <a:br>
              <a:rPr lang="nb-NO"/>
            </a:br>
            <a:endParaRPr lang="nb-NO"/>
          </a:p>
          <a:p>
            <a:r>
              <a:rPr lang="nb-NO" b="1">
                <a:cs typeface="+mn-lt"/>
              </a:rPr>
              <a:t>Deltakere: </a:t>
            </a:r>
            <a:r>
              <a:rPr lang="nb-NO">
                <a:cs typeface="+mn-lt"/>
              </a:rPr>
              <a:t>Leder, verneombud og tillitsvalgt/ansattrepresentant </a:t>
            </a:r>
            <a:endParaRPr lang="nb-NO"/>
          </a:p>
          <a:p>
            <a:endParaRPr lang="nb-NO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0858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8422F-77C3-5FBB-12D8-297345AA5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63261F-78F3-1E82-AEDB-23337571C8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BD2E2C-77C0-C356-950A-DCB13F17C8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err="1">
                <a:latin typeface="Calibri"/>
                <a:ea typeface="Calibri"/>
                <a:cs typeface="Calibri"/>
              </a:rPr>
              <a:t>Hensik</a:t>
            </a:r>
            <a:r>
              <a:rPr lang="en-US" b="1">
                <a:latin typeface="Calibri"/>
                <a:ea typeface="Calibri"/>
                <a:cs typeface="Calibri"/>
              </a:rPr>
              <a:t>: </a:t>
            </a:r>
            <a:r>
              <a:rPr lang="en-US" b="0">
                <a:latin typeface="Calibri"/>
                <a:ea typeface="Calibri"/>
                <a:cs typeface="Calibri"/>
              </a:rPr>
              <a:t>Legge </a:t>
            </a:r>
            <a:r>
              <a:rPr lang="en-US" b="0" err="1">
                <a:latin typeface="Calibri"/>
                <a:ea typeface="Calibri"/>
                <a:cs typeface="Calibri"/>
              </a:rPr>
              <a:t>en</a:t>
            </a:r>
            <a:r>
              <a:rPr lang="en-US" b="0">
                <a:latin typeface="Calibri"/>
                <a:ea typeface="Calibri"/>
                <a:cs typeface="Calibri"/>
              </a:rPr>
              <a:t> plan for </a:t>
            </a:r>
            <a:r>
              <a:rPr lang="en-US" b="0" err="1">
                <a:latin typeface="Calibri"/>
                <a:ea typeface="Calibri"/>
                <a:cs typeface="Calibri"/>
              </a:rPr>
              <a:t>hvordan</a:t>
            </a:r>
            <a:r>
              <a:rPr lang="en-US" b="0">
                <a:latin typeface="Calibri"/>
                <a:ea typeface="Calibri"/>
                <a:cs typeface="Calibri"/>
              </a:rPr>
              <a:t> </a:t>
            </a:r>
            <a:r>
              <a:rPr lang="en-US" b="0" err="1">
                <a:latin typeface="Calibri"/>
                <a:ea typeface="Calibri"/>
                <a:cs typeface="Calibri"/>
              </a:rPr>
              <a:t>og</a:t>
            </a:r>
            <a:r>
              <a:rPr lang="en-US" b="0">
                <a:latin typeface="Calibri"/>
                <a:ea typeface="Calibri"/>
                <a:cs typeface="Calibri"/>
              </a:rPr>
              <a:t> </a:t>
            </a:r>
            <a:r>
              <a:rPr lang="en-US" b="0" err="1">
                <a:latin typeface="Calibri"/>
                <a:ea typeface="Calibri"/>
                <a:cs typeface="Calibri"/>
              </a:rPr>
              <a:t>når</a:t>
            </a:r>
            <a:r>
              <a:rPr lang="en-US" b="0">
                <a:latin typeface="Calibri"/>
                <a:ea typeface="Calibri"/>
                <a:cs typeface="Calibri"/>
              </a:rPr>
              <a:t> </a:t>
            </a:r>
            <a:r>
              <a:rPr lang="en-US" b="0" err="1">
                <a:latin typeface="Calibri"/>
                <a:ea typeface="Calibri"/>
                <a:cs typeface="Calibri"/>
              </a:rPr>
              <a:t>handlingsplanen</a:t>
            </a:r>
            <a:r>
              <a:rPr lang="en-US" b="0">
                <a:latin typeface="Calibri"/>
                <a:ea typeface="Calibri"/>
                <a:cs typeface="Calibri"/>
              </a:rPr>
              <a:t> </a:t>
            </a:r>
            <a:r>
              <a:rPr lang="en-US" b="0" err="1">
                <a:latin typeface="Calibri"/>
                <a:ea typeface="Calibri"/>
                <a:cs typeface="Calibri"/>
              </a:rPr>
              <a:t>skal</a:t>
            </a:r>
            <a:r>
              <a:rPr lang="en-US" b="0">
                <a:latin typeface="Calibri"/>
                <a:ea typeface="Calibri"/>
                <a:cs typeface="Calibri"/>
              </a:rPr>
              <a:t> presenters for de ansate, </a:t>
            </a:r>
            <a:r>
              <a:rPr lang="en-US" b="0" err="1">
                <a:latin typeface="Calibri"/>
                <a:ea typeface="Calibri"/>
                <a:cs typeface="Calibri"/>
              </a:rPr>
              <a:t>og</a:t>
            </a:r>
            <a:r>
              <a:rPr lang="en-US" b="0">
                <a:latin typeface="Calibri"/>
                <a:ea typeface="Calibri"/>
                <a:cs typeface="Calibri"/>
              </a:rPr>
              <a:t> </a:t>
            </a:r>
            <a:r>
              <a:rPr lang="en-US" b="0" err="1">
                <a:latin typeface="Calibri"/>
                <a:ea typeface="Calibri"/>
                <a:cs typeface="Calibri"/>
              </a:rPr>
              <a:t>hvordan</a:t>
            </a:r>
            <a:r>
              <a:rPr lang="en-US" b="0">
                <a:latin typeface="Calibri"/>
                <a:ea typeface="Calibri"/>
                <a:cs typeface="Calibri"/>
              </a:rPr>
              <a:t> </a:t>
            </a:r>
            <a:r>
              <a:rPr lang="en-US" b="0" err="1">
                <a:latin typeface="Calibri"/>
                <a:ea typeface="Calibri"/>
                <a:cs typeface="Calibri"/>
              </a:rPr>
              <a:t>dere</a:t>
            </a:r>
            <a:r>
              <a:rPr lang="en-US" b="0">
                <a:latin typeface="Calibri"/>
                <a:ea typeface="Calibri"/>
                <a:cs typeface="Calibri"/>
              </a:rPr>
              <a:t> </a:t>
            </a:r>
            <a:r>
              <a:rPr lang="en-US" b="0" err="1">
                <a:latin typeface="Calibri"/>
                <a:ea typeface="Calibri"/>
                <a:cs typeface="Calibri"/>
              </a:rPr>
              <a:t>skal</a:t>
            </a:r>
            <a:r>
              <a:rPr lang="en-US" b="0">
                <a:latin typeface="Calibri"/>
                <a:ea typeface="Calibri"/>
                <a:cs typeface="Calibri"/>
              </a:rPr>
              <a:t> </a:t>
            </a:r>
            <a:r>
              <a:rPr lang="en-US" b="0" err="1">
                <a:latin typeface="Calibri"/>
                <a:ea typeface="Calibri"/>
                <a:cs typeface="Calibri"/>
              </a:rPr>
              <a:t>jobbe</a:t>
            </a:r>
            <a:r>
              <a:rPr lang="en-US" b="0">
                <a:latin typeface="Calibri"/>
                <a:ea typeface="Calibri"/>
                <a:cs typeface="Calibri"/>
              </a:rPr>
              <a:t> med </a:t>
            </a:r>
            <a:r>
              <a:rPr lang="en-US" b="0" err="1">
                <a:latin typeface="Calibri"/>
                <a:ea typeface="Calibri"/>
                <a:cs typeface="Calibri"/>
              </a:rPr>
              <a:t>tiltakene</a:t>
            </a:r>
            <a:r>
              <a:rPr lang="en-US" b="0">
                <a:latin typeface="Calibri"/>
                <a:ea typeface="Calibri"/>
                <a:cs typeface="Calibri"/>
              </a:rPr>
              <a:t> </a:t>
            </a:r>
            <a:r>
              <a:rPr lang="en-US" b="0" err="1">
                <a:latin typeface="Calibri"/>
                <a:ea typeface="Calibri"/>
                <a:cs typeface="Calibri"/>
              </a:rPr>
              <a:t>fremover</a:t>
            </a:r>
            <a:r>
              <a:rPr lang="en-US" b="0">
                <a:latin typeface="Calibri"/>
                <a:ea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9539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A6660-EB37-22AE-410A-1DC3B6192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18FE9C-F426-E6B3-3836-4BC5F55F20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167BAA-F97A-217C-AA21-05CBAEA4AA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err="1">
                <a:latin typeface="Calibri"/>
                <a:ea typeface="Calibri"/>
                <a:cs typeface="Calibri"/>
              </a:rPr>
              <a:t>Hensikt</a:t>
            </a:r>
            <a:r>
              <a:rPr lang="en-US" b="1">
                <a:latin typeface="Calibri"/>
                <a:ea typeface="Calibri"/>
                <a:cs typeface="Calibri"/>
              </a:rPr>
              <a:t>: </a:t>
            </a:r>
            <a:r>
              <a:rPr lang="en-US">
                <a:latin typeface="Calibri"/>
                <a:ea typeface="Calibri"/>
                <a:cs typeface="Calibri"/>
              </a:rPr>
              <a:t>Vise </a:t>
            </a:r>
            <a:r>
              <a:rPr lang="en-US" err="1">
                <a:latin typeface="Calibri"/>
                <a:ea typeface="Calibri"/>
                <a:cs typeface="Calibri"/>
              </a:rPr>
              <a:t>hva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som</a:t>
            </a:r>
            <a:r>
              <a:rPr lang="en-US">
                <a:latin typeface="Calibri"/>
                <a:ea typeface="Calibri"/>
                <a:cs typeface="Calibri"/>
              </a:rPr>
              <a:t> er </a:t>
            </a:r>
            <a:r>
              <a:rPr lang="en-US" err="1">
                <a:latin typeface="Calibri"/>
                <a:ea typeface="Calibri"/>
                <a:cs typeface="Calibri"/>
              </a:rPr>
              <a:t>neste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møtepunkt</a:t>
            </a:r>
            <a:br>
              <a:rPr lang="en-US">
                <a:latin typeface="Calibri"/>
                <a:ea typeface="Calibri"/>
                <a:cs typeface="Calibri"/>
              </a:rPr>
            </a:br>
            <a:endParaRPr lang="en-US">
              <a:latin typeface="Calibri"/>
              <a:ea typeface="Calibri"/>
              <a:cs typeface="Calibri"/>
            </a:endParaRPr>
          </a:p>
          <a:p>
            <a:r>
              <a:rPr lang="en-US" b="1" err="1">
                <a:latin typeface="Calibri"/>
                <a:ea typeface="Calibri"/>
                <a:cs typeface="Calibri"/>
              </a:rPr>
              <a:t>Anbefaling</a:t>
            </a:r>
            <a:r>
              <a:rPr lang="en-US" b="1">
                <a:latin typeface="Calibri"/>
                <a:ea typeface="Calibri"/>
                <a:cs typeface="Calibri"/>
              </a:rPr>
              <a:t>: </a:t>
            </a:r>
            <a:r>
              <a:rPr lang="en-US" b="0">
                <a:latin typeface="Calibri"/>
                <a:ea typeface="Calibri"/>
                <a:cs typeface="Calibri"/>
              </a:rPr>
              <a:t>Vår </a:t>
            </a:r>
            <a:r>
              <a:rPr lang="en-US" b="0" err="1">
                <a:latin typeface="Calibri"/>
                <a:ea typeface="Calibri"/>
                <a:cs typeface="Calibri"/>
              </a:rPr>
              <a:t>anbefaling</a:t>
            </a:r>
            <a:r>
              <a:rPr lang="en-US" b="0">
                <a:latin typeface="Calibri"/>
                <a:ea typeface="Calibri"/>
                <a:cs typeface="Calibri"/>
              </a:rPr>
              <a:t> er å ta FIA-</a:t>
            </a:r>
            <a:r>
              <a:rPr lang="en-US" b="0" err="1">
                <a:latin typeface="Calibri"/>
                <a:ea typeface="Calibri"/>
                <a:cs typeface="Calibri"/>
              </a:rPr>
              <a:t>evalueringen</a:t>
            </a:r>
            <a:r>
              <a:rPr lang="en-US" b="0">
                <a:latin typeface="Calibri"/>
                <a:ea typeface="Calibri"/>
                <a:cs typeface="Calibri"/>
              </a:rPr>
              <a:t> </a:t>
            </a:r>
            <a:r>
              <a:rPr lang="en-US" b="0" err="1">
                <a:latin typeface="Calibri"/>
                <a:ea typeface="Calibri"/>
                <a:cs typeface="Calibri"/>
              </a:rPr>
              <a:t>etter</a:t>
            </a:r>
            <a:r>
              <a:rPr lang="en-US" b="0">
                <a:latin typeface="Calibri"/>
                <a:ea typeface="Calibri"/>
                <a:cs typeface="Calibri"/>
              </a:rPr>
              <a:t> 6 </a:t>
            </a:r>
            <a:r>
              <a:rPr lang="en-US" b="0" err="1">
                <a:latin typeface="Calibri"/>
                <a:ea typeface="Calibri"/>
                <a:cs typeface="Calibri"/>
              </a:rPr>
              <a:t>måneder</a:t>
            </a:r>
            <a:r>
              <a:rPr lang="en-US" b="0">
                <a:latin typeface="Calibri"/>
                <a:ea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5411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BE39F-DC79-FF59-7297-4358D3ACE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B85C31D-43FD-308A-0FDA-3D9F6B585B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69E28279-2C02-2E10-C97E-0F877D4FA6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>
              <a:lnSpc>
                <a:spcPts val="1529"/>
              </a:lnSpc>
            </a:pPr>
            <a:r>
              <a:rPr lang="nb-NO"/>
              <a:t>Fyll inn kortene som ble spart på etter partsgruppemøte i steg 2. </a:t>
            </a:r>
            <a:br>
              <a:rPr lang="nb-NO"/>
            </a:br>
            <a:br>
              <a:rPr lang="nb-NO"/>
            </a:br>
            <a:r>
              <a:rPr lang="nb-NO" b="1"/>
              <a:t>Hensikt: </a:t>
            </a:r>
            <a:r>
              <a:rPr lang="nb-NO" b="0"/>
              <a:t>Minne om kortene fra steg 2 som blir tema på møte</a:t>
            </a:r>
            <a:br>
              <a:rPr lang="nb-NO" b="0"/>
            </a:br>
            <a:br>
              <a:rPr lang="nb-NO"/>
            </a:br>
            <a:r>
              <a:rPr lang="nb-NO" b="1"/>
              <a:t>Støttetekst:</a:t>
            </a:r>
            <a:br>
              <a:rPr lang="nb-NO"/>
            </a:br>
            <a:r>
              <a:rPr lang="nb-NO"/>
              <a:t>Når dere har kommet i mål med tiltakene i handlingsplanen, skal partsgruppa ta tak i neste kort fra arbeidet i steg 2 sammen med de ansatte.</a:t>
            </a:r>
            <a:br>
              <a:rPr lang="nb-NO"/>
            </a:br>
            <a:r>
              <a:rPr lang="nb-NO"/>
              <a:t>Dette gjøres på samme måte som dere har jobbet med det første kortet. </a:t>
            </a:r>
            <a:br>
              <a:rPr lang="nb-NO"/>
            </a:br>
            <a:r>
              <a:rPr lang="nb-NO" b="1"/>
              <a:t>1. </a:t>
            </a:r>
            <a:r>
              <a:rPr lang="nb-NO"/>
              <a:t>Ansatte kommer med innspill på «Hvordan kan vi…» spørsmål i Idedugnad </a:t>
            </a:r>
          </a:p>
          <a:p>
            <a:pPr fontAlgn="t">
              <a:lnSpc>
                <a:spcPts val="1529"/>
              </a:lnSpc>
            </a:pPr>
            <a:r>
              <a:rPr lang="nb-NO" b="1"/>
              <a:t>2. </a:t>
            </a:r>
            <a:r>
              <a:rPr lang="nb-NO" b="0"/>
              <a:t>I</a:t>
            </a:r>
            <a:r>
              <a:rPr lang="nb-NO"/>
              <a:t>nnspillene prioriteres med innsatts-effekt-matrise og avstemming </a:t>
            </a:r>
          </a:p>
          <a:p>
            <a:pPr fontAlgn="t">
              <a:lnSpc>
                <a:spcPts val="1529"/>
              </a:lnSpc>
            </a:pPr>
            <a:r>
              <a:rPr lang="nb-NO" b="1"/>
              <a:t>3. </a:t>
            </a:r>
            <a:r>
              <a:rPr lang="nb-NO" b="0"/>
              <a:t>F</a:t>
            </a:r>
            <a:r>
              <a:rPr lang="nb-NO"/>
              <a:t>orslagene legges inn i en handlingsplan som bearbeides av partsgruppen igjen. </a:t>
            </a:r>
          </a:p>
          <a:p>
            <a:pPr fontAlgn="t">
              <a:lnSpc>
                <a:spcPts val="1529"/>
              </a:lnSpc>
            </a:pPr>
            <a:r>
              <a:rPr lang="nb-NO"/>
              <a:t>Metoden kan brukes med jevne mellomrom og arbeidsplassen får mulighet til å jobbe med flere temaer som er viktige.</a:t>
            </a:r>
            <a:br>
              <a:rPr lang="nb-NO"/>
            </a:br>
            <a:endParaRPr lang="nb-NO"/>
          </a:p>
          <a:p>
            <a:pPr fontAlgn="t">
              <a:lnSpc>
                <a:spcPts val="1529"/>
              </a:lnSpc>
            </a:pPr>
            <a:r>
              <a:rPr lang="nb-NO"/>
              <a:t>Neste kort blir temaet på møte om 6 måneder. Dersom det ikke har vært aktuelt for partsgruppa å jobbe med neste kort før møte, bli det lagd en plan da for hvordan de skal ta tak i dette fremover.</a:t>
            </a:r>
            <a:br>
              <a:rPr lang="nb-NO"/>
            </a:br>
            <a:br>
              <a:rPr lang="nb-NO"/>
            </a:br>
            <a:r>
              <a:rPr lang="nb-NO" b="1"/>
              <a:t>Under finner dere «Hvordan kan </a:t>
            </a:r>
            <a:r>
              <a:rPr lang="nb-NO" b="1" err="1"/>
              <a:t>vi-»spørsmålene</a:t>
            </a:r>
            <a:r>
              <a:rPr lang="nb-NO" b="1"/>
              <a:t>:</a:t>
            </a:r>
            <a:br>
              <a:rPr lang="nb-NO"/>
            </a:br>
            <a:r>
              <a:rPr lang="nb-NO" b="1">
                <a:solidFill>
                  <a:srgbClr val="3A4053"/>
                </a:solidFill>
                <a:latin typeface="Segoe UI" panose="020B0502040204020203" pitchFamily="34" charset="0"/>
              </a:rPr>
              <a:t>Autonomi</a:t>
            </a:r>
          </a:p>
          <a:p>
            <a:pPr fontAlgn="t">
              <a:lnSpc>
                <a:spcPts val="1529"/>
              </a:lnSpc>
            </a:pPr>
            <a:r>
              <a:rPr lang="nb-NO">
                <a:solidFill>
                  <a:srgbClr val="3A4053"/>
                </a:solidFill>
                <a:latin typeface="Segoe UI" panose="020B0502040204020203" pitchFamily="34" charset="0"/>
              </a:rPr>
              <a:t>Hvordan kan vi skape gode muligheter for å påvirke egne arbeidsoppgaver og delta i beslutninger?</a:t>
            </a:r>
          </a:p>
          <a:p>
            <a:pPr fontAlgn="t">
              <a:lnSpc>
                <a:spcPts val="1529"/>
              </a:lnSpc>
            </a:pPr>
            <a:r>
              <a:rPr lang="nb-NO" b="1">
                <a:solidFill>
                  <a:srgbClr val="3A4053"/>
                </a:solidFill>
                <a:latin typeface="Segoe UI" panose="020B0502040204020203" pitchFamily="34" charset="0"/>
              </a:rPr>
              <a:t>Organisere arbeidet</a:t>
            </a:r>
          </a:p>
          <a:p>
            <a:pPr fontAlgn="t">
              <a:lnSpc>
                <a:spcPts val="1529"/>
              </a:lnSpc>
            </a:pPr>
            <a:r>
              <a:rPr lang="nb-NO">
                <a:solidFill>
                  <a:srgbClr val="3A4053"/>
                </a:solidFill>
                <a:latin typeface="Segoe UI" panose="020B0502040204020203" pitchFamily="34" charset="0"/>
              </a:rPr>
              <a:t>Hvordan kan vi legge til rette for innspill til hvordan arbeidet organiseres?</a:t>
            </a:r>
          </a:p>
          <a:p>
            <a:pPr fontAlgn="t">
              <a:lnSpc>
                <a:spcPts val="1529"/>
              </a:lnSpc>
            </a:pPr>
            <a:r>
              <a:rPr lang="nb-NO" b="1">
                <a:solidFill>
                  <a:srgbClr val="3A4053"/>
                </a:solidFill>
                <a:latin typeface="Segoe UI" panose="020B0502040204020203" pitchFamily="34" charset="0"/>
              </a:rPr>
              <a:t>Tilbakemelding</a:t>
            </a:r>
          </a:p>
          <a:p>
            <a:pPr fontAlgn="t">
              <a:lnSpc>
                <a:spcPts val="1529"/>
              </a:lnSpc>
            </a:pPr>
            <a:r>
              <a:rPr lang="nb-NO">
                <a:solidFill>
                  <a:srgbClr val="3A4053"/>
                </a:solidFill>
                <a:latin typeface="Segoe UI" panose="020B0502040204020203" pitchFamily="34" charset="0"/>
              </a:rPr>
              <a:t>Hvordan kan vi sikre konstruktive tilbakemeldinger på arbeidet vårt?</a:t>
            </a:r>
          </a:p>
          <a:p>
            <a:pPr fontAlgn="t">
              <a:lnSpc>
                <a:spcPts val="1529"/>
              </a:lnSpc>
            </a:pPr>
            <a:r>
              <a:rPr lang="nb-NO" b="1">
                <a:solidFill>
                  <a:srgbClr val="3A4053"/>
                </a:solidFill>
                <a:latin typeface="Segoe UI" panose="020B0502040204020203" pitchFamily="34" charset="0"/>
              </a:rPr>
              <a:t>Mening i arbeidet</a:t>
            </a:r>
          </a:p>
          <a:p>
            <a:pPr fontAlgn="t">
              <a:lnSpc>
                <a:spcPts val="1529"/>
              </a:lnSpc>
            </a:pPr>
            <a:r>
              <a:rPr lang="nb-NO">
                <a:solidFill>
                  <a:srgbClr val="3A4053"/>
                </a:solidFill>
                <a:latin typeface="Segoe UI" panose="020B0502040204020203" pitchFamily="34" charset="0"/>
              </a:rPr>
              <a:t>Hvordan kan vi sørge for at arbeidet oppleves som viktig og meningsfullt?</a:t>
            </a:r>
          </a:p>
          <a:p>
            <a:pPr fontAlgn="t">
              <a:lnSpc>
                <a:spcPts val="1529"/>
              </a:lnSpc>
            </a:pPr>
            <a:r>
              <a:rPr lang="nb-NO" b="1">
                <a:solidFill>
                  <a:srgbClr val="3A4053"/>
                </a:solidFill>
                <a:latin typeface="Segoe UI" panose="020B0502040204020203" pitchFamily="34" charset="0"/>
              </a:rPr>
              <a:t>Emosjonelt arbeid</a:t>
            </a:r>
          </a:p>
          <a:p>
            <a:pPr fontAlgn="t">
              <a:lnSpc>
                <a:spcPts val="1529"/>
              </a:lnSpc>
            </a:pPr>
            <a:r>
              <a:rPr lang="nb-NO">
                <a:solidFill>
                  <a:srgbClr val="3A4053"/>
                </a:solidFill>
                <a:latin typeface="Segoe UI" panose="020B0502040204020203" pitchFamily="34" charset="0"/>
              </a:rPr>
              <a:t>Hvordan kan vi gi tid og rom til å bearbeide faglige og følelsesmessige utfordringer?</a:t>
            </a:r>
          </a:p>
          <a:p>
            <a:pPr fontAlgn="t">
              <a:lnSpc>
                <a:spcPts val="1529"/>
              </a:lnSpc>
            </a:pPr>
            <a:r>
              <a:rPr lang="nb-NO" b="1">
                <a:solidFill>
                  <a:srgbClr val="3A4053"/>
                </a:solidFill>
                <a:latin typeface="Segoe UI" panose="020B0502040204020203" pitchFamily="34" charset="0"/>
              </a:rPr>
              <a:t>Støtte fra kollegaer</a:t>
            </a:r>
          </a:p>
          <a:p>
            <a:pPr fontAlgn="t">
              <a:lnSpc>
                <a:spcPts val="1529"/>
              </a:lnSpc>
            </a:pPr>
            <a:r>
              <a:rPr lang="nb-NO">
                <a:solidFill>
                  <a:srgbClr val="3A4053"/>
                </a:solidFill>
                <a:latin typeface="Segoe UI" panose="020B0502040204020203" pitchFamily="34" charset="0"/>
              </a:rPr>
              <a:t>Hvordan kan vi gjøre det enkelt å få hjelp og støtte fra kollegaer i hverdagen?</a:t>
            </a:r>
          </a:p>
          <a:p>
            <a:pPr fontAlgn="t">
              <a:lnSpc>
                <a:spcPts val="1529"/>
              </a:lnSpc>
            </a:pPr>
            <a:r>
              <a:rPr lang="nb-NO" b="1">
                <a:solidFill>
                  <a:srgbClr val="3A4053"/>
                </a:solidFill>
                <a:latin typeface="Segoe UI" panose="020B0502040204020203" pitchFamily="34" charset="0"/>
              </a:rPr>
              <a:t>Arbeidsmengde</a:t>
            </a:r>
          </a:p>
          <a:p>
            <a:pPr fontAlgn="t">
              <a:lnSpc>
                <a:spcPts val="1529"/>
              </a:lnSpc>
            </a:pPr>
            <a:r>
              <a:rPr lang="nb-NO">
                <a:solidFill>
                  <a:srgbClr val="3A4053"/>
                </a:solidFill>
                <a:latin typeface="Segoe UI" panose="020B0502040204020203" pitchFamily="34" charset="0"/>
              </a:rPr>
              <a:t>Hvordan kan vi tilpasse arbeidsoppgaver og tidsrammer slik at oppgavene kan utføres på en god måte?</a:t>
            </a:r>
          </a:p>
          <a:p>
            <a:pPr fontAlgn="t">
              <a:lnSpc>
                <a:spcPts val="1529"/>
              </a:lnSpc>
            </a:pPr>
            <a:r>
              <a:rPr lang="nb-NO" b="1">
                <a:solidFill>
                  <a:srgbClr val="3A4053"/>
                </a:solidFill>
                <a:latin typeface="Segoe UI" panose="020B0502040204020203" pitchFamily="34" charset="0"/>
              </a:rPr>
              <a:t>Trygghet</a:t>
            </a:r>
          </a:p>
          <a:p>
            <a:pPr fontAlgn="t">
              <a:lnSpc>
                <a:spcPts val="1529"/>
              </a:lnSpc>
            </a:pPr>
            <a:r>
              <a:rPr lang="nb-NO">
                <a:solidFill>
                  <a:srgbClr val="3A4053"/>
                </a:solidFill>
                <a:latin typeface="Segoe UI" panose="020B0502040204020203" pitchFamily="34" charset="0"/>
              </a:rPr>
              <a:t>Hvordan kan vi skape trygghet i jobben og mulighet til å si ifra når det trengs?</a:t>
            </a:r>
          </a:p>
          <a:p>
            <a:pPr fontAlgn="t">
              <a:lnSpc>
                <a:spcPts val="1529"/>
              </a:lnSpc>
            </a:pPr>
            <a:r>
              <a:rPr lang="nb-NO" b="1">
                <a:solidFill>
                  <a:srgbClr val="3A4053"/>
                </a:solidFill>
                <a:latin typeface="Segoe UI" panose="020B0502040204020203" pitchFamily="34" charset="0"/>
              </a:rPr>
              <a:t>Rettferdighet</a:t>
            </a:r>
          </a:p>
          <a:p>
            <a:pPr fontAlgn="t">
              <a:lnSpc>
                <a:spcPts val="1529"/>
              </a:lnSpc>
            </a:pPr>
            <a:r>
              <a:rPr lang="nb-NO">
                <a:solidFill>
                  <a:srgbClr val="3A4053"/>
                </a:solidFill>
                <a:latin typeface="Segoe UI" panose="020B0502040204020203" pitchFamily="34" charset="0"/>
              </a:rPr>
              <a:t>Hvordan kan vi sikre at beslutninger og handlinger på arbeidsplassen oppleves som rettferdige og bidrar til et godt arbeidsmiljø?</a:t>
            </a:r>
          </a:p>
          <a:p>
            <a:pPr fontAlgn="t">
              <a:lnSpc>
                <a:spcPts val="1529"/>
              </a:lnSpc>
            </a:pPr>
            <a:r>
              <a:rPr lang="nb-NO" b="1">
                <a:solidFill>
                  <a:srgbClr val="3A4053"/>
                </a:solidFill>
                <a:latin typeface="Segoe UI" panose="020B0502040204020203" pitchFamily="34" charset="0"/>
              </a:rPr>
              <a:t>Læring og utvikling</a:t>
            </a:r>
          </a:p>
          <a:p>
            <a:pPr fontAlgn="t">
              <a:lnSpc>
                <a:spcPts val="1529"/>
              </a:lnSpc>
            </a:pPr>
            <a:r>
              <a:rPr lang="nb-NO">
                <a:solidFill>
                  <a:srgbClr val="3A4053"/>
                </a:solidFill>
                <a:latin typeface="Segoe UI" panose="020B0502040204020203" pitchFamily="34" charset="0"/>
              </a:rPr>
              <a:t>Hvordan kan vi gi gode muligheter for både faglig og personlig utvikling?</a:t>
            </a:r>
          </a:p>
          <a:p>
            <a:pPr fontAlgn="t">
              <a:lnSpc>
                <a:spcPts val="1529"/>
              </a:lnSpc>
            </a:pPr>
            <a:r>
              <a:rPr lang="nb-NO" b="1">
                <a:solidFill>
                  <a:srgbClr val="3A4053"/>
                </a:solidFill>
                <a:latin typeface="Segoe UI" panose="020B0502040204020203" pitchFamily="34" charset="0"/>
              </a:rPr>
              <a:t>Mestring</a:t>
            </a:r>
          </a:p>
          <a:p>
            <a:pPr fontAlgn="t">
              <a:lnSpc>
                <a:spcPts val="1529"/>
              </a:lnSpc>
            </a:pPr>
            <a:r>
              <a:rPr lang="nb-NO">
                <a:solidFill>
                  <a:srgbClr val="3A4053"/>
                </a:solidFill>
                <a:latin typeface="Segoe UI" panose="020B0502040204020203" pitchFamily="34" charset="0"/>
              </a:rPr>
              <a:t>Hvordan kan vi legge til rette for mestring i arbeidsoppgavene og utvikling av kompetanse?</a:t>
            </a:r>
            <a:br>
              <a:rPr lang="nb-NO">
                <a:solidFill>
                  <a:srgbClr val="3A4053"/>
                </a:solidFill>
                <a:latin typeface="Segoe UI" panose="020B0502040204020203" pitchFamily="34" charset="0"/>
              </a:rPr>
            </a:br>
            <a:r>
              <a:rPr lang="nb-NO" b="1">
                <a:solidFill>
                  <a:srgbClr val="3A4053"/>
                </a:solidFill>
                <a:latin typeface="Segoe UI" panose="020B0502040204020203" pitchFamily="34" charset="0"/>
              </a:rPr>
              <a:t>Støtte fra leder</a:t>
            </a:r>
          </a:p>
          <a:p>
            <a:pPr fontAlgn="t">
              <a:lnSpc>
                <a:spcPts val="1529"/>
              </a:lnSpc>
            </a:pPr>
            <a:r>
              <a:rPr lang="nb-NO">
                <a:solidFill>
                  <a:srgbClr val="3A4053"/>
                </a:solidFill>
                <a:latin typeface="Segoe UI" panose="020B0502040204020203" pitchFamily="34" charset="0"/>
              </a:rPr>
              <a:t>Hvordan kan vi sørge for at ledere er tilgjengelige, tydelige og gir god støtte?</a:t>
            </a:r>
          </a:p>
          <a:p>
            <a:pPr fontAlgn="t">
              <a:lnSpc>
                <a:spcPts val="1529"/>
              </a:lnSpc>
            </a:pPr>
            <a:r>
              <a:rPr lang="nb-NO" b="1">
                <a:solidFill>
                  <a:srgbClr val="3A4053"/>
                </a:solidFill>
                <a:latin typeface="Segoe UI" panose="020B0502040204020203" pitchFamily="34" charset="0"/>
              </a:rPr>
              <a:t>Forutsigbarhet</a:t>
            </a:r>
          </a:p>
          <a:p>
            <a:pPr fontAlgn="t">
              <a:lnSpc>
                <a:spcPts val="1529"/>
              </a:lnSpc>
            </a:pPr>
            <a:r>
              <a:rPr lang="nb-NO">
                <a:solidFill>
                  <a:srgbClr val="3A4053"/>
                </a:solidFill>
                <a:latin typeface="Segoe UI" panose="020B0502040204020203" pitchFamily="34" charset="0"/>
              </a:rPr>
              <a:t>Hvordan kan vi tydeliggjøre hva som forventes og gi oversikt over hva som skjer fremover?</a:t>
            </a:r>
            <a:endParaRPr lang="nb-NO" b="1">
              <a:solidFill>
                <a:srgbClr val="3A4053"/>
              </a:solidFill>
              <a:latin typeface="Segoe UI" panose="020B0502040204020203" pitchFamily="34" charset="0"/>
            </a:endParaRPr>
          </a:p>
          <a:p>
            <a:pPr fontAlgn="t">
              <a:lnSpc>
                <a:spcPts val="1529"/>
              </a:lnSpc>
            </a:pPr>
            <a:r>
              <a:rPr lang="nb-NO" b="1">
                <a:solidFill>
                  <a:srgbClr val="3A4053"/>
                </a:solidFill>
                <a:latin typeface="Segoe UI" panose="020B0502040204020203" pitchFamily="34" charset="0"/>
              </a:rPr>
              <a:t>Kommunikasjon (avdelinger)</a:t>
            </a:r>
          </a:p>
          <a:p>
            <a:pPr fontAlgn="t">
              <a:lnSpc>
                <a:spcPts val="1529"/>
              </a:lnSpc>
            </a:pPr>
            <a:r>
              <a:rPr lang="nb-NO">
                <a:solidFill>
                  <a:srgbClr val="3A4053"/>
                </a:solidFill>
                <a:latin typeface="Segoe UI" panose="020B0502040204020203" pitchFamily="34" charset="0"/>
              </a:rPr>
              <a:t>Hvordan kan vi sikre at kommunikasjon på tvers av avdelinger fungerer godt?</a:t>
            </a:r>
          </a:p>
          <a:p>
            <a:pPr fontAlgn="t">
              <a:lnSpc>
                <a:spcPts val="1529"/>
              </a:lnSpc>
            </a:pPr>
            <a:r>
              <a:rPr lang="nb-NO" b="1">
                <a:solidFill>
                  <a:srgbClr val="3A4053"/>
                </a:solidFill>
                <a:latin typeface="Segoe UI" panose="020B0502040204020203" pitchFamily="34" charset="0"/>
              </a:rPr>
              <a:t>Kommunikasjon (generelt)</a:t>
            </a:r>
          </a:p>
          <a:p>
            <a:pPr fontAlgn="t">
              <a:lnSpc>
                <a:spcPts val="1529"/>
              </a:lnSpc>
            </a:pPr>
            <a:r>
              <a:rPr lang="nb-NO">
                <a:solidFill>
                  <a:srgbClr val="3A4053"/>
                </a:solidFill>
                <a:latin typeface="Segoe UI" panose="020B0502040204020203" pitchFamily="34" charset="0"/>
              </a:rPr>
              <a:t>Hvordan kan vi sørge for at kommunikasjon hos oss fungerer godt?</a:t>
            </a:r>
          </a:p>
          <a:p>
            <a:pPr fontAlgn="t">
              <a:lnSpc>
                <a:spcPts val="1529"/>
              </a:lnSpc>
            </a:pPr>
            <a:r>
              <a:rPr lang="nb-NO" b="1">
                <a:solidFill>
                  <a:srgbClr val="3A4053"/>
                </a:solidFill>
                <a:latin typeface="Segoe UI" panose="020B0502040204020203" pitchFamily="34" charset="0"/>
              </a:rPr>
              <a:t>Anerkjennelse</a:t>
            </a:r>
          </a:p>
          <a:p>
            <a:pPr fontAlgn="t">
              <a:lnSpc>
                <a:spcPts val="1529"/>
              </a:lnSpc>
            </a:pPr>
            <a:r>
              <a:rPr lang="nb-NO">
                <a:solidFill>
                  <a:srgbClr val="3A4053"/>
                </a:solidFill>
                <a:latin typeface="Segoe UI" panose="020B0502040204020203" pitchFamily="34" charset="0"/>
              </a:rPr>
              <a:t>Hvordan kan vi vise at innsats på jobben blir sett og verdsatt?</a:t>
            </a:r>
          </a:p>
          <a:p>
            <a:pPr fontAlgn="t">
              <a:lnSpc>
                <a:spcPts val="1529"/>
              </a:lnSpc>
            </a:pPr>
            <a:r>
              <a:rPr lang="nb-NO" b="1">
                <a:solidFill>
                  <a:srgbClr val="3A4053"/>
                </a:solidFill>
                <a:latin typeface="Segoe UI" panose="020B0502040204020203" pitchFamily="34" charset="0"/>
              </a:rPr>
              <a:t>Arbeidsglede</a:t>
            </a:r>
          </a:p>
          <a:p>
            <a:pPr fontAlgn="t">
              <a:lnSpc>
                <a:spcPts val="1529"/>
              </a:lnSpc>
            </a:pPr>
            <a:r>
              <a:rPr lang="nb-NO">
                <a:solidFill>
                  <a:srgbClr val="3A4053"/>
                </a:solidFill>
                <a:latin typeface="Segoe UI" panose="020B0502040204020203" pitchFamily="34" charset="0"/>
              </a:rPr>
              <a:t>Hvordan kan vi feire små og store suksesser?</a:t>
            </a:r>
          </a:p>
          <a:p>
            <a:pPr fontAlgn="t">
              <a:lnSpc>
                <a:spcPts val="1529"/>
              </a:lnSpc>
            </a:pPr>
            <a:r>
              <a:rPr lang="nb-NO" b="1">
                <a:solidFill>
                  <a:srgbClr val="3A4053"/>
                </a:solidFill>
                <a:latin typeface="Segoe UI" panose="020B0502040204020203" pitchFamily="34" charset="0"/>
              </a:rPr>
              <a:t>Pause</a:t>
            </a:r>
          </a:p>
          <a:p>
            <a:pPr fontAlgn="t">
              <a:lnSpc>
                <a:spcPts val="1529"/>
              </a:lnSpc>
            </a:pPr>
            <a:r>
              <a:rPr lang="nb-NO">
                <a:solidFill>
                  <a:srgbClr val="3A4053"/>
                </a:solidFill>
                <a:latin typeface="Segoe UI" panose="020B0502040204020203" pitchFamily="34" charset="0"/>
              </a:rPr>
              <a:t>Hvordan kan vi gi tid og rom til pauser i arbeidsdagen?</a:t>
            </a:r>
          </a:p>
          <a:p>
            <a:pPr fontAlgn="t">
              <a:lnSpc>
                <a:spcPts val="1529"/>
              </a:lnSpc>
            </a:pPr>
            <a:r>
              <a:rPr lang="nb-NO" b="1">
                <a:solidFill>
                  <a:srgbClr val="3A4053"/>
                </a:solidFill>
                <a:latin typeface="Segoe UI" panose="020B0502040204020203" pitchFamily="34" charset="0"/>
              </a:rPr>
              <a:t>Samarbeid</a:t>
            </a:r>
          </a:p>
          <a:p>
            <a:pPr fontAlgn="t">
              <a:lnSpc>
                <a:spcPts val="1529"/>
              </a:lnSpc>
            </a:pPr>
            <a:r>
              <a:rPr lang="nb-NO">
                <a:solidFill>
                  <a:srgbClr val="3A4053"/>
                </a:solidFill>
                <a:latin typeface="Segoe UI" panose="020B0502040204020203" pitchFamily="34" charset="0"/>
              </a:rPr>
              <a:t>Hvordan kan vi styrke samarbeidet slik at det oppleves som et felles ansvar?</a:t>
            </a:r>
          </a:p>
          <a:p>
            <a:pPr fontAlgn="t">
              <a:lnSpc>
                <a:spcPts val="1529"/>
              </a:lnSpc>
            </a:pPr>
            <a:r>
              <a:rPr lang="nb-NO" b="1">
                <a:solidFill>
                  <a:srgbClr val="3A4053"/>
                </a:solidFill>
                <a:latin typeface="Segoe UI" panose="020B0502040204020203" pitchFamily="34" charset="0"/>
              </a:rPr>
              <a:t>Tilrettelegging</a:t>
            </a:r>
          </a:p>
          <a:p>
            <a:pPr fontAlgn="t">
              <a:lnSpc>
                <a:spcPts val="1529"/>
              </a:lnSpc>
            </a:pPr>
            <a:r>
              <a:rPr lang="nb-NO">
                <a:solidFill>
                  <a:srgbClr val="3A4053"/>
                </a:solidFill>
                <a:latin typeface="Segoe UI" panose="020B0502040204020203" pitchFamily="34" charset="0"/>
              </a:rPr>
              <a:t>Hvordan kan vi gjøre det mulig å tilrettelegge ved behov?</a:t>
            </a:r>
          </a:p>
          <a:p>
            <a:pPr fontAlgn="t">
              <a:lnSpc>
                <a:spcPts val="1529"/>
              </a:lnSpc>
            </a:pPr>
            <a:r>
              <a:rPr lang="nb-NO" b="1">
                <a:solidFill>
                  <a:srgbClr val="3A4053"/>
                </a:solidFill>
                <a:latin typeface="Segoe UI" panose="020B0502040204020203" pitchFamily="34" charset="0"/>
              </a:rPr>
              <a:t>Rolleklarhet</a:t>
            </a:r>
          </a:p>
          <a:p>
            <a:pPr fontAlgn="t">
              <a:lnSpc>
                <a:spcPts val="1529"/>
              </a:lnSpc>
            </a:pPr>
            <a:r>
              <a:rPr lang="nb-NO">
                <a:solidFill>
                  <a:srgbClr val="3A4053"/>
                </a:solidFill>
                <a:latin typeface="Segoe UI" panose="020B0502040204020203" pitchFamily="34" charset="0"/>
              </a:rPr>
              <a:t>Hvordan kan vi tydeliggjøre hva som forventes i jobben og hvilke oppgaver som skal utføres?</a:t>
            </a:r>
          </a:p>
          <a:p>
            <a:pPr fontAlgn="t">
              <a:lnSpc>
                <a:spcPts val="1529"/>
              </a:lnSpc>
            </a:pPr>
            <a:r>
              <a:rPr lang="nb-NO" b="1">
                <a:solidFill>
                  <a:srgbClr val="3A4053"/>
                </a:solidFill>
                <a:latin typeface="Segoe UI" panose="020B0502040204020203" pitchFamily="34" charset="0"/>
              </a:rPr>
              <a:t>Kultur</a:t>
            </a:r>
          </a:p>
          <a:p>
            <a:pPr fontAlgn="t">
              <a:lnSpc>
                <a:spcPts val="1529"/>
              </a:lnSpc>
            </a:pPr>
            <a:r>
              <a:rPr lang="nb-NO">
                <a:solidFill>
                  <a:srgbClr val="3A4053"/>
                </a:solidFill>
                <a:latin typeface="Segoe UI" panose="020B0502040204020203" pitchFamily="34" charset="0"/>
              </a:rPr>
              <a:t>Hvordan kan vi skape en kultur der det er lov å komme på jobb med helseplager?</a:t>
            </a:r>
          </a:p>
          <a:p>
            <a:pPr fontAlgn="t">
              <a:lnSpc>
                <a:spcPts val="1529"/>
              </a:lnSpc>
            </a:pPr>
            <a:endParaRPr lang="nb-NO">
              <a:solidFill>
                <a:srgbClr val="3A4053"/>
              </a:solidFill>
              <a:latin typeface="Segoe UI" panose="020B0502040204020203" pitchFamily="34" charset="0"/>
            </a:endParaRPr>
          </a:p>
          <a:p>
            <a:br>
              <a:rPr lang="nb-NO"/>
            </a:br>
            <a:endParaRPr lang="en-US">
              <a:solidFill>
                <a:srgbClr val="444444"/>
              </a:solidFill>
            </a:endParaRPr>
          </a:p>
          <a:p>
            <a:pPr marL="174708" indent="-174708">
              <a:buFont typeface="Arial,Sans-Serif"/>
              <a:buChar char="•"/>
            </a:pPr>
            <a:endParaRPr lang="nb-NO">
              <a:solidFill>
                <a:srgbClr val="444444"/>
              </a:solidFill>
            </a:endParaRP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7319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/>
              <a:t>Hensikt: </a:t>
            </a:r>
            <a:r>
              <a:rPr lang="nb-NO" b="0"/>
              <a:t>Avslutte dagen på en god måte</a:t>
            </a:r>
            <a:br>
              <a:rPr lang="nb-NO" b="0"/>
            </a:br>
            <a:br>
              <a:rPr lang="nb-NO">
                <a:cs typeface="+mn-lt"/>
              </a:rPr>
            </a:br>
            <a:r>
              <a:rPr lang="nb-NO" b="1"/>
              <a:t>Metode: </a:t>
            </a:r>
            <a:r>
              <a:rPr lang="nb-NO" b="0"/>
              <a:t>Runde rundt bordet</a:t>
            </a:r>
            <a:endParaRPr lang="nb-NO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2263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>
                <a:cs typeface="+mn-lt"/>
              </a:rPr>
              <a:t>Hensikt: </a:t>
            </a:r>
            <a:r>
              <a:rPr lang="nb-NO">
                <a:cs typeface="+mn-lt"/>
              </a:rPr>
              <a:t>Vise hvor vi er i prosessen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1629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nb-NO"/>
          </a:p>
        </p:txBody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/>
              <a:t>Hensikt: </a:t>
            </a:r>
            <a:r>
              <a:rPr lang="nb-NO"/>
              <a:t>Vise hva vi skal jobbe med i møte</a:t>
            </a:r>
            <a:br>
              <a:rPr lang="nb-NO">
                <a:cs typeface="+mn-lt"/>
              </a:rPr>
            </a:br>
            <a:endParaRPr lang="nb-NO" b="1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/>
              <a:t>Støttetekst: </a:t>
            </a:r>
            <a:br>
              <a:rPr lang="nb-NO" b="1"/>
            </a:br>
            <a:r>
              <a:rPr lang="nb-NO" b="0"/>
              <a:t>Vi skal starte dagen med å gå igjennom hovedbudskapet i filmene, og reflektere rundt hva dette betyr for deres arbeidsplass.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Partsgruppa</a:t>
            </a:r>
            <a:r>
              <a:rPr lang="en-US"/>
              <a:t> har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viktig</a:t>
            </a:r>
            <a:r>
              <a:rPr lang="en-US"/>
              <a:t> </a:t>
            </a:r>
            <a:r>
              <a:rPr lang="en-US" err="1"/>
              <a:t>rolle</a:t>
            </a:r>
            <a:r>
              <a:rPr lang="en-US"/>
              <a:t> i å </a:t>
            </a:r>
            <a:r>
              <a:rPr lang="en-US" err="1"/>
              <a:t>sikre</a:t>
            </a:r>
            <a:r>
              <a:rPr lang="en-US"/>
              <a:t> at </a:t>
            </a:r>
            <a:r>
              <a:rPr lang="en-US" err="1"/>
              <a:t>arbeidet</a:t>
            </a:r>
            <a:r>
              <a:rPr lang="en-US"/>
              <a:t> </a:t>
            </a:r>
            <a:r>
              <a:rPr lang="en-US" err="1"/>
              <a:t>fra</a:t>
            </a:r>
            <a:r>
              <a:rPr lang="en-US"/>
              <a:t> </a:t>
            </a:r>
            <a:r>
              <a:rPr lang="en-US" err="1"/>
              <a:t>møtene</a:t>
            </a:r>
            <a:r>
              <a:rPr lang="en-US"/>
              <a:t> </a:t>
            </a:r>
            <a:r>
              <a:rPr lang="en-US" err="1"/>
              <a:t>følges</a:t>
            </a:r>
            <a:r>
              <a:rPr lang="en-US"/>
              <a:t> opp. I </a:t>
            </a:r>
            <a:r>
              <a:rPr lang="en-US" err="1"/>
              <a:t>dag</a:t>
            </a:r>
            <a:r>
              <a:rPr lang="en-US"/>
              <a:t> </a:t>
            </a:r>
            <a:r>
              <a:rPr lang="en-US" err="1"/>
              <a:t>skal</a:t>
            </a:r>
            <a:r>
              <a:rPr lang="en-US"/>
              <a:t> </a:t>
            </a:r>
            <a:r>
              <a:rPr lang="en-US" err="1"/>
              <a:t>dere</a:t>
            </a:r>
            <a:r>
              <a:rPr lang="en-US"/>
              <a:t> </a:t>
            </a:r>
            <a:r>
              <a:rPr lang="en-US" err="1"/>
              <a:t>bearbeide</a:t>
            </a:r>
            <a:r>
              <a:rPr lang="en-US"/>
              <a:t> </a:t>
            </a:r>
            <a:r>
              <a:rPr lang="en-US" err="1"/>
              <a:t>handlingsplanene</a:t>
            </a:r>
            <a:r>
              <a:rPr lang="en-US"/>
              <a:t> </a:t>
            </a:r>
            <a:r>
              <a:rPr lang="en-US" err="1"/>
              <a:t>fra</a:t>
            </a:r>
            <a:r>
              <a:rPr lang="en-US"/>
              <a:t> </a:t>
            </a:r>
            <a:r>
              <a:rPr lang="en-US" err="1"/>
              <a:t>gruppearbeidet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lage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felles</a:t>
            </a:r>
            <a:r>
              <a:rPr lang="en-US"/>
              <a:t> </a:t>
            </a:r>
            <a:r>
              <a:rPr lang="en-US" err="1"/>
              <a:t>handlingsplan</a:t>
            </a:r>
            <a:r>
              <a:rPr lang="en-US"/>
              <a:t>. Dere </a:t>
            </a:r>
            <a:r>
              <a:rPr lang="en-US" err="1"/>
              <a:t>har</a:t>
            </a:r>
            <a:r>
              <a:rPr lang="en-US"/>
              <a:t> </a:t>
            </a:r>
            <a:r>
              <a:rPr lang="en-US" err="1"/>
              <a:t>ansvar</a:t>
            </a:r>
            <a:r>
              <a:rPr lang="en-US"/>
              <a:t> for at </a:t>
            </a:r>
            <a:r>
              <a:rPr lang="en-US" err="1"/>
              <a:t>tiltakene</a:t>
            </a:r>
            <a:r>
              <a:rPr lang="en-US"/>
              <a:t> implementers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gjennomføres</a:t>
            </a:r>
            <a:r>
              <a:rPr lang="en-US"/>
              <a:t>. </a:t>
            </a:r>
            <a:br>
              <a:rPr lang="en-US"/>
            </a:b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2977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/>
            <a:r>
              <a:rPr lang="nb-NO" sz="2000" b="1" i="0">
                <a:solidFill>
                  <a:srgbClr val="3A4053"/>
                </a:solidFill>
              </a:rPr>
              <a:t>Hensikt: </a:t>
            </a:r>
            <a:r>
              <a:rPr lang="nb-NO" sz="2000" b="0" i="0">
                <a:solidFill>
                  <a:srgbClr val="3A4053"/>
                </a:solidFill>
              </a:rPr>
              <a:t>Koble filmens budskap til eget arbeidsmiljø</a:t>
            </a:r>
            <a:br>
              <a:rPr lang="nb-NO" sz="2000" b="0" i="0">
                <a:solidFill>
                  <a:srgbClr val="3A4053"/>
                </a:solidFill>
              </a:rPr>
            </a:br>
            <a:br>
              <a:rPr lang="nb-NO" sz="2000" b="1" i="0">
                <a:solidFill>
                  <a:srgbClr val="3A4053"/>
                </a:solidFill>
              </a:rPr>
            </a:br>
            <a:r>
              <a:rPr lang="nb-NO" sz="2000" b="1" i="0">
                <a:solidFill>
                  <a:srgbClr val="3A4053"/>
                </a:solidFill>
              </a:rPr>
              <a:t>Metode: </a:t>
            </a:r>
            <a:r>
              <a:rPr lang="nb-NO" sz="2000" i="0">
                <a:solidFill>
                  <a:srgbClr val="3A4053"/>
                </a:solidFill>
              </a:rPr>
              <a:t>Runde rundt bordet</a:t>
            </a:r>
            <a:br>
              <a:rPr lang="nb-NO" sz="2000" i="0">
                <a:solidFill>
                  <a:srgbClr val="3A4053"/>
                </a:solidFill>
              </a:rPr>
            </a:br>
            <a:br>
              <a:rPr lang="nb-NO" sz="2000" i="0">
                <a:solidFill>
                  <a:srgbClr val="3A4053"/>
                </a:solidFill>
              </a:rPr>
            </a:br>
            <a:r>
              <a:rPr lang="nb-NO" sz="2000" b="1" i="0">
                <a:solidFill>
                  <a:srgbClr val="3A4053"/>
                </a:solidFill>
              </a:rPr>
              <a:t>Forslag til refleksjonsspørsmål:</a:t>
            </a:r>
            <a:br>
              <a:rPr lang="nb-NO" sz="2000" i="0">
                <a:solidFill>
                  <a:srgbClr val="3A4053"/>
                </a:solidFill>
              </a:rPr>
            </a:br>
            <a:r>
              <a:rPr lang="nb-NO" sz="2000" i="0">
                <a:solidFill>
                  <a:srgbClr val="3A4053"/>
                </a:solidFill>
              </a:rPr>
              <a:t>Hva er det viktigste budskapet vi tar med oss, og hva betyr dette for oss/vår bransje? </a:t>
            </a:r>
          </a:p>
          <a:p>
            <a:pPr lvl="0" algn="l"/>
            <a:r>
              <a:rPr lang="nb-NO" i="0"/>
              <a:t>Hva betyr dette for vår arbeidsplass?</a:t>
            </a:r>
          </a:p>
          <a:p>
            <a:pPr lvl="0" algn="l"/>
            <a:r>
              <a:rPr lang="nb-NO" i="0"/>
              <a:t>Hva gjør vi allerede bra?</a:t>
            </a:r>
          </a:p>
          <a:p>
            <a:pPr lvl="0" algn="l"/>
            <a:r>
              <a:rPr lang="nb-NO" i="0"/>
              <a:t>Hva kan vi forbedre?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7218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/>
            <a:r>
              <a:rPr lang="nb-NO" sz="2000" b="1" i="0">
                <a:solidFill>
                  <a:srgbClr val="3A4053"/>
                </a:solidFill>
              </a:rPr>
              <a:t>Hensikt: </a:t>
            </a:r>
            <a:r>
              <a:rPr lang="nb-NO" sz="2000" b="0" i="0">
                <a:solidFill>
                  <a:srgbClr val="3A4053"/>
                </a:solidFill>
              </a:rPr>
              <a:t>Koble filmens budskap til eget arbeidsmiljø</a:t>
            </a:r>
            <a:br>
              <a:rPr lang="nb-NO" sz="2000" b="0" i="0">
                <a:solidFill>
                  <a:srgbClr val="3A4053"/>
                </a:solidFill>
              </a:rPr>
            </a:br>
            <a:br>
              <a:rPr lang="nb-NO" sz="2000" b="1" i="0">
                <a:solidFill>
                  <a:srgbClr val="3A4053"/>
                </a:solidFill>
              </a:rPr>
            </a:br>
            <a:r>
              <a:rPr lang="nb-NO" sz="2000" b="1" i="0">
                <a:solidFill>
                  <a:srgbClr val="3A4053"/>
                </a:solidFill>
              </a:rPr>
              <a:t>Metode: </a:t>
            </a:r>
            <a:r>
              <a:rPr lang="nb-NO" sz="2000" i="0">
                <a:solidFill>
                  <a:srgbClr val="3A4053"/>
                </a:solidFill>
              </a:rPr>
              <a:t>Runde rundt bordet</a:t>
            </a:r>
            <a:br>
              <a:rPr lang="nb-NO" sz="2000" i="0">
                <a:solidFill>
                  <a:srgbClr val="3A4053"/>
                </a:solidFill>
              </a:rPr>
            </a:br>
            <a:br>
              <a:rPr lang="nb-NO" sz="2000" i="0">
                <a:solidFill>
                  <a:srgbClr val="3A4053"/>
                </a:solidFill>
              </a:rPr>
            </a:br>
            <a:r>
              <a:rPr lang="nb-NO" sz="2000" b="1" i="0">
                <a:solidFill>
                  <a:srgbClr val="3A4053"/>
                </a:solidFill>
              </a:rPr>
              <a:t>Forslag til refleksjonsspørsmål:</a:t>
            </a:r>
            <a:br>
              <a:rPr lang="nb-NO" sz="2000" i="0">
                <a:solidFill>
                  <a:srgbClr val="3A4053"/>
                </a:solidFill>
              </a:rPr>
            </a:br>
            <a:r>
              <a:rPr lang="nb-NO" sz="2000" i="0">
                <a:solidFill>
                  <a:srgbClr val="3A4053"/>
                </a:solidFill>
              </a:rPr>
              <a:t>Hva er det viktigste budskapet vi tar med oss, og hva betyr dette for oss/vår bransje? </a:t>
            </a:r>
          </a:p>
          <a:p>
            <a:pPr lvl="0" algn="l"/>
            <a:r>
              <a:rPr lang="nb-NO" i="0"/>
              <a:t>Hva betyr dette for vår arbeidsplass?</a:t>
            </a:r>
          </a:p>
          <a:p>
            <a:pPr lvl="0" algn="l"/>
            <a:r>
              <a:rPr lang="nb-NO" i="0"/>
              <a:t>Hva gjør vi allerede bra?</a:t>
            </a:r>
          </a:p>
          <a:p>
            <a:pPr lvl="0" algn="l"/>
            <a:r>
              <a:rPr lang="nb-NO" i="0"/>
              <a:t>Hva kan vi forbedre?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7218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/>
            <a:r>
              <a:rPr lang="nb-NO" sz="2000" b="1" i="0">
                <a:solidFill>
                  <a:srgbClr val="3A4053"/>
                </a:solidFill>
              </a:rPr>
              <a:t>Hensikt: </a:t>
            </a:r>
            <a:r>
              <a:rPr lang="nb-NO" sz="2000" b="0" i="0">
                <a:solidFill>
                  <a:srgbClr val="3A4053"/>
                </a:solidFill>
              </a:rPr>
              <a:t>Koble filmens budskap til eget arbeidsmiljø</a:t>
            </a:r>
            <a:br>
              <a:rPr lang="nb-NO" sz="2000" b="0" i="0">
                <a:solidFill>
                  <a:srgbClr val="3A4053"/>
                </a:solidFill>
              </a:rPr>
            </a:br>
            <a:br>
              <a:rPr lang="nb-NO" sz="2000" b="1" i="0">
                <a:solidFill>
                  <a:srgbClr val="3A4053"/>
                </a:solidFill>
              </a:rPr>
            </a:br>
            <a:r>
              <a:rPr lang="nb-NO" sz="2000" b="1" i="0">
                <a:solidFill>
                  <a:srgbClr val="3A4053"/>
                </a:solidFill>
              </a:rPr>
              <a:t>Metode: </a:t>
            </a:r>
            <a:r>
              <a:rPr lang="nb-NO" sz="2000" i="0">
                <a:solidFill>
                  <a:srgbClr val="3A4053"/>
                </a:solidFill>
              </a:rPr>
              <a:t>Runde rundt bordet</a:t>
            </a:r>
            <a:br>
              <a:rPr lang="nb-NO" sz="2000" i="0">
                <a:solidFill>
                  <a:srgbClr val="3A4053"/>
                </a:solidFill>
              </a:rPr>
            </a:br>
            <a:br>
              <a:rPr lang="nb-NO" sz="2000" i="0">
                <a:solidFill>
                  <a:srgbClr val="3A4053"/>
                </a:solidFill>
              </a:rPr>
            </a:br>
            <a:r>
              <a:rPr lang="nb-NO" sz="2000" b="1" i="0">
                <a:solidFill>
                  <a:srgbClr val="3A4053"/>
                </a:solidFill>
              </a:rPr>
              <a:t>Forslag til refleksjonsspørsmål:</a:t>
            </a:r>
            <a:br>
              <a:rPr lang="nb-NO" sz="2000" i="0">
                <a:solidFill>
                  <a:srgbClr val="3A4053"/>
                </a:solidFill>
              </a:rPr>
            </a:br>
            <a:r>
              <a:rPr lang="nb-NO" sz="2000" i="0">
                <a:solidFill>
                  <a:srgbClr val="3A4053"/>
                </a:solidFill>
              </a:rPr>
              <a:t>Hva er det viktigste budskapet vi tar med oss, og hva betyr dette for oss/vår bransje? </a:t>
            </a:r>
          </a:p>
          <a:p>
            <a:pPr lvl="0" algn="l"/>
            <a:r>
              <a:rPr lang="nb-NO" i="0"/>
              <a:t>Hva betyr dette for vår arbeidsplass?</a:t>
            </a:r>
          </a:p>
          <a:p>
            <a:pPr lvl="0" algn="l"/>
            <a:r>
              <a:rPr lang="nb-NO" i="0"/>
              <a:t>Hva gjør vi allerede bra?</a:t>
            </a:r>
          </a:p>
          <a:p>
            <a:pPr lvl="0" algn="l"/>
            <a:r>
              <a:rPr lang="nb-NO" i="0"/>
              <a:t>Hva kan vi forbedre?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7218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5455E9-4470-8C2E-7FCF-E1C5EC26C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F3C352-EB4B-B10E-8F7F-D2932518A5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951028-8016-AAF4-3E62-2C5DA3C886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/>
              <a:t>Hensikt: </a:t>
            </a:r>
            <a:r>
              <a:rPr lang="nb-NO"/>
              <a:t>Lage en felles handlingsplan</a:t>
            </a:r>
            <a:br>
              <a:rPr lang="nb-NO"/>
            </a:br>
            <a:br>
              <a:rPr lang="nb-NO"/>
            </a:br>
            <a:r>
              <a:rPr lang="nb-NO" b="1"/>
              <a:t>Materiell: </a:t>
            </a:r>
            <a:r>
              <a:rPr lang="nb-NO" err="1"/>
              <a:t>Arbeidsark</a:t>
            </a:r>
            <a:r>
              <a:rPr lang="nb-NO"/>
              <a:t> handlingsplan. </a:t>
            </a:r>
            <a:r>
              <a:rPr lang="nb-NO" err="1"/>
              <a:t>Printes</a:t>
            </a:r>
            <a:r>
              <a:rPr lang="nb-NO"/>
              <a:t> på ark, eller fylles ut digitalt</a:t>
            </a:r>
            <a:br>
              <a:rPr lang="nb-NO"/>
            </a:br>
            <a:br>
              <a:rPr lang="nb-NO"/>
            </a:br>
            <a:r>
              <a:rPr lang="nb-NO" b="1"/>
              <a:t>Støttetekst:</a:t>
            </a:r>
            <a:br>
              <a:rPr lang="nb-NO" b="1"/>
            </a:br>
            <a:r>
              <a:rPr lang="nb-NO" sz="2000"/>
              <a:t>Handlingsplanen hjelper dere å gå fra idé til handling. Partsgruppen skal gjennomgå, sortere og prioriterer forslagene fra gruppearbeidet. Dere skal lage en felles handlingsplan og sikre at tiltakene integreres i bedriftens HMS arbeid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nb-NO"/>
            </a:br>
            <a:endParaRPr lang="en-US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4760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err="1"/>
              <a:t>Arbeidsark</a:t>
            </a:r>
            <a:r>
              <a:rPr lang="nb-NO" b="1"/>
              <a:t>: </a:t>
            </a:r>
            <a:r>
              <a:rPr lang="nb-NO" b="0" err="1"/>
              <a:t>Printes</a:t>
            </a:r>
            <a:r>
              <a:rPr lang="nb-NO" b="0"/>
              <a:t> ut, eller fylles ut digitalt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0391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E0C84-E521-6DAB-132C-FB316B33D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942B55-4C67-9A61-9565-25C6338CBA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C55D6F-466E-B391-3536-B3F2CFC4FF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err="1">
                <a:latin typeface="Calibri"/>
                <a:ea typeface="Calibri"/>
                <a:cs typeface="Calibri"/>
              </a:rPr>
              <a:t>Hensikt</a:t>
            </a:r>
            <a:r>
              <a:rPr lang="en-US" b="1">
                <a:latin typeface="Calibri"/>
                <a:ea typeface="Calibri"/>
                <a:cs typeface="Calibri"/>
              </a:rPr>
              <a:t>: </a:t>
            </a:r>
            <a:r>
              <a:rPr lang="en-US" b="0" err="1">
                <a:latin typeface="Calibri"/>
                <a:ea typeface="Calibri"/>
                <a:cs typeface="Calibri"/>
              </a:rPr>
              <a:t>Sikre</a:t>
            </a:r>
            <a:r>
              <a:rPr lang="en-US" b="0">
                <a:latin typeface="Calibri"/>
                <a:ea typeface="Calibri"/>
                <a:cs typeface="Calibri"/>
              </a:rPr>
              <a:t> at de har </a:t>
            </a:r>
            <a:r>
              <a:rPr lang="en-US" b="0" err="1">
                <a:latin typeface="Calibri"/>
                <a:ea typeface="Calibri"/>
                <a:cs typeface="Calibri"/>
              </a:rPr>
              <a:t>valgt</a:t>
            </a:r>
            <a:r>
              <a:rPr lang="en-US" b="0">
                <a:latin typeface="Calibri"/>
                <a:ea typeface="Calibri"/>
                <a:cs typeface="Calibri"/>
              </a:rPr>
              <a:t> </a:t>
            </a:r>
            <a:r>
              <a:rPr lang="en-US" b="0" err="1">
                <a:latin typeface="Calibri"/>
                <a:ea typeface="Calibri"/>
                <a:cs typeface="Calibri"/>
              </a:rPr>
              <a:t>riktige</a:t>
            </a:r>
            <a:r>
              <a:rPr lang="en-US" b="0">
                <a:latin typeface="Calibri"/>
                <a:ea typeface="Calibri"/>
                <a:cs typeface="Calibri"/>
              </a:rPr>
              <a:t> </a:t>
            </a:r>
            <a:r>
              <a:rPr lang="en-US" b="0" err="1">
                <a:latin typeface="Calibri"/>
                <a:ea typeface="Calibri"/>
                <a:cs typeface="Calibri"/>
              </a:rPr>
              <a:t>tiltak</a:t>
            </a:r>
            <a:r>
              <a:rPr lang="en-US" b="0">
                <a:latin typeface="Calibri"/>
                <a:ea typeface="Calibri"/>
                <a:cs typeface="Calibri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498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">
            <a:extLst>
              <a:ext uri="{FF2B5EF4-FFF2-40B4-BE49-F238E27FC236}">
                <a16:creationId xmlns:a16="http://schemas.microsoft.com/office/drawing/2014/main" id="{5DE15584-C741-BA28-5152-179FCD61AA33}"/>
              </a:ext>
            </a:extLst>
          </p:cNvPr>
          <p:cNvSpPr/>
          <p:nvPr userDrawn="1"/>
        </p:nvSpPr>
        <p:spPr>
          <a:xfrm>
            <a:off x="276995" y="276995"/>
            <a:ext cx="23830010" cy="13162010"/>
          </a:xfrm>
          <a:prstGeom prst="rect">
            <a:avLst/>
          </a:prstGeom>
          <a:solidFill>
            <a:srgbClr val="ACCAC4"/>
          </a:solidFill>
          <a:ln w="508000">
            <a:noFill/>
            <a:miter lim="400000"/>
          </a:ln>
        </p:spPr>
        <p:txBody>
          <a:bodyPr lIns="0" tIns="0" rIns="0" bIns="0" anchor="ctr"/>
          <a:lstStyle/>
          <a:p>
            <a:pPr marL="0" indent="0" algn="ctr">
              <a:buSzTx/>
              <a:defRPr sz="1800"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EF6E1ED-0560-91C1-21F4-AFBFB43D7A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821181"/>
            <a:ext cx="18288000" cy="4198744"/>
          </a:xfrm>
        </p:spPr>
        <p:txBody>
          <a:bodyPr anchor="b"/>
          <a:lstStyle>
            <a:lvl1pPr algn="ctr">
              <a:defRPr sz="6800">
                <a:solidFill>
                  <a:srgbClr val="2D566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US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BFD37D2-C4F7-D06B-0A92-D99B52541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690744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2D56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99118D6-814F-B6CD-31C5-1055D8333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7999" y="12582442"/>
            <a:ext cx="7473387" cy="441950"/>
          </a:xfrm>
          <a:prstGeom prst="rect">
            <a:avLst/>
          </a:prstGeom>
        </p:spPr>
        <p:txBody>
          <a:bodyPr/>
          <a:lstStyle>
            <a:lvl1pPr>
              <a:buClr>
                <a:srgbClr val="FFFFFF">
                  <a:alpha val="84706"/>
                </a:srgbClr>
              </a:buClr>
              <a:buSzPct val="100000"/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1pPr>
          </a:lstStyle>
          <a:p>
            <a:pPr>
              <a:buClr>
                <a:srgbClr val="FFFFFF">
                  <a:alpha val="84706"/>
                </a:srgbClr>
              </a:buClr>
              <a:buSzPct val="100000"/>
              <a:buFont typeface="Wingdings" pitchFamily="2" charset="2"/>
              <a:buChar char="§"/>
            </a:pPr>
            <a:r>
              <a:rPr lang="nb-NO"/>
              <a:t>Tittel</a:t>
            </a:r>
            <a:endParaRPr lang="nb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7547081-7276-45B0-7668-0B2C42F70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8073" y="12582442"/>
            <a:ext cx="1467853" cy="44195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E4CF40AF-FFB7-2D4B-8B6C-190E7FB9CF21}" type="slidenum">
              <a:rPr lang="nb-US" smtClean="0"/>
              <a:pPr/>
              <a:t>‹#›</a:t>
            </a:fld>
            <a:endParaRPr lang="nb-US"/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2075A674-543D-BDB6-28B3-19875C3BE0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37496" y="12582442"/>
            <a:ext cx="6652071" cy="441950"/>
          </a:xfrm>
          <a:prstGeom prst="rect">
            <a:avLst/>
          </a:prstGeom>
        </p:spPr>
        <p:txBody>
          <a:bodyPr anchor="ctr"/>
          <a:lstStyle>
            <a:lvl1pPr algn="r">
              <a:buClr>
                <a:schemeClr val="bg1"/>
              </a:buClr>
              <a:buSzPct val="100000"/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1pPr>
          </a:lstStyle>
          <a:p>
            <a:pPr>
              <a:buClr>
                <a:schemeClr val="bg1"/>
              </a:buClr>
            </a:pPr>
            <a:fld id="{CD8BD15F-71AF-854E-9182-4777FF9948DA}" type="datetimeFigureOut">
              <a:rPr lang="nb-US" smtClean="0"/>
              <a:pPr>
                <a:buClr>
                  <a:schemeClr val="bg1"/>
                </a:buClr>
              </a:pPr>
              <a:t>01/14/2026</a:t>
            </a:fld>
            <a:endParaRPr lang="nb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2236948-CE01-0AF1-D941-FD83B8CB97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7570" y="12583588"/>
            <a:ext cx="1569051" cy="44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3581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kker_innholdsdeler_2x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e">
            <a:extLst>
              <a:ext uri="{FF2B5EF4-FFF2-40B4-BE49-F238E27FC236}">
                <a16:creationId xmlns:a16="http://schemas.microsoft.com/office/drawing/2014/main" id="{DE49C843-E157-699D-F24F-B761717E960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68940" y="251012"/>
            <a:ext cx="5486400" cy="64930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>
              <a:defRPr sz="5800"/>
            </a:lvl1pPr>
          </a:lstStyle>
          <a:p>
            <a:endParaRPr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771D7015-0C86-5FDD-6495-7C46C6450C05}"/>
              </a:ext>
            </a:extLst>
          </p:cNvPr>
          <p:cNvSpPr/>
          <p:nvPr userDrawn="1"/>
        </p:nvSpPr>
        <p:spPr>
          <a:xfrm>
            <a:off x="268940" y="6744053"/>
            <a:ext cx="5486400" cy="4832861"/>
          </a:xfrm>
          <a:prstGeom prst="rect">
            <a:avLst/>
          </a:prstGeom>
          <a:solidFill>
            <a:srgbClr val="FAEC8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indent="0" algn="ctr" defTabSz="825500">
              <a:lnSpc>
                <a:spcPct val="100000"/>
              </a:lnSpc>
              <a:buSzTx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" name="Rektangel">
            <a:extLst>
              <a:ext uri="{FF2B5EF4-FFF2-40B4-BE49-F238E27FC236}">
                <a16:creationId xmlns:a16="http://schemas.microsoft.com/office/drawing/2014/main" id="{014349B4-31A5-2EC3-E7E5-ED0D819E8BF5}"/>
              </a:ext>
            </a:extLst>
          </p:cNvPr>
          <p:cNvSpPr/>
          <p:nvPr userDrawn="1"/>
        </p:nvSpPr>
        <p:spPr>
          <a:xfrm>
            <a:off x="6230470" y="1490601"/>
            <a:ext cx="5486400" cy="4850482"/>
          </a:xfrm>
          <a:prstGeom prst="rect">
            <a:avLst/>
          </a:prstGeom>
          <a:solidFill>
            <a:srgbClr val="FF6B6B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indent="0">
              <a:buSzTx/>
              <a:defRPr sz="1800"/>
            </a:pPr>
            <a:endParaRPr/>
          </a:p>
        </p:txBody>
      </p:sp>
      <p:sp>
        <p:nvSpPr>
          <p:cNvPr id="13" name="Capsdude.png">
            <a:extLst>
              <a:ext uri="{FF2B5EF4-FFF2-40B4-BE49-F238E27FC236}">
                <a16:creationId xmlns:a16="http://schemas.microsoft.com/office/drawing/2014/main" id="{261D813B-4CE3-69B1-1CE9-180838F24C61}"/>
              </a:ext>
            </a:extLst>
          </p:cNvPr>
          <p:cNvSpPr>
            <a:spLocks noGrp="1"/>
          </p:cNvSpPr>
          <p:nvPr>
            <p:ph type="pic" idx="25"/>
          </p:nvPr>
        </p:nvSpPr>
        <p:spPr>
          <a:xfrm>
            <a:off x="12192000" y="251012"/>
            <a:ext cx="11923059" cy="131866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99D7516-2F84-DA0C-91D8-6653DFB79F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7807" y="7331683"/>
            <a:ext cx="4028665" cy="3657600"/>
          </a:xfrm>
        </p:spPr>
        <p:txBody>
          <a:bodyPr anchor="ctr"/>
          <a:lstStyle>
            <a:lvl1pPr>
              <a:defRPr sz="3800"/>
            </a:lvl1pPr>
          </a:lstStyle>
          <a:p>
            <a:r>
              <a:rPr lang="nb-NO"/>
              <a:t>Klikk for å redigere tittelstil</a:t>
            </a:r>
            <a:endParaRPr lang="nb-US"/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DB5D0219-1178-6203-1DEC-89CEC6E7F7C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30471" y="7175970"/>
            <a:ext cx="5486400" cy="5862483"/>
          </a:xfrm>
        </p:spPr>
        <p:txBody>
          <a:bodyPr anchor="t"/>
          <a:lstStyle>
            <a:lvl1pPr marL="344488" indent="-333375">
              <a:buClr>
                <a:srgbClr val="4ECDC4"/>
              </a:buClr>
              <a:buFont typeface="Wingdings" pitchFamily="2" charset="2"/>
              <a:buChar char="§"/>
              <a:tabLst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4488" indent="284163">
              <a:buClr>
                <a:srgbClr val="4ECDC4"/>
              </a:buClr>
              <a:buFont typeface="Wingdings" pitchFamily="2" charset="2"/>
              <a:buChar char="§"/>
              <a:tabLst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8650" indent="295275">
              <a:buClr>
                <a:srgbClr val="4ECDC4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23925" indent="333375">
              <a:buClr>
                <a:srgbClr val="4ECDC4"/>
              </a:buClr>
              <a:buFont typeface="Wingdings" pitchFamily="2" charset="2"/>
              <a:buChar char="§"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7300" indent="344488">
              <a:buClr>
                <a:srgbClr val="4ECDC4"/>
              </a:buClr>
              <a:buFont typeface="Wingdings" pitchFamily="2" charset="2"/>
              <a:buChar char="§"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BA1E23-1277-67BD-5CD6-2FCEC716FF4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684963" y="1816100"/>
            <a:ext cx="4535487" cy="4127500"/>
          </a:xfrm>
        </p:spPr>
        <p:txBody>
          <a:bodyPr anchor="ctr"/>
          <a:lstStyle>
            <a:lvl1pPr>
              <a:defRPr sz="3800"/>
            </a:lvl1pPr>
            <a:lvl2pPr>
              <a:defRPr sz="3800"/>
            </a:lvl2pPr>
            <a:lvl3pPr>
              <a:defRPr sz="3800"/>
            </a:lvl3pPr>
            <a:lvl4pPr>
              <a:defRPr sz="3800"/>
            </a:lvl4pPr>
            <a:lvl5pPr>
              <a:defRPr sz="3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105553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9BF8D8-C57C-4AA6-96A3-50CD91721F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9575" y="730250"/>
            <a:ext cx="21031200" cy="2651125"/>
          </a:xfrm>
        </p:spPr>
        <p:txBody>
          <a:bodyPr/>
          <a:lstStyle>
            <a:lvl1pPr>
              <a:defRPr sz="5800"/>
            </a:lvl1pPr>
          </a:lstStyle>
          <a:p>
            <a:r>
              <a:rPr lang="nb-NO"/>
              <a:t>Klikk for å redigere tittelstil</a:t>
            </a:r>
            <a:endParaRPr lang="nb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21FEA50-6D12-94B5-6D7C-BB337A36B8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79575" y="3593291"/>
            <a:ext cx="10315575" cy="141685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F66A429-3340-DD83-887A-31028452420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2344400" y="3593291"/>
            <a:ext cx="10366375" cy="141685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0BBD30F1-0E7C-2B45-3F00-5E5F87042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11024" y="13076008"/>
            <a:ext cx="349456" cy="379591"/>
          </a:xfrm>
          <a:prstGeom prst="rect">
            <a:avLst/>
          </a:prstGeom>
        </p:spPr>
        <p:txBody>
          <a:bodyPr/>
          <a:lstStyle/>
          <a:p>
            <a:fld id="{E4CF40AF-FFB7-2D4B-8B6C-190E7FB9CF21}" type="slidenum">
              <a:rPr lang="nb-US" smtClean="0"/>
              <a:t>‹#›</a:t>
            </a:fld>
            <a:endParaRPr lang="nb-US"/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E73C801B-D5D4-46E1-CB8E-29EB70FC4B9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679575" y="5010150"/>
            <a:ext cx="10312400" cy="7369175"/>
          </a:xfrm>
        </p:spPr>
        <p:txBody>
          <a:bodyPr anchor="t"/>
          <a:lstStyle>
            <a:lvl1pPr marL="344488" indent="-333375">
              <a:buClr>
                <a:srgbClr val="4ECDC4"/>
              </a:buClr>
              <a:buFont typeface="Wingdings" pitchFamily="2" charset="2"/>
              <a:buChar char="§"/>
              <a:tabLst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4488" indent="284163">
              <a:buClr>
                <a:srgbClr val="4ECDC4"/>
              </a:buClr>
              <a:buFont typeface="Wingdings" pitchFamily="2" charset="2"/>
              <a:buChar char="§"/>
              <a:tabLst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8650" indent="295275">
              <a:buClr>
                <a:srgbClr val="4ECDC4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23925" indent="333375">
              <a:buClr>
                <a:srgbClr val="4ECDC4"/>
              </a:buClr>
              <a:buFont typeface="Wingdings" pitchFamily="2" charset="2"/>
              <a:buChar char="§"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7300" indent="344488">
              <a:buClr>
                <a:srgbClr val="4ECDC4"/>
              </a:buClr>
              <a:buFont typeface="Wingdings" pitchFamily="2" charset="2"/>
              <a:buChar char="§"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US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28429024-BCBE-58A1-E804-1B90156D05B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2330240" y="5025793"/>
            <a:ext cx="10312400" cy="7369175"/>
          </a:xfrm>
        </p:spPr>
        <p:txBody>
          <a:bodyPr anchor="t"/>
          <a:lstStyle>
            <a:lvl1pPr marL="344488" indent="-333375">
              <a:buClr>
                <a:srgbClr val="FF6B6B"/>
              </a:buClr>
              <a:buFont typeface="Wingdings" pitchFamily="2" charset="2"/>
              <a:buChar char="§"/>
              <a:tabLst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4488" indent="284163">
              <a:buClr>
                <a:srgbClr val="FF6B6B"/>
              </a:buClr>
              <a:buFont typeface="Wingdings" pitchFamily="2" charset="2"/>
              <a:buChar char="§"/>
              <a:tabLst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8650" indent="295275">
              <a:buClr>
                <a:srgbClr val="FF6B6B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23925" indent="333375">
              <a:buClr>
                <a:srgbClr val="FF6B6B"/>
              </a:buClr>
              <a:buFont typeface="Wingdings" pitchFamily="2" charset="2"/>
              <a:buChar char="§"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7300" indent="344488">
              <a:buClr>
                <a:srgbClr val="FF6B6B"/>
              </a:buClr>
              <a:buFont typeface="Wingdings" pitchFamily="2" charset="2"/>
              <a:buChar char="§"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US"/>
          </a:p>
        </p:txBody>
      </p:sp>
    </p:spTree>
    <p:extLst>
      <p:ext uri="{BB962C8B-B14F-4D97-AF65-F5344CB8AC3E}">
        <p14:creationId xmlns:p14="http://schemas.microsoft.com/office/powerpoint/2010/main" val="33205904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B19A23-DEF5-83CE-E131-6FE73257F7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nb-NO"/>
              <a:t>Klikk for å redigere tittelstil</a:t>
            </a:r>
            <a:endParaRPr lang="nb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D118DC7-CA6C-02A0-24EF-BB88C1C6AB7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0AF2974-1ECA-91CB-F3AE-725F1B5BA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11024" y="13076008"/>
            <a:ext cx="349456" cy="379591"/>
          </a:xfrm>
          <a:prstGeom prst="rect">
            <a:avLst/>
          </a:prstGeom>
        </p:spPr>
        <p:txBody>
          <a:bodyPr/>
          <a:lstStyle/>
          <a:p>
            <a:fld id="{E4CF40AF-FFB7-2D4B-8B6C-190E7FB9CF21}" type="slidenum">
              <a:rPr lang="nb-US" smtClean="0"/>
              <a:t>‹#›</a:t>
            </a:fld>
            <a:endParaRPr lang="nb-US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48D8E20D-A6D0-4C92-9224-EFA92FD1D3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0366375" y="1974849"/>
            <a:ext cx="12338050" cy="9763125"/>
          </a:xfrm>
        </p:spPr>
        <p:txBody>
          <a:bodyPr anchor="t"/>
          <a:lstStyle>
            <a:lvl1pPr marL="344488" indent="-333375">
              <a:buClr>
                <a:srgbClr val="FF6B6B"/>
              </a:buClr>
              <a:buFont typeface="Wingdings" pitchFamily="2" charset="2"/>
              <a:buChar char="§"/>
              <a:tabLst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4488" indent="284163">
              <a:buClr>
                <a:srgbClr val="FF6B6B"/>
              </a:buClr>
              <a:buFont typeface="Wingdings" pitchFamily="2" charset="2"/>
              <a:buChar char="§"/>
              <a:tabLst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8650" indent="295275">
              <a:buClr>
                <a:srgbClr val="FF6B6B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23925" indent="333375">
              <a:buClr>
                <a:srgbClr val="FF6B6B"/>
              </a:buClr>
              <a:buFont typeface="Wingdings" pitchFamily="2" charset="2"/>
              <a:buChar char="§"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7300" indent="344488">
              <a:buClr>
                <a:srgbClr val="FF6B6B"/>
              </a:buClr>
              <a:buFont typeface="Wingdings" pitchFamily="2" charset="2"/>
              <a:buChar char="§"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US"/>
          </a:p>
        </p:txBody>
      </p:sp>
    </p:spTree>
    <p:extLst>
      <p:ext uri="{BB962C8B-B14F-4D97-AF65-F5344CB8AC3E}">
        <p14:creationId xmlns:p14="http://schemas.microsoft.com/office/powerpoint/2010/main" val="206967001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x Bil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74CB4D-1BEF-0D4D-CF8E-29EF2B40A4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nb-NO"/>
              <a:t>Klikk for å redigere tittelstil</a:t>
            </a:r>
            <a:endParaRPr lang="nb-US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36A30F6-299B-455E-AF2B-F37F04F589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4" y="276995"/>
            <a:ext cx="13740629" cy="6581006"/>
          </a:xfrm>
        </p:spPr>
        <p:txBody>
          <a:bodyPr/>
          <a:lstStyle>
            <a:lvl1pPr marL="0" indent="0">
              <a:buNone/>
              <a:defRPr sz="3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US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7DB3E6D1-D10F-854E-2155-5BE85791858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52C8084F-DF06-EB0A-67DF-61D6AC408362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10366374" y="6857997"/>
            <a:ext cx="13740629" cy="6581006"/>
          </a:xfrm>
        </p:spPr>
        <p:txBody>
          <a:bodyPr/>
          <a:lstStyle>
            <a:lvl1pPr marL="0" indent="0">
              <a:buNone/>
              <a:defRPr sz="3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US"/>
          </a:p>
        </p:txBody>
      </p:sp>
    </p:spTree>
    <p:extLst>
      <p:ext uri="{BB962C8B-B14F-4D97-AF65-F5344CB8AC3E}">
        <p14:creationId xmlns:p14="http://schemas.microsoft.com/office/powerpoint/2010/main" val="142438142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 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">
            <a:extLst>
              <a:ext uri="{FF2B5EF4-FFF2-40B4-BE49-F238E27FC236}">
                <a16:creationId xmlns:a16="http://schemas.microsoft.com/office/drawing/2014/main" id="{64EFF8DB-90ED-7AD4-E005-DF1BA052DB37}"/>
              </a:ext>
            </a:extLst>
          </p:cNvPr>
          <p:cNvSpPr/>
          <p:nvPr userDrawn="1"/>
        </p:nvSpPr>
        <p:spPr>
          <a:xfrm>
            <a:off x="276994" y="273050"/>
            <a:ext cx="23830011" cy="13165955"/>
          </a:xfrm>
          <a:prstGeom prst="rect">
            <a:avLst/>
          </a:prstGeom>
          <a:solidFill>
            <a:srgbClr val="ACCAC4"/>
          </a:solidFill>
          <a:ln w="254000">
            <a:noFill/>
            <a:miter lim="400000"/>
          </a:ln>
        </p:spPr>
        <p:txBody>
          <a:bodyPr lIns="0" tIns="0" rIns="0" bIns="0" anchor="ctr"/>
          <a:lstStyle/>
          <a:p>
            <a:pPr marL="0" indent="0">
              <a:buSzTx/>
              <a:defRPr sz="1800"/>
            </a:pPr>
            <a:endParaRPr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EFE04D2-7AFC-3110-085B-93DFBF4816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85940" y="5283763"/>
            <a:ext cx="10212117" cy="286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06739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91410A-1DCD-E0CC-790B-D40218FD6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2DB183-5FC0-4442-3222-24527CA18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5FD80DC-E6BE-AF92-273F-2513BFF2C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9E71E-A918-4761-A38F-E278841B5997}" type="datetimeFigureOut">
              <a:rPr lang="nb-NO" smtClean="0"/>
              <a:t>14.01.2026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5E77D3B-02DD-6646-D590-DB4093CC0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4BAA9C8-91E5-31D5-BF8F-C6F12A3B5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3626-4F7D-465A-8425-5295FAEC2E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5619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Linje">
            <a:extLst>
              <a:ext uri="{FF2B5EF4-FFF2-40B4-BE49-F238E27FC236}">
                <a16:creationId xmlns:a16="http://schemas.microsoft.com/office/drawing/2014/main" id="{C72F8952-BC56-94E4-528D-67D040C091A1}"/>
              </a:ext>
            </a:extLst>
          </p:cNvPr>
          <p:cNvSpPr/>
          <p:nvPr userDrawn="1"/>
        </p:nvSpPr>
        <p:spPr>
          <a:xfrm>
            <a:off x="1603375" y="2633133"/>
            <a:ext cx="20669430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" name="Linje">
            <a:extLst>
              <a:ext uri="{FF2B5EF4-FFF2-40B4-BE49-F238E27FC236}">
                <a16:creationId xmlns:a16="http://schemas.microsoft.com/office/drawing/2014/main" id="{AB03EF45-6C1D-8FB7-4CAE-B5E596E9F8CF}"/>
              </a:ext>
            </a:extLst>
          </p:cNvPr>
          <p:cNvSpPr/>
          <p:nvPr userDrawn="1"/>
        </p:nvSpPr>
        <p:spPr>
          <a:xfrm flipH="1">
            <a:off x="7369175" y="1845733"/>
            <a:ext cx="1" cy="10725756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" name="Linje">
            <a:extLst>
              <a:ext uri="{FF2B5EF4-FFF2-40B4-BE49-F238E27FC236}">
                <a16:creationId xmlns:a16="http://schemas.microsoft.com/office/drawing/2014/main" id="{87C27D56-5F3E-1507-CDCA-C2D98BEAF79A}"/>
              </a:ext>
            </a:extLst>
          </p:cNvPr>
          <p:cNvSpPr/>
          <p:nvPr userDrawn="1"/>
        </p:nvSpPr>
        <p:spPr>
          <a:xfrm flipH="1">
            <a:off x="14091708" y="1845733"/>
            <a:ext cx="1" cy="10725756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" name="Linje">
            <a:extLst>
              <a:ext uri="{FF2B5EF4-FFF2-40B4-BE49-F238E27FC236}">
                <a16:creationId xmlns:a16="http://schemas.microsoft.com/office/drawing/2014/main" id="{B00E302E-63FF-CF6E-58D9-B2E931C8ADB9}"/>
              </a:ext>
            </a:extLst>
          </p:cNvPr>
          <p:cNvSpPr/>
          <p:nvPr userDrawn="1"/>
        </p:nvSpPr>
        <p:spPr>
          <a:xfrm flipH="1">
            <a:off x="17783175" y="1845733"/>
            <a:ext cx="1" cy="10725756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" name="Tekst">
            <a:extLst>
              <a:ext uri="{FF2B5EF4-FFF2-40B4-BE49-F238E27FC236}">
                <a16:creationId xmlns:a16="http://schemas.microsoft.com/office/drawing/2014/main" id="{7E6FB4B8-9106-7FD3-F81E-93F9EDC91BC7}"/>
              </a:ext>
            </a:extLst>
          </p:cNvPr>
          <p:cNvSpPr txBox="1"/>
          <p:nvPr userDrawn="1"/>
        </p:nvSpPr>
        <p:spPr>
          <a:xfrm>
            <a:off x="2313309" y="3129185"/>
            <a:ext cx="4480844" cy="44723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" name="Tekst">
            <a:extLst>
              <a:ext uri="{FF2B5EF4-FFF2-40B4-BE49-F238E27FC236}">
                <a16:creationId xmlns:a16="http://schemas.microsoft.com/office/drawing/2014/main" id="{F635DA74-1EA3-FB8B-1F36-5759B47C9D95}"/>
              </a:ext>
            </a:extLst>
          </p:cNvPr>
          <p:cNvSpPr txBox="1"/>
          <p:nvPr userDrawn="1"/>
        </p:nvSpPr>
        <p:spPr>
          <a:xfrm>
            <a:off x="7901309" y="3129185"/>
            <a:ext cx="4480844" cy="44723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" name="Tekst">
            <a:extLst>
              <a:ext uri="{FF2B5EF4-FFF2-40B4-BE49-F238E27FC236}">
                <a16:creationId xmlns:a16="http://schemas.microsoft.com/office/drawing/2014/main" id="{760DFCCA-F4DF-5BDB-9AB8-90BF73AC6D43}"/>
              </a:ext>
            </a:extLst>
          </p:cNvPr>
          <p:cNvSpPr txBox="1"/>
          <p:nvPr userDrawn="1"/>
        </p:nvSpPr>
        <p:spPr>
          <a:xfrm>
            <a:off x="14454509" y="3129185"/>
            <a:ext cx="4480844" cy="44723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" name="Tekst">
            <a:extLst>
              <a:ext uri="{FF2B5EF4-FFF2-40B4-BE49-F238E27FC236}">
                <a16:creationId xmlns:a16="http://schemas.microsoft.com/office/drawing/2014/main" id="{792EB911-4ED3-CE0E-2EFE-72355A63A5E7}"/>
              </a:ext>
            </a:extLst>
          </p:cNvPr>
          <p:cNvSpPr txBox="1"/>
          <p:nvPr userDrawn="1"/>
        </p:nvSpPr>
        <p:spPr>
          <a:xfrm>
            <a:off x="18289909" y="3129185"/>
            <a:ext cx="4480844" cy="44723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" name="Rektangel">
            <a:extLst>
              <a:ext uri="{FF2B5EF4-FFF2-40B4-BE49-F238E27FC236}">
                <a16:creationId xmlns:a16="http://schemas.microsoft.com/office/drawing/2014/main" id="{73BE14CB-7B50-1312-5C29-58454AC93C9F}"/>
              </a:ext>
            </a:extLst>
          </p:cNvPr>
          <p:cNvSpPr/>
          <p:nvPr userDrawn="1"/>
        </p:nvSpPr>
        <p:spPr>
          <a:xfrm>
            <a:off x="2247285" y="1888383"/>
            <a:ext cx="3548598" cy="357744"/>
          </a:xfrm>
          <a:prstGeom prst="rect">
            <a:avLst/>
          </a:prstGeom>
          <a:solidFill>
            <a:srgbClr val="FEE66A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>
              <a:lnSpc>
                <a:spcPct val="120000"/>
              </a:lnSpc>
              <a:spcBef>
                <a:spcPts val="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1" name="Tiltaket - hva skal gjøre">
            <a:extLst>
              <a:ext uri="{FF2B5EF4-FFF2-40B4-BE49-F238E27FC236}">
                <a16:creationId xmlns:a16="http://schemas.microsoft.com/office/drawing/2014/main" id="{BCAF8F59-DE2D-D509-B0A7-C9A1A9A9FEF3}"/>
              </a:ext>
            </a:extLst>
          </p:cNvPr>
          <p:cNvSpPr txBox="1"/>
          <p:nvPr userDrawn="1"/>
        </p:nvSpPr>
        <p:spPr>
          <a:xfrm>
            <a:off x="2248222" y="1803399"/>
            <a:ext cx="354672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2400">
                <a:latin typeface="Roboto Slab Bold"/>
                <a:ea typeface="Roboto Slab Bold"/>
                <a:cs typeface="Roboto Slab Bold"/>
                <a:sym typeface="Roboto Slab Bold"/>
              </a:defRPr>
            </a:lvl1pPr>
          </a:lstStyle>
          <a:p>
            <a:r>
              <a:t>Tiltaket - hva skal gjøre</a:t>
            </a:r>
          </a:p>
        </p:txBody>
      </p:sp>
      <p:sp>
        <p:nvSpPr>
          <p:cNvPr id="12" name="Rektangel">
            <a:extLst>
              <a:ext uri="{FF2B5EF4-FFF2-40B4-BE49-F238E27FC236}">
                <a16:creationId xmlns:a16="http://schemas.microsoft.com/office/drawing/2014/main" id="{CA44B1E3-0D6E-2422-066F-A2B3F11DF151}"/>
              </a:ext>
            </a:extLst>
          </p:cNvPr>
          <p:cNvSpPr/>
          <p:nvPr userDrawn="1"/>
        </p:nvSpPr>
        <p:spPr>
          <a:xfrm>
            <a:off x="9780925" y="1898543"/>
            <a:ext cx="2074219" cy="357744"/>
          </a:xfrm>
          <a:prstGeom prst="rect">
            <a:avLst/>
          </a:prstGeom>
          <a:solidFill>
            <a:srgbClr val="FEE66A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>
              <a:lnSpc>
                <a:spcPct val="120000"/>
              </a:lnSpc>
              <a:spcBef>
                <a:spcPts val="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3" name="Ønsket effekt">
            <a:extLst>
              <a:ext uri="{FF2B5EF4-FFF2-40B4-BE49-F238E27FC236}">
                <a16:creationId xmlns:a16="http://schemas.microsoft.com/office/drawing/2014/main" id="{5F4BADF4-F2E3-9FA2-C2D3-52293CCBBDF8}"/>
              </a:ext>
            </a:extLst>
          </p:cNvPr>
          <p:cNvSpPr txBox="1"/>
          <p:nvPr userDrawn="1"/>
        </p:nvSpPr>
        <p:spPr>
          <a:xfrm>
            <a:off x="9766622" y="1803399"/>
            <a:ext cx="2074219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2400">
                <a:latin typeface="Roboto Slab Bold"/>
                <a:ea typeface="Roboto Slab Bold"/>
                <a:cs typeface="Roboto Slab Bold"/>
                <a:sym typeface="Roboto Slab Bold"/>
              </a:defRPr>
            </a:lvl1pPr>
          </a:lstStyle>
          <a:p>
            <a:r>
              <a:t>Ønsket </a:t>
            </a:r>
            <a:r>
              <a:rPr err="1"/>
              <a:t>effekt</a:t>
            </a:r>
            <a:endParaRPr/>
          </a:p>
        </p:txBody>
      </p:sp>
      <p:sp>
        <p:nvSpPr>
          <p:cNvPr id="14" name="Rektangel">
            <a:extLst>
              <a:ext uri="{FF2B5EF4-FFF2-40B4-BE49-F238E27FC236}">
                <a16:creationId xmlns:a16="http://schemas.microsoft.com/office/drawing/2014/main" id="{08027B1C-A3BC-C2B1-4738-C347DFD1CDEE}"/>
              </a:ext>
            </a:extLst>
          </p:cNvPr>
          <p:cNvSpPr/>
          <p:nvPr userDrawn="1"/>
        </p:nvSpPr>
        <p:spPr>
          <a:xfrm>
            <a:off x="15429886" y="1896850"/>
            <a:ext cx="1354932" cy="357744"/>
          </a:xfrm>
          <a:prstGeom prst="rect">
            <a:avLst/>
          </a:prstGeom>
          <a:solidFill>
            <a:srgbClr val="FEE66A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>
              <a:lnSpc>
                <a:spcPct val="120000"/>
              </a:lnSpc>
              <a:spcBef>
                <a:spcPts val="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" name="Tidsfrist">
            <a:extLst>
              <a:ext uri="{FF2B5EF4-FFF2-40B4-BE49-F238E27FC236}">
                <a16:creationId xmlns:a16="http://schemas.microsoft.com/office/drawing/2014/main" id="{361E6ACB-90B7-98C3-BE64-8BB7E012FF82}"/>
              </a:ext>
            </a:extLst>
          </p:cNvPr>
          <p:cNvSpPr txBox="1"/>
          <p:nvPr userDrawn="1"/>
        </p:nvSpPr>
        <p:spPr>
          <a:xfrm>
            <a:off x="15388488" y="1803399"/>
            <a:ext cx="1354932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2400">
                <a:latin typeface="Roboto Slab Bold"/>
                <a:ea typeface="Roboto Slab Bold"/>
                <a:cs typeface="Roboto Slab Bold"/>
                <a:sym typeface="Roboto Slab Bold"/>
              </a:defRPr>
            </a:lvl1pPr>
          </a:lstStyle>
          <a:p>
            <a:r>
              <a:t>Tidsfrist</a:t>
            </a:r>
          </a:p>
        </p:txBody>
      </p:sp>
      <p:sp>
        <p:nvSpPr>
          <p:cNvPr id="16" name="Rektangel">
            <a:extLst>
              <a:ext uri="{FF2B5EF4-FFF2-40B4-BE49-F238E27FC236}">
                <a16:creationId xmlns:a16="http://schemas.microsoft.com/office/drawing/2014/main" id="{1B083DE0-1437-5AA0-6831-02B2C48B3B77}"/>
              </a:ext>
            </a:extLst>
          </p:cNvPr>
          <p:cNvSpPr/>
          <p:nvPr userDrawn="1"/>
        </p:nvSpPr>
        <p:spPr>
          <a:xfrm>
            <a:off x="18571018" y="1913783"/>
            <a:ext cx="1506147" cy="357744"/>
          </a:xfrm>
          <a:prstGeom prst="rect">
            <a:avLst/>
          </a:prstGeom>
          <a:solidFill>
            <a:srgbClr val="FEE66A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>
              <a:lnSpc>
                <a:spcPct val="120000"/>
              </a:lnSpc>
              <a:spcBef>
                <a:spcPts val="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" name="Ansvarlig">
            <a:extLst>
              <a:ext uri="{FF2B5EF4-FFF2-40B4-BE49-F238E27FC236}">
                <a16:creationId xmlns:a16="http://schemas.microsoft.com/office/drawing/2014/main" id="{A35C3DDE-0C8E-54DE-C19C-B0F2A9ED1A1C}"/>
              </a:ext>
            </a:extLst>
          </p:cNvPr>
          <p:cNvSpPr txBox="1"/>
          <p:nvPr userDrawn="1"/>
        </p:nvSpPr>
        <p:spPr>
          <a:xfrm>
            <a:off x="18555022" y="1803399"/>
            <a:ext cx="153814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2400">
                <a:latin typeface="Roboto Slab Bold"/>
                <a:ea typeface="Roboto Slab Bold"/>
                <a:cs typeface="Roboto Slab Bold"/>
                <a:sym typeface="Roboto Slab Bold"/>
              </a:defRPr>
            </a:lvl1pPr>
          </a:lstStyle>
          <a:p>
            <a:r>
              <a:t>Ansvarlig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441910C7-1A43-6B0C-E2A0-98F2D4356AD3}"/>
              </a:ext>
            </a:extLst>
          </p:cNvPr>
          <p:cNvSpPr txBox="1"/>
          <p:nvPr userDrawn="1"/>
        </p:nvSpPr>
        <p:spPr>
          <a:xfrm>
            <a:off x="1884218" y="3129185"/>
            <a:ext cx="4480843" cy="9343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rtlCol="0" anchor="ctr">
            <a:spAutoFit/>
          </a:bodyPr>
          <a:lstStyle/>
          <a:p>
            <a:pPr marL="0" indent="0" algn="l">
              <a:lnSpc>
                <a:spcPct val="100000"/>
              </a:lnSpc>
              <a:buSzTx/>
            </a:pPr>
            <a:endParaRPr lang="nb-NO" sz="5800">
              <a:solidFill>
                <a:srgbClr val="FFFFFF"/>
              </a:solidFill>
              <a:latin typeface="+mn-lt"/>
              <a:ea typeface="+mn-ea"/>
              <a:cs typeface="+mn-cs"/>
              <a:sym typeface="Roboto Slab Bold"/>
            </a:endParaRPr>
          </a:p>
        </p:txBody>
      </p:sp>
      <p:sp>
        <p:nvSpPr>
          <p:cNvPr id="20" name="Plassholder for innhold 2">
            <a:extLst>
              <a:ext uri="{FF2B5EF4-FFF2-40B4-BE49-F238E27FC236}">
                <a16:creationId xmlns:a16="http://schemas.microsoft.com/office/drawing/2014/main" id="{8F009BC8-416C-F5EE-F993-CA70AD2D416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603376" y="2807451"/>
            <a:ext cx="5587894" cy="9764038"/>
          </a:xfrm>
        </p:spPr>
        <p:txBody>
          <a:bodyPr lIns="0" anchor="t"/>
          <a:lstStyle>
            <a:lvl1pPr marL="468313" indent="-457200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1pPr>
            <a:lvl2pPr marL="468313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2pPr>
            <a:lvl3pPr marL="923925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3pPr>
            <a:lvl4pPr marL="1379538" indent="457200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4pPr>
            <a:lvl5pPr marL="1836738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US"/>
          </a:p>
        </p:txBody>
      </p:sp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6151EFCC-70DB-1CB0-E48E-0996F2878E5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54070" y="2837815"/>
            <a:ext cx="6359731" cy="9764038"/>
          </a:xfrm>
        </p:spPr>
        <p:txBody>
          <a:bodyPr lIns="0" anchor="t"/>
          <a:lstStyle>
            <a:lvl1pPr marL="468313" indent="-457200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1pPr>
            <a:lvl2pPr marL="468313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2pPr>
            <a:lvl3pPr marL="923925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3pPr>
            <a:lvl4pPr marL="1379538" indent="457200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4pPr>
            <a:lvl5pPr marL="1836738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US"/>
          </a:p>
        </p:txBody>
      </p:sp>
      <p:sp>
        <p:nvSpPr>
          <p:cNvPr id="22" name="Plassholder for innhold 2">
            <a:extLst>
              <a:ext uri="{FF2B5EF4-FFF2-40B4-BE49-F238E27FC236}">
                <a16:creationId xmlns:a16="http://schemas.microsoft.com/office/drawing/2014/main" id="{5805C0D8-AA41-87AE-3795-ACA247583F2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4276603" y="2837815"/>
            <a:ext cx="3346380" cy="9764038"/>
          </a:xfrm>
        </p:spPr>
        <p:txBody>
          <a:bodyPr lIns="0" anchor="t"/>
          <a:lstStyle>
            <a:lvl1pPr marL="468313" indent="-457200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1pPr>
            <a:lvl2pPr marL="468313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2pPr>
            <a:lvl3pPr marL="923925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3pPr>
            <a:lvl4pPr marL="1379538" indent="457200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4pPr>
            <a:lvl5pPr marL="1836738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US"/>
          </a:p>
        </p:txBody>
      </p:sp>
      <p:sp>
        <p:nvSpPr>
          <p:cNvPr id="23" name="Plassholder for innhold 2">
            <a:extLst>
              <a:ext uri="{FF2B5EF4-FFF2-40B4-BE49-F238E27FC236}">
                <a16:creationId xmlns:a16="http://schemas.microsoft.com/office/drawing/2014/main" id="{F83ABCE6-1080-272C-BD34-E2782EC4F39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7985785" y="2837815"/>
            <a:ext cx="4287020" cy="9764038"/>
          </a:xfrm>
        </p:spPr>
        <p:txBody>
          <a:bodyPr lIns="0" anchor="t"/>
          <a:lstStyle>
            <a:lvl1pPr marL="468313" indent="-457200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1pPr>
            <a:lvl2pPr marL="468313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2pPr>
            <a:lvl3pPr marL="923925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3pPr>
            <a:lvl4pPr marL="1379538" indent="457200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4pPr>
            <a:lvl5pPr marL="1836738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US"/>
          </a:p>
        </p:txBody>
      </p:sp>
    </p:spTree>
    <p:extLst>
      <p:ext uri="{BB962C8B-B14F-4D97-AF65-F5344CB8AC3E}">
        <p14:creationId xmlns:p14="http://schemas.microsoft.com/office/powerpoint/2010/main" val="390569749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">
            <a:extLst>
              <a:ext uri="{FF2B5EF4-FFF2-40B4-BE49-F238E27FC236}">
                <a16:creationId xmlns:a16="http://schemas.microsoft.com/office/drawing/2014/main" id="{090CD181-E6E2-D62F-B521-9FCB4C8EF287}"/>
              </a:ext>
            </a:extLst>
          </p:cNvPr>
          <p:cNvSpPr/>
          <p:nvPr userDrawn="1"/>
        </p:nvSpPr>
        <p:spPr>
          <a:xfrm>
            <a:off x="245327" y="11201400"/>
            <a:ext cx="4479073" cy="233362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7" name="Graphic 20">
            <a:extLst>
              <a:ext uri="{FF2B5EF4-FFF2-40B4-BE49-F238E27FC236}">
                <a16:creationId xmlns:a16="http://schemas.microsoft.com/office/drawing/2014/main" id="{F9CD92C3-3F49-D91E-C043-204D6106B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92657" y="12815967"/>
            <a:ext cx="1587739" cy="44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407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7534EF66-4F90-7477-5335-DACF7D140327}"/>
              </a:ext>
            </a:extLst>
          </p:cNvPr>
          <p:cNvSpPr/>
          <p:nvPr userDrawn="1"/>
        </p:nvSpPr>
        <p:spPr>
          <a:xfrm>
            <a:off x="336883" y="12472928"/>
            <a:ext cx="2165681" cy="93025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2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Linje">
            <a:extLst>
              <a:ext uri="{FF2B5EF4-FFF2-40B4-BE49-F238E27FC236}">
                <a16:creationId xmlns:a16="http://schemas.microsoft.com/office/drawing/2014/main" id="{C72F8952-BC56-94E4-528D-67D040C091A1}"/>
              </a:ext>
            </a:extLst>
          </p:cNvPr>
          <p:cNvSpPr/>
          <p:nvPr userDrawn="1"/>
        </p:nvSpPr>
        <p:spPr>
          <a:xfrm>
            <a:off x="1603375" y="1526230"/>
            <a:ext cx="20669430" cy="0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" name="Linje">
            <a:extLst>
              <a:ext uri="{FF2B5EF4-FFF2-40B4-BE49-F238E27FC236}">
                <a16:creationId xmlns:a16="http://schemas.microsoft.com/office/drawing/2014/main" id="{AB03EF45-6C1D-8FB7-4CAE-B5E596E9F8CF}"/>
              </a:ext>
            </a:extLst>
          </p:cNvPr>
          <p:cNvSpPr/>
          <p:nvPr userDrawn="1"/>
        </p:nvSpPr>
        <p:spPr>
          <a:xfrm flipH="1">
            <a:off x="7369175" y="738829"/>
            <a:ext cx="1" cy="10725756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" name="Linje">
            <a:extLst>
              <a:ext uri="{FF2B5EF4-FFF2-40B4-BE49-F238E27FC236}">
                <a16:creationId xmlns:a16="http://schemas.microsoft.com/office/drawing/2014/main" id="{87C27D56-5F3E-1507-CDCA-C2D98BEAF79A}"/>
              </a:ext>
            </a:extLst>
          </p:cNvPr>
          <p:cNvSpPr/>
          <p:nvPr userDrawn="1"/>
        </p:nvSpPr>
        <p:spPr>
          <a:xfrm flipH="1">
            <a:off x="14091708" y="738829"/>
            <a:ext cx="1" cy="10725756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" name="Linje">
            <a:extLst>
              <a:ext uri="{FF2B5EF4-FFF2-40B4-BE49-F238E27FC236}">
                <a16:creationId xmlns:a16="http://schemas.microsoft.com/office/drawing/2014/main" id="{B00E302E-63FF-CF6E-58D9-B2E931C8ADB9}"/>
              </a:ext>
            </a:extLst>
          </p:cNvPr>
          <p:cNvSpPr/>
          <p:nvPr userDrawn="1"/>
        </p:nvSpPr>
        <p:spPr>
          <a:xfrm flipH="1">
            <a:off x="17783175" y="738829"/>
            <a:ext cx="1" cy="10725756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" name="Rektangel">
            <a:extLst>
              <a:ext uri="{FF2B5EF4-FFF2-40B4-BE49-F238E27FC236}">
                <a16:creationId xmlns:a16="http://schemas.microsoft.com/office/drawing/2014/main" id="{73BE14CB-7B50-1312-5C29-58454AC93C9F}"/>
              </a:ext>
            </a:extLst>
          </p:cNvPr>
          <p:cNvSpPr/>
          <p:nvPr userDrawn="1"/>
        </p:nvSpPr>
        <p:spPr>
          <a:xfrm>
            <a:off x="2247285" y="781479"/>
            <a:ext cx="3548598" cy="357744"/>
          </a:xfrm>
          <a:prstGeom prst="rect">
            <a:avLst/>
          </a:prstGeom>
          <a:solidFill>
            <a:srgbClr val="FEE66A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>
              <a:lnSpc>
                <a:spcPct val="120000"/>
              </a:lnSpc>
              <a:spcBef>
                <a:spcPts val="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1" name="Tiltaket - hva skal gjøre">
            <a:extLst>
              <a:ext uri="{FF2B5EF4-FFF2-40B4-BE49-F238E27FC236}">
                <a16:creationId xmlns:a16="http://schemas.microsoft.com/office/drawing/2014/main" id="{BCAF8F59-DE2D-D509-B0A7-C9A1A9A9FEF3}"/>
              </a:ext>
            </a:extLst>
          </p:cNvPr>
          <p:cNvSpPr txBox="1"/>
          <p:nvPr userDrawn="1"/>
        </p:nvSpPr>
        <p:spPr>
          <a:xfrm>
            <a:off x="2248222" y="696495"/>
            <a:ext cx="354672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2400">
                <a:latin typeface="Roboto Slab Bold"/>
                <a:ea typeface="Roboto Slab Bold"/>
                <a:cs typeface="Roboto Slab Bold"/>
                <a:sym typeface="Roboto Slab Bold"/>
              </a:defRPr>
            </a:lvl1pPr>
          </a:lstStyle>
          <a:p>
            <a:r>
              <a:rPr err="1"/>
              <a:t>Tiltaket</a:t>
            </a:r>
            <a:r>
              <a:t> - </a:t>
            </a:r>
            <a:r>
              <a:rPr err="1"/>
              <a:t>hva</a:t>
            </a:r>
            <a:r>
              <a:t> </a:t>
            </a:r>
            <a:r>
              <a:rPr err="1"/>
              <a:t>skal</a:t>
            </a:r>
            <a:r>
              <a:t> </a:t>
            </a:r>
            <a:r>
              <a:rPr err="1"/>
              <a:t>gjøre</a:t>
            </a:r>
            <a:endParaRPr/>
          </a:p>
        </p:txBody>
      </p:sp>
      <p:sp>
        <p:nvSpPr>
          <p:cNvPr id="12" name="Rektangel">
            <a:extLst>
              <a:ext uri="{FF2B5EF4-FFF2-40B4-BE49-F238E27FC236}">
                <a16:creationId xmlns:a16="http://schemas.microsoft.com/office/drawing/2014/main" id="{CA44B1E3-0D6E-2422-066F-A2B3F11DF151}"/>
              </a:ext>
            </a:extLst>
          </p:cNvPr>
          <p:cNvSpPr/>
          <p:nvPr userDrawn="1"/>
        </p:nvSpPr>
        <p:spPr>
          <a:xfrm>
            <a:off x="9780925" y="791639"/>
            <a:ext cx="2074219" cy="357744"/>
          </a:xfrm>
          <a:prstGeom prst="rect">
            <a:avLst/>
          </a:prstGeom>
          <a:solidFill>
            <a:srgbClr val="FEE66A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>
              <a:lnSpc>
                <a:spcPct val="120000"/>
              </a:lnSpc>
              <a:spcBef>
                <a:spcPts val="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3" name="Ønsket effekt">
            <a:extLst>
              <a:ext uri="{FF2B5EF4-FFF2-40B4-BE49-F238E27FC236}">
                <a16:creationId xmlns:a16="http://schemas.microsoft.com/office/drawing/2014/main" id="{5F4BADF4-F2E3-9FA2-C2D3-52293CCBBDF8}"/>
              </a:ext>
            </a:extLst>
          </p:cNvPr>
          <p:cNvSpPr txBox="1"/>
          <p:nvPr userDrawn="1"/>
        </p:nvSpPr>
        <p:spPr>
          <a:xfrm>
            <a:off x="9766622" y="696495"/>
            <a:ext cx="2074219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2400">
                <a:latin typeface="Roboto Slab Bold"/>
                <a:ea typeface="Roboto Slab Bold"/>
                <a:cs typeface="Roboto Slab Bold"/>
                <a:sym typeface="Roboto Slab Bold"/>
              </a:defRPr>
            </a:lvl1pPr>
          </a:lstStyle>
          <a:p>
            <a:r>
              <a:t>Ønsket </a:t>
            </a:r>
            <a:r>
              <a:rPr err="1"/>
              <a:t>effekt</a:t>
            </a:r>
            <a:endParaRPr/>
          </a:p>
        </p:txBody>
      </p:sp>
      <p:sp>
        <p:nvSpPr>
          <p:cNvPr id="14" name="Rektangel">
            <a:extLst>
              <a:ext uri="{FF2B5EF4-FFF2-40B4-BE49-F238E27FC236}">
                <a16:creationId xmlns:a16="http://schemas.microsoft.com/office/drawing/2014/main" id="{08027B1C-A3BC-C2B1-4738-C347DFD1CDEE}"/>
              </a:ext>
            </a:extLst>
          </p:cNvPr>
          <p:cNvSpPr/>
          <p:nvPr userDrawn="1"/>
        </p:nvSpPr>
        <p:spPr>
          <a:xfrm>
            <a:off x="15429886" y="789946"/>
            <a:ext cx="1354932" cy="357744"/>
          </a:xfrm>
          <a:prstGeom prst="rect">
            <a:avLst/>
          </a:prstGeom>
          <a:solidFill>
            <a:srgbClr val="FEE66A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>
              <a:lnSpc>
                <a:spcPct val="120000"/>
              </a:lnSpc>
              <a:spcBef>
                <a:spcPts val="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" name="Tidsfrist">
            <a:extLst>
              <a:ext uri="{FF2B5EF4-FFF2-40B4-BE49-F238E27FC236}">
                <a16:creationId xmlns:a16="http://schemas.microsoft.com/office/drawing/2014/main" id="{361E6ACB-90B7-98C3-BE64-8BB7E012FF82}"/>
              </a:ext>
            </a:extLst>
          </p:cNvPr>
          <p:cNvSpPr txBox="1"/>
          <p:nvPr userDrawn="1"/>
        </p:nvSpPr>
        <p:spPr>
          <a:xfrm>
            <a:off x="15388488" y="696495"/>
            <a:ext cx="1354932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2400">
                <a:latin typeface="Roboto Slab Bold"/>
                <a:ea typeface="Roboto Slab Bold"/>
                <a:cs typeface="Roboto Slab Bold"/>
                <a:sym typeface="Roboto Slab Bold"/>
              </a:defRPr>
            </a:lvl1pPr>
          </a:lstStyle>
          <a:p>
            <a:r>
              <a:t>Tidsfrist</a:t>
            </a:r>
          </a:p>
        </p:txBody>
      </p:sp>
      <p:sp>
        <p:nvSpPr>
          <p:cNvPr id="16" name="Rektangel">
            <a:extLst>
              <a:ext uri="{FF2B5EF4-FFF2-40B4-BE49-F238E27FC236}">
                <a16:creationId xmlns:a16="http://schemas.microsoft.com/office/drawing/2014/main" id="{1B083DE0-1437-5AA0-6831-02B2C48B3B77}"/>
              </a:ext>
            </a:extLst>
          </p:cNvPr>
          <p:cNvSpPr/>
          <p:nvPr userDrawn="1"/>
        </p:nvSpPr>
        <p:spPr>
          <a:xfrm>
            <a:off x="18571018" y="806879"/>
            <a:ext cx="1506147" cy="357744"/>
          </a:xfrm>
          <a:prstGeom prst="rect">
            <a:avLst/>
          </a:prstGeom>
          <a:solidFill>
            <a:srgbClr val="FEE66A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>
              <a:lnSpc>
                <a:spcPct val="120000"/>
              </a:lnSpc>
              <a:spcBef>
                <a:spcPts val="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" name="Ansvarlig">
            <a:extLst>
              <a:ext uri="{FF2B5EF4-FFF2-40B4-BE49-F238E27FC236}">
                <a16:creationId xmlns:a16="http://schemas.microsoft.com/office/drawing/2014/main" id="{A35C3DDE-0C8E-54DE-C19C-B0F2A9ED1A1C}"/>
              </a:ext>
            </a:extLst>
          </p:cNvPr>
          <p:cNvSpPr txBox="1"/>
          <p:nvPr userDrawn="1"/>
        </p:nvSpPr>
        <p:spPr>
          <a:xfrm>
            <a:off x="18555022" y="696495"/>
            <a:ext cx="153814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2400">
                <a:latin typeface="Roboto Slab Bold"/>
                <a:ea typeface="Roboto Slab Bold"/>
                <a:cs typeface="Roboto Slab Bold"/>
                <a:sym typeface="Roboto Slab Bold"/>
              </a:defRPr>
            </a:lvl1pPr>
          </a:lstStyle>
          <a:p>
            <a:r>
              <a:t>Ansvarlig</a:t>
            </a:r>
          </a:p>
        </p:txBody>
      </p:sp>
      <p:sp>
        <p:nvSpPr>
          <p:cNvPr id="20" name="Plassholder for innhold 2">
            <a:extLst>
              <a:ext uri="{FF2B5EF4-FFF2-40B4-BE49-F238E27FC236}">
                <a16:creationId xmlns:a16="http://schemas.microsoft.com/office/drawing/2014/main" id="{8F009BC8-416C-F5EE-F993-CA70AD2D416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603376" y="1700547"/>
            <a:ext cx="5587894" cy="2029243"/>
          </a:xfrm>
        </p:spPr>
        <p:txBody>
          <a:bodyPr lIns="0" anchor="t"/>
          <a:lstStyle>
            <a:lvl1pPr marL="468313" indent="-457200">
              <a:buClr>
                <a:srgbClr val="4ECDC4"/>
              </a:buClr>
              <a:buSzPct val="100000"/>
              <a:buFontTx/>
              <a:buNone/>
              <a:tabLst/>
              <a:defRPr sz="2400">
                <a:latin typeface="+mn-lt"/>
                <a:cs typeface="Arial" panose="020B0604020202020204" pitchFamily="34" charset="0"/>
              </a:defRPr>
            </a:lvl1pPr>
            <a:lvl2pPr marL="468313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2pPr>
            <a:lvl3pPr marL="923925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3pPr>
            <a:lvl4pPr marL="1379538" indent="457200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4pPr>
            <a:lvl5pPr marL="1836738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6151EFCC-70DB-1CB0-E48E-0996F2878E5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54070" y="1730911"/>
            <a:ext cx="6359731" cy="2029243"/>
          </a:xfrm>
        </p:spPr>
        <p:txBody>
          <a:bodyPr lIns="0" anchor="t"/>
          <a:lstStyle>
            <a:lvl1pPr marL="468313" indent="-457200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1pPr>
            <a:lvl2pPr marL="468313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2pPr>
            <a:lvl3pPr marL="923925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3pPr>
            <a:lvl4pPr marL="1379538" indent="457200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4pPr>
            <a:lvl5pPr marL="1836738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22" name="Plassholder for innhold 2">
            <a:extLst>
              <a:ext uri="{FF2B5EF4-FFF2-40B4-BE49-F238E27FC236}">
                <a16:creationId xmlns:a16="http://schemas.microsoft.com/office/drawing/2014/main" id="{5805C0D8-AA41-87AE-3795-ACA247583F2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4276603" y="1730911"/>
            <a:ext cx="3346380" cy="2029243"/>
          </a:xfrm>
        </p:spPr>
        <p:txBody>
          <a:bodyPr lIns="0" anchor="t"/>
          <a:lstStyle>
            <a:lvl1pPr marL="468313" indent="-457200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1pPr>
            <a:lvl2pPr marL="468313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2pPr>
            <a:lvl3pPr marL="923925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3pPr>
            <a:lvl4pPr marL="1379538" indent="457200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4pPr>
            <a:lvl5pPr marL="1836738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3" name="Plassholder for innhold 2">
            <a:extLst>
              <a:ext uri="{FF2B5EF4-FFF2-40B4-BE49-F238E27FC236}">
                <a16:creationId xmlns:a16="http://schemas.microsoft.com/office/drawing/2014/main" id="{F83ABCE6-1080-272C-BD34-E2782EC4F39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7985785" y="1730911"/>
            <a:ext cx="4287020" cy="2029243"/>
          </a:xfrm>
        </p:spPr>
        <p:txBody>
          <a:bodyPr lIns="0" anchor="t"/>
          <a:lstStyle>
            <a:lvl1pPr marL="468313" indent="-457200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1pPr>
            <a:lvl2pPr marL="468313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2pPr>
            <a:lvl3pPr marL="923925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3pPr>
            <a:lvl4pPr marL="1379538" indent="457200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4pPr>
            <a:lvl5pPr marL="1836738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pic>
        <p:nvPicPr>
          <p:cNvPr id="24" name="Graphic 20">
            <a:extLst>
              <a:ext uri="{FF2B5EF4-FFF2-40B4-BE49-F238E27FC236}">
                <a16:creationId xmlns:a16="http://schemas.microsoft.com/office/drawing/2014/main" id="{06C66027-341F-104B-8BE1-8A8D5BA7E6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72805" y="12670196"/>
            <a:ext cx="1587739" cy="446054"/>
          </a:xfrm>
          <a:prstGeom prst="rect">
            <a:avLst/>
          </a:prstGeom>
        </p:spPr>
      </p:pic>
      <p:sp>
        <p:nvSpPr>
          <p:cNvPr id="36" name="Linje">
            <a:extLst>
              <a:ext uri="{FF2B5EF4-FFF2-40B4-BE49-F238E27FC236}">
                <a16:creationId xmlns:a16="http://schemas.microsoft.com/office/drawing/2014/main" id="{5FA16D03-5F68-1592-6C7E-E3F7687E74CA}"/>
              </a:ext>
            </a:extLst>
          </p:cNvPr>
          <p:cNvSpPr/>
          <p:nvPr userDrawn="1"/>
        </p:nvSpPr>
        <p:spPr>
          <a:xfrm>
            <a:off x="1603374" y="3745462"/>
            <a:ext cx="20669430" cy="0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" name="Plassholder for innhold 2">
            <a:extLst>
              <a:ext uri="{FF2B5EF4-FFF2-40B4-BE49-F238E27FC236}">
                <a16:creationId xmlns:a16="http://schemas.microsoft.com/office/drawing/2014/main" id="{B63F3F45-28B2-016D-FD4D-AEFBE9A10F9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603375" y="3919779"/>
            <a:ext cx="5587894" cy="2029243"/>
          </a:xfrm>
        </p:spPr>
        <p:txBody>
          <a:bodyPr lIns="0" anchor="t"/>
          <a:lstStyle>
            <a:lvl1pPr marL="468313" indent="-457200">
              <a:buClr>
                <a:srgbClr val="4ECDC4"/>
              </a:buClr>
              <a:buSzPct val="100000"/>
              <a:buFontTx/>
              <a:buNone/>
              <a:tabLst/>
              <a:defRPr sz="2400">
                <a:latin typeface="+mn-lt"/>
                <a:cs typeface="Arial" panose="020B0604020202020204" pitchFamily="34" charset="0"/>
              </a:defRPr>
            </a:lvl1pPr>
            <a:lvl2pPr marL="468313" indent="455613">
              <a:buClr>
                <a:srgbClr val="4ECDC4"/>
              </a:buClr>
              <a:buSzPct val="100000"/>
              <a:buFontTx/>
              <a:buNone/>
              <a:tabLst/>
              <a:defRPr sz="2400">
                <a:latin typeface="+mn-lt"/>
                <a:cs typeface="Arial" panose="020B0604020202020204" pitchFamily="34" charset="0"/>
              </a:defRPr>
            </a:lvl2pPr>
            <a:lvl3pPr marL="923925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3pPr>
            <a:lvl4pPr marL="1379538" indent="457200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4pPr>
            <a:lvl5pPr marL="1836738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8" name="Plassholder for innhold 2">
            <a:extLst>
              <a:ext uri="{FF2B5EF4-FFF2-40B4-BE49-F238E27FC236}">
                <a16:creationId xmlns:a16="http://schemas.microsoft.com/office/drawing/2014/main" id="{C27471D6-3CDA-0B12-96D6-4CBC25384E4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554069" y="3950143"/>
            <a:ext cx="6359731" cy="2029243"/>
          </a:xfrm>
        </p:spPr>
        <p:txBody>
          <a:bodyPr lIns="0" anchor="t"/>
          <a:lstStyle>
            <a:lvl1pPr marL="468313" indent="-457200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1pPr>
            <a:lvl2pPr marL="468313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2pPr>
            <a:lvl3pPr marL="923925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3pPr>
            <a:lvl4pPr marL="1379538" indent="457200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4pPr>
            <a:lvl5pPr marL="1836738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39" name="Plassholder for innhold 2">
            <a:extLst>
              <a:ext uri="{FF2B5EF4-FFF2-40B4-BE49-F238E27FC236}">
                <a16:creationId xmlns:a16="http://schemas.microsoft.com/office/drawing/2014/main" id="{C2C03BD7-1DFA-524D-CCBA-08608E33331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4276602" y="3950143"/>
            <a:ext cx="3346380" cy="2029243"/>
          </a:xfrm>
        </p:spPr>
        <p:txBody>
          <a:bodyPr lIns="0" anchor="t"/>
          <a:lstStyle>
            <a:lvl1pPr marL="468313" indent="-457200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1pPr>
            <a:lvl2pPr marL="468313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2pPr>
            <a:lvl3pPr marL="923925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3pPr>
            <a:lvl4pPr marL="1379538" indent="457200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4pPr>
            <a:lvl5pPr marL="1836738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0" name="Plassholder for innhold 2">
            <a:extLst>
              <a:ext uri="{FF2B5EF4-FFF2-40B4-BE49-F238E27FC236}">
                <a16:creationId xmlns:a16="http://schemas.microsoft.com/office/drawing/2014/main" id="{53239DF7-A909-BCF4-FB9C-1AE2B14752D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7985784" y="3950143"/>
            <a:ext cx="4287020" cy="2029243"/>
          </a:xfrm>
        </p:spPr>
        <p:txBody>
          <a:bodyPr lIns="0" anchor="t"/>
          <a:lstStyle>
            <a:lvl1pPr marL="468313" indent="-457200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1pPr>
            <a:lvl2pPr marL="468313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2pPr>
            <a:lvl3pPr marL="923925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3pPr>
            <a:lvl4pPr marL="1379538" indent="457200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4pPr>
            <a:lvl5pPr marL="1836738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41" name="Linje">
            <a:extLst>
              <a:ext uri="{FF2B5EF4-FFF2-40B4-BE49-F238E27FC236}">
                <a16:creationId xmlns:a16="http://schemas.microsoft.com/office/drawing/2014/main" id="{5FC44A5F-ADA4-02BF-34B7-EEFD9C18E41E}"/>
              </a:ext>
            </a:extLst>
          </p:cNvPr>
          <p:cNvSpPr/>
          <p:nvPr userDrawn="1"/>
        </p:nvSpPr>
        <p:spPr>
          <a:xfrm>
            <a:off x="1603373" y="5987604"/>
            <a:ext cx="20669430" cy="0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2" name="Plassholder for innhold 2">
            <a:extLst>
              <a:ext uri="{FF2B5EF4-FFF2-40B4-BE49-F238E27FC236}">
                <a16:creationId xmlns:a16="http://schemas.microsoft.com/office/drawing/2014/main" id="{B0D33949-7C5F-36E7-7DCA-200E33D7AA5C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603374" y="6161921"/>
            <a:ext cx="5587894" cy="2029243"/>
          </a:xfrm>
        </p:spPr>
        <p:txBody>
          <a:bodyPr lIns="0" anchor="t"/>
          <a:lstStyle>
            <a:lvl1pPr marL="468313" indent="-457200">
              <a:buClr>
                <a:srgbClr val="4ECDC4"/>
              </a:buClr>
              <a:buSzPct val="100000"/>
              <a:buFontTx/>
              <a:buNone/>
              <a:tabLst/>
              <a:defRPr sz="2400">
                <a:latin typeface="+mn-lt"/>
                <a:cs typeface="Arial" panose="020B0604020202020204" pitchFamily="34" charset="0"/>
              </a:defRPr>
            </a:lvl1pPr>
            <a:lvl2pPr marL="468313" indent="455613">
              <a:buClr>
                <a:srgbClr val="4ECDC4"/>
              </a:buClr>
              <a:buSzPct val="100000"/>
              <a:buFontTx/>
              <a:buNone/>
              <a:tabLst/>
              <a:defRPr sz="2400">
                <a:latin typeface="+mn-lt"/>
                <a:cs typeface="Arial" panose="020B0604020202020204" pitchFamily="34" charset="0"/>
              </a:defRPr>
            </a:lvl2pPr>
            <a:lvl3pPr marL="923925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3pPr>
            <a:lvl4pPr marL="1379538" indent="457200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4pPr>
            <a:lvl5pPr marL="1836738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3" name="Plassholder for innhold 2">
            <a:extLst>
              <a:ext uri="{FF2B5EF4-FFF2-40B4-BE49-F238E27FC236}">
                <a16:creationId xmlns:a16="http://schemas.microsoft.com/office/drawing/2014/main" id="{A4FF4998-3E10-89C1-7DF6-D37F550ECF2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554068" y="6192285"/>
            <a:ext cx="6359731" cy="2029243"/>
          </a:xfrm>
        </p:spPr>
        <p:txBody>
          <a:bodyPr lIns="0" anchor="t"/>
          <a:lstStyle>
            <a:lvl1pPr marL="468313" indent="-457200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1pPr>
            <a:lvl2pPr marL="468313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2pPr>
            <a:lvl3pPr marL="923925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3pPr>
            <a:lvl4pPr marL="1379538" indent="457200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4pPr>
            <a:lvl5pPr marL="1836738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44" name="Plassholder for innhold 2">
            <a:extLst>
              <a:ext uri="{FF2B5EF4-FFF2-40B4-BE49-F238E27FC236}">
                <a16:creationId xmlns:a16="http://schemas.microsoft.com/office/drawing/2014/main" id="{B0EDF7BD-9E67-8CAC-70F0-F546847E0B93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14276601" y="6192285"/>
            <a:ext cx="3346380" cy="2029243"/>
          </a:xfrm>
        </p:spPr>
        <p:txBody>
          <a:bodyPr lIns="0" anchor="t"/>
          <a:lstStyle>
            <a:lvl1pPr marL="468313" indent="-457200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1pPr>
            <a:lvl2pPr marL="468313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2pPr>
            <a:lvl3pPr marL="923925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3pPr>
            <a:lvl4pPr marL="1379538" indent="457200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4pPr>
            <a:lvl5pPr marL="1836738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5" name="Plassholder for innhold 2">
            <a:extLst>
              <a:ext uri="{FF2B5EF4-FFF2-40B4-BE49-F238E27FC236}">
                <a16:creationId xmlns:a16="http://schemas.microsoft.com/office/drawing/2014/main" id="{FDD43F9B-34BF-E6B1-B7FC-B6B16CC3BD61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17985783" y="6192285"/>
            <a:ext cx="4287020" cy="2029243"/>
          </a:xfrm>
        </p:spPr>
        <p:txBody>
          <a:bodyPr lIns="0" anchor="t"/>
          <a:lstStyle>
            <a:lvl1pPr marL="468313" indent="-457200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1pPr>
            <a:lvl2pPr marL="468313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2pPr>
            <a:lvl3pPr marL="923925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3pPr>
            <a:lvl4pPr marL="1379538" indent="457200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4pPr>
            <a:lvl5pPr marL="1836738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46" name="Linje">
            <a:extLst>
              <a:ext uri="{FF2B5EF4-FFF2-40B4-BE49-F238E27FC236}">
                <a16:creationId xmlns:a16="http://schemas.microsoft.com/office/drawing/2014/main" id="{9AE0F1E8-4B8A-5457-C35B-8891BB709767}"/>
              </a:ext>
            </a:extLst>
          </p:cNvPr>
          <p:cNvSpPr/>
          <p:nvPr userDrawn="1"/>
        </p:nvSpPr>
        <p:spPr>
          <a:xfrm>
            <a:off x="1603372" y="8222921"/>
            <a:ext cx="20669430" cy="0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7" name="Plassholder for innhold 2">
            <a:extLst>
              <a:ext uri="{FF2B5EF4-FFF2-40B4-BE49-F238E27FC236}">
                <a16:creationId xmlns:a16="http://schemas.microsoft.com/office/drawing/2014/main" id="{30272DA6-AAA6-4B6B-270A-24694D7A9544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1603373" y="8397238"/>
            <a:ext cx="5587894" cy="2029243"/>
          </a:xfrm>
        </p:spPr>
        <p:txBody>
          <a:bodyPr lIns="0" anchor="t"/>
          <a:lstStyle>
            <a:lvl1pPr marL="468313" indent="-457200">
              <a:buClr>
                <a:srgbClr val="4ECDC4"/>
              </a:buClr>
              <a:buSzPct val="100000"/>
              <a:buFontTx/>
              <a:buNone/>
              <a:tabLst/>
              <a:defRPr sz="2400">
                <a:latin typeface="+mn-lt"/>
                <a:cs typeface="Arial" panose="020B0604020202020204" pitchFamily="34" charset="0"/>
              </a:defRPr>
            </a:lvl1pPr>
            <a:lvl2pPr marL="468313" indent="455613">
              <a:buClr>
                <a:srgbClr val="4ECDC4"/>
              </a:buClr>
              <a:buSzPct val="100000"/>
              <a:buFontTx/>
              <a:buNone/>
              <a:tabLst/>
              <a:defRPr sz="2400">
                <a:latin typeface="+mn-lt"/>
                <a:cs typeface="Arial" panose="020B0604020202020204" pitchFamily="34" charset="0"/>
              </a:defRPr>
            </a:lvl2pPr>
            <a:lvl3pPr marL="923925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3pPr>
            <a:lvl4pPr marL="1379538" indent="457200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4pPr>
            <a:lvl5pPr marL="1836738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8" name="Plassholder for innhold 2">
            <a:extLst>
              <a:ext uri="{FF2B5EF4-FFF2-40B4-BE49-F238E27FC236}">
                <a16:creationId xmlns:a16="http://schemas.microsoft.com/office/drawing/2014/main" id="{5C35CA26-C2CB-FC89-F10F-736149798CFE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7554067" y="8427602"/>
            <a:ext cx="6359731" cy="2029243"/>
          </a:xfrm>
        </p:spPr>
        <p:txBody>
          <a:bodyPr lIns="0" anchor="t"/>
          <a:lstStyle>
            <a:lvl1pPr marL="468313" indent="-457200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1pPr>
            <a:lvl2pPr marL="468313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2pPr>
            <a:lvl3pPr marL="923925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3pPr>
            <a:lvl4pPr marL="1379538" indent="457200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4pPr>
            <a:lvl5pPr marL="1836738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49" name="Plassholder for innhold 2">
            <a:extLst>
              <a:ext uri="{FF2B5EF4-FFF2-40B4-BE49-F238E27FC236}">
                <a16:creationId xmlns:a16="http://schemas.microsoft.com/office/drawing/2014/main" id="{CB4DFDE3-7FA8-858D-3F16-CE15A4348A34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14276600" y="8427602"/>
            <a:ext cx="3346380" cy="2029243"/>
          </a:xfrm>
        </p:spPr>
        <p:txBody>
          <a:bodyPr lIns="0" anchor="t"/>
          <a:lstStyle>
            <a:lvl1pPr marL="468313" indent="-457200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1pPr>
            <a:lvl2pPr marL="468313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2pPr>
            <a:lvl3pPr marL="923925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3pPr>
            <a:lvl4pPr marL="1379538" indent="457200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4pPr>
            <a:lvl5pPr marL="1836738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0" name="Plassholder for innhold 2">
            <a:extLst>
              <a:ext uri="{FF2B5EF4-FFF2-40B4-BE49-F238E27FC236}">
                <a16:creationId xmlns:a16="http://schemas.microsoft.com/office/drawing/2014/main" id="{AB8D403A-317D-8DA8-0D88-83CE64E4AC3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17985782" y="8427602"/>
            <a:ext cx="4287020" cy="2029243"/>
          </a:xfrm>
        </p:spPr>
        <p:txBody>
          <a:bodyPr lIns="0" anchor="t"/>
          <a:lstStyle>
            <a:lvl1pPr marL="468313" indent="-457200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1pPr>
            <a:lvl2pPr marL="468313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2pPr>
            <a:lvl3pPr marL="923925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3pPr>
            <a:lvl4pPr marL="1379538" indent="457200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4pPr>
            <a:lvl5pPr marL="1836738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51" name="Linje">
            <a:extLst>
              <a:ext uri="{FF2B5EF4-FFF2-40B4-BE49-F238E27FC236}">
                <a16:creationId xmlns:a16="http://schemas.microsoft.com/office/drawing/2014/main" id="{0844037F-5B19-0988-6864-AB7406977DDF}"/>
              </a:ext>
            </a:extLst>
          </p:cNvPr>
          <p:cNvSpPr/>
          <p:nvPr userDrawn="1"/>
        </p:nvSpPr>
        <p:spPr>
          <a:xfrm>
            <a:off x="1603372" y="10442152"/>
            <a:ext cx="20669430" cy="0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2" name="Plassholder for innhold 2">
            <a:extLst>
              <a:ext uri="{FF2B5EF4-FFF2-40B4-BE49-F238E27FC236}">
                <a16:creationId xmlns:a16="http://schemas.microsoft.com/office/drawing/2014/main" id="{54C7DC11-6C78-C10E-8C33-F3072569BA4E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1603373" y="10616469"/>
            <a:ext cx="5587894" cy="2029243"/>
          </a:xfrm>
        </p:spPr>
        <p:txBody>
          <a:bodyPr lIns="0" anchor="t"/>
          <a:lstStyle>
            <a:lvl1pPr marL="468313" indent="-457200">
              <a:buClr>
                <a:srgbClr val="4ECDC4"/>
              </a:buClr>
              <a:buSzPct val="100000"/>
              <a:buFontTx/>
              <a:buNone/>
              <a:tabLst/>
              <a:defRPr sz="2400">
                <a:latin typeface="+mn-lt"/>
                <a:cs typeface="Arial" panose="020B0604020202020204" pitchFamily="34" charset="0"/>
              </a:defRPr>
            </a:lvl1pPr>
            <a:lvl2pPr marL="468313" indent="455613">
              <a:buClr>
                <a:srgbClr val="4ECDC4"/>
              </a:buClr>
              <a:buSzPct val="100000"/>
              <a:buFontTx/>
              <a:buNone/>
              <a:tabLst/>
              <a:defRPr sz="2400">
                <a:latin typeface="+mn-lt"/>
                <a:cs typeface="Arial" panose="020B0604020202020204" pitchFamily="34" charset="0"/>
              </a:defRPr>
            </a:lvl2pPr>
            <a:lvl3pPr marL="923925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3pPr>
            <a:lvl4pPr marL="1379538" indent="457200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4pPr>
            <a:lvl5pPr marL="1836738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3" name="Plassholder for innhold 2">
            <a:extLst>
              <a:ext uri="{FF2B5EF4-FFF2-40B4-BE49-F238E27FC236}">
                <a16:creationId xmlns:a16="http://schemas.microsoft.com/office/drawing/2014/main" id="{676D5453-C91C-C9DA-5E6D-EDF67D2FE36E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7554067" y="10646833"/>
            <a:ext cx="6359731" cy="2029243"/>
          </a:xfrm>
        </p:spPr>
        <p:txBody>
          <a:bodyPr lIns="0" anchor="t"/>
          <a:lstStyle>
            <a:lvl1pPr marL="468313" indent="-457200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1pPr>
            <a:lvl2pPr marL="468313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2pPr>
            <a:lvl3pPr marL="923925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3pPr>
            <a:lvl4pPr marL="1379538" indent="457200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4pPr>
            <a:lvl5pPr marL="1836738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54" name="Plassholder for innhold 2">
            <a:extLst>
              <a:ext uri="{FF2B5EF4-FFF2-40B4-BE49-F238E27FC236}">
                <a16:creationId xmlns:a16="http://schemas.microsoft.com/office/drawing/2014/main" id="{054D37FE-F508-1B49-1D93-5D0CEF636AC0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14276600" y="10646833"/>
            <a:ext cx="3346380" cy="2029243"/>
          </a:xfrm>
        </p:spPr>
        <p:txBody>
          <a:bodyPr lIns="0" anchor="t"/>
          <a:lstStyle>
            <a:lvl1pPr marL="468313" indent="-457200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1pPr>
            <a:lvl2pPr marL="468313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2pPr>
            <a:lvl3pPr marL="923925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3pPr>
            <a:lvl4pPr marL="1379538" indent="457200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4pPr>
            <a:lvl5pPr marL="1836738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5" name="Plassholder for innhold 2">
            <a:extLst>
              <a:ext uri="{FF2B5EF4-FFF2-40B4-BE49-F238E27FC236}">
                <a16:creationId xmlns:a16="http://schemas.microsoft.com/office/drawing/2014/main" id="{171AA4BF-4EFD-6A35-9E59-83CC979510A5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17985782" y="10646833"/>
            <a:ext cx="4287020" cy="2029243"/>
          </a:xfrm>
        </p:spPr>
        <p:txBody>
          <a:bodyPr lIns="0" anchor="t"/>
          <a:lstStyle>
            <a:lvl1pPr marL="468313" indent="-457200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1pPr>
            <a:lvl2pPr marL="468313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2pPr>
            <a:lvl3pPr marL="923925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3pPr>
            <a:lvl4pPr marL="1379538" indent="457200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4pPr>
            <a:lvl5pPr marL="1836738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418349986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">
            <a:extLst>
              <a:ext uri="{FF2B5EF4-FFF2-40B4-BE49-F238E27FC236}">
                <a16:creationId xmlns:a16="http://schemas.microsoft.com/office/drawing/2014/main" id="{FFD88E19-2682-31B8-FEE6-712271DA750A}"/>
              </a:ext>
            </a:extLst>
          </p:cNvPr>
          <p:cNvSpPr/>
          <p:nvPr userDrawn="1"/>
        </p:nvSpPr>
        <p:spPr>
          <a:xfrm>
            <a:off x="242048" y="290945"/>
            <a:ext cx="23864960" cy="13152005"/>
          </a:xfrm>
          <a:prstGeom prst="rect">
            <a:avLst/>
          </a:prstGeom>
          <a:solidFill>
            <a:srgbClr val="F5F0E6"/>
          </a:solidFill>
          <a:ln w="76200">
            <a:solidFill>
              <a:srgbClr val="F5F0E6"/>
            </a:solidFill>
            <a:miter lim="400000"/>
          </a:ln>
        </p:spPr>
        <p:txBody>
          <a:bodyPr lIns="50800" tIns="50800" rIns="50800" bIns="50800" anchor="ctr"/>
          <a:lstStyle/>
          <a:p>
            <a:pPr marL="0" indent="0" algn="ctr" defTabSz="825500">
              <a:lnSpc>
                <a:spcPct val="100000"/>
              </a:lnSpc>
              <a:buSzTx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" name="Diverse materiell">
            <a:extLst>
              <a:ext uri="{FF2B5EF4-FFF2-40B4-BE49-F238E27FC236}">
                <a16:creationId xmlns:a16="http://schemas.microsoft.com/office/drawing/2014/main" id="{8C97C628-82AA-B7B7-B73A-C3885CAA1F6B}"/>
              </a:ext>
            </a:extLst>
          </p:cNvPr>
          <p:cNvSpPr txBox="1"/>
          <p:nvPr userDrawn="1"/>
        </p:nvSpPr>
        <p:spPr>
          <a:xfrm>
            <a:off x="7546889" y="5524302"/>
            <a:ext cx="11701921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8000"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r>
              <a:rPr lang="nb-NO"/>
              <a:t>Møte med partsgruppen</a:t>
            </a:r>
            <a:endParaRPr/>
          </a:p>
        </p:txBody>
      </p:sp>
      <p:pic>
        <p:nvPicPr>
          <p:cNvPr id="8" name="Helseiarbeid_logo_org.ai" descr="Helseiarbeid_logo_org.ai">
            <a:extLst>
              <a:ext uri="{FF2B5EF4-FFF2-40B4-BE49-F238E27FC236}">
                <a16:creationId xmlns:a16="http://schemas.microsoft.com/office/drawing/2014/main" id="{5CBBD4D4-1A06-417F-0993-EFDE1EF012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86530" y="12372122"/>
            <a:ext cx="2568509" cy="72346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D29DE38D-FB50-351F-679D-9BCA2891A64F}"/>
              </a:ext>
            </a:extLst>
          </p:cNvPr>
          <p:cNvSpPr txBox="1"/>
          <p:nvPr userDrawn="1"/>
        </p:nvSpPr>
        <p:spPr>
          <a:xfrm>
            <a:off x="2472479" y="629015"/>
            <a:ext cx="1259456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 rtlCol="0" anchor="ctr">
            <a:spAutoFit/>
          </a:bodyPr>
          <a:lstStyle/>
          <a:p>
            <a:pPr marL="0" indent="0" algn="l">
              <a:lnSpc>
                <a:spcPct val="100000"/>
              </a:lnSpc>
              <a:buSzTx/>
            </a:pPr>
            <a:r>
              <a:rPr lang="nb-NO" sz="2800">
                <a:solidFill>
                  <a:schemeClr val="tx1"/>
                </a:solidFill>
                <a:latin typeface="Roboto Slab "/>
                <a:ea typeface="+mn-ea"/>
                <a:cs typeface="+mn-cs"/>
                <a:sym typeface="Roboto Slab Bold"/>
              </a:rPr>
              <a:t>Steg 3</a:t>
            </a:r>
          </a:p>
        </p:txBody>
      </p:sp>
      <p:pic>
        <p:nvPicPr>
          <p:cNvPr id="11" name="Grafikk 10" descr="Stopp med heldekkende fyll">
            <a:extLst>
              <a:ext uri="{FF2B5EF4-FFF2-40B4-BE49-F238E27FC236}">
                <a16:creationId xmlns:a16="http://schemas.microsoft.com/office/drawing/2014/main" id="{B1CB99F8-0841-644A-804B-D3942A6C8C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4640" y="586994"/>
            <a:ext cx="575500" cy="575500"/>
          </a:xfrm>
          <a:prstGeom prst="rect">
            <a:avLst/>
          </a:prstGeom>
        </p:spPr>
      </p:pic>
      <p:pic>
        <p:nvPicPr>
          <p:cNvPr id="14" name="Bilde" descr="Bilde">
            <a:extLst>
              <a:ext uri="{FF2B5EF4-FFF2-40B4-BE49-F238E27FC236}">
                <a16:creationId xmlns:a16="http://schemas.microsoft.com/office/drawing/2014/main" id="{42F85FBD-7C15-55C3-6B7A-CC0CC461202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71581" y="5327746"/>
            <a:ext cx="1443356" cy="17653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24399F7D-82E0-382B-905D-40D966E31912}"/>
              </a:ext>
            </a:extLst>
          </p:cNvPr>
          <p:cNvSpPr txBox="1"/>
          <p:nvPr userDrawn="1"/>
        </p:nvSpPr>
        <p:spPr>
          <a:xfrm>
            <a:off x="10929022" y="12559876"/>
            <a:ext cx="267815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rtlCol="0" anchor="ctr">
            <a:spAutoFit/>
          </a:bodyPr>
          <a:lstStyle/>
          <a:p>
            <a:pPr marL="0" indent="0" algn="ctr">
              <a:lnSpc>
                <a:spcPct val="100000"/>
              </a:lnSpc>
              <a:buSzTx/>
            </a:pPr>
            <a:r>
              <a:rPr lang="nb-NO" sz="1800">
                <a:solidFill>
                  <a:schemeClr val="tx1"/>
                </a:solidFill>
                <a:latin typeface="All Round Gothic XLig" panose="020B0403020202020104" pitchFamily="34" charset="77"/>
                <a:ea typeface="+mn-ea"/>
                <a:cs typeface="+mn-cs"/>
                <a:sym typeface="Roboto Slab Bold"/>
              </a:rPr>
              <a:t>I samarbeid med</a:t>
            </a:r>
          </a:p>
        </p:txBody>
      </p:sp>
      <p:pic>
        <p:nvPicPr>
          <p:cNvPr id="16" name="Bilde 15" descr="Et bilde som inneholder Grafikk, symbol, design&#10;&#10;KI-generert innhold kan være feil.">
            <a:extLst>
              <a:ext uri="{FF2B5EF4-FFF2-40B4-BE49-F238E27FC236}">
                <a16:creationId xmlns:a16="http://schemas.microsoft.com/office/drawing/2014/main" id="{9F4F3BB0-E99A-4648-28E5-2C4BE096212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463" y="12446265"/>
            <a:ext cx="883057" cy="586111"/>
          </a:xfrm>
          <a:prstGeom prst="rect">
            <a:avLst/>
          </a:prstGeom>
        </p:spPr>
      </p:pic>
      <p:pic>
        <p:nvPicPr>
          <p:cNvPr id="17" name="Bilde 16" descr="Et bilde som inneholder Grafikk, Font, logo, grafisk design&#10;&#10;KI-generert innhold kan være feil.">
            <a:extLst>
              <a:ext uri="{FF2B5EF4-FFF2-40B4-BE49-F238E27FC236}">
                <a16:creationId xmlns:a16="http://schemas.microsoft.com/office/drawing/2014/main" id="{998EC116-7F4E-2A07-1A62-A1F329452A5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894" y="12446264"/>
            <a:ext cx="932128" cy="586111"/>
          </a:xfrm>
          <a:prstGeom prst="rect">
            <a:avLst/>
          </a:prstGeom>
        </p:spPr>
      </p:pic>
      <p:sp>
        <p:nvSpPr>
          <p:cNvPr id="18" name="Plassholder for innhold 2">
            <a:extLst>
              <a:ext uri="{FF2B5EF4-FFF2-40B4-BE49-F238E27FC236}">
                <a16:creationId xmlns:a16="http://schemas.microsoft.com/office/drawing/2014/main" id="{D8E757CF-E189-C55D-4B28-972A140E1E3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2334072" y="7743245"/>
            <a:ext cx="7341716" cy="586111"/>
          </a:xfrm>
        </p:spPr>
        <p:txBody>
          <a:bodyPr anchor="ctr">
            <a:normAutofit/>
          </a:bodyPr>
          <a:lstStyle>
            <a:lvl1pPr marL="468313" indent="-457200" algn="l">
              <a:buClr>
                <a:srgbClr val="EB686B"/>
              </a:buClr>
              <a:buSzPct val="100000"/>
              <a:buFont typeface="Wingdings" pitchFamily="2" charset="2"/>
              <a:buNone/>
              <a:tabLst/>
              <a:defRPr sz="32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68313" indent="455613">
              <a:buClr>
                <a:srgbClr val="EB686B"/>
              </a:buClr>
              <a:buSzPct val="100000"/>
              <a:buFont typeface="Wingdings" pitchFamily="2" charset="2"/>
              <a:buChar char="§"/>
              <a:tabLst/>
              <a:defRPr sz="24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923925" indent="455613">
              <a:buClr>
                <a:srgbClr val="EB686B"/>
              </a:buClr>
              <a:buSzPct val="100000"/>
              <a:buFont typeface="Wingdings" pitchFamily="2" charset="2"/>
              <a:buChar char="§"/>
              <a:tabLst/>
              <a:defRPr sz="18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379538" indent="457200">
              <a:buClr>
                <a:srgbClr val="EB686B"/>
              </a:buClr>
              <a:buSzPct val="100000"/>
              <a:buFont typeface="Wingdings" pitchFamily="2" charset="2"/>
              <a:buChar char="§"/>
              <a:tabLst/>
              <a:defRPr sz="16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1836738" indent="455613">
              <a:buClr>
                <a:srgbClr val="EB686B"/>
              </a:buClr>
              <a:buSzPct val="100000"/>
              <a:buFont typeface="Wingdings" pitchFamily="2" charset="2"/>
              <a:buChar char="§"/>
              <a:tabLst/>
              <a:defRPr sz="16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skriv inn bedrift..</a:t>
            </a:r>
            <a:endParaRPr lang="nb-US"/>
          </a:p>
        </p:txBody>
      </p:sp>
      <p:sp>
        <p:nvSpPr>
          <p:cNvPr id="19" name="Plassholder for innhold 2">
            <a:extLst>
              <a:ext uri="{FF2B5EF4-FFF2-40B4-BE49-F238E27FC236}">
                <a16:creationId xmlns:a16="http://schemas.microsoft.com/office/drawing/2014/main" id="{D0F9FF7E-E7FE-3208-656F-9174346FD04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757060" y="7743245"/>
            <a:ext cx="5289364" cy="586111"/>
          </a:xfrm>
        </p:spPr>
        <p:txBody>
          <a:bodyPr anchor="ctr">
            <a:normAutofit/>
          </a:bodyPr>
          <a:lstStyle>
            <a:lvl1pPr marL="468313" indent="-457200" algn="r">
              <a:buClr>
                <a:srgbClr val="EB686B"/>
              </a:buClr>
              <a:buSzPct val="100000"/>
              <a:buFont typeface="Wingdings" pitchFamily="2" charset="2"/>
              <a:buNone/>
              <a:tabLst/>
              <a:defRPr sz="32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68313" indent="455613">
              <a:buClr>
                <a:srgbClr val="EB686B"/>
              </a:buClr>
              <a:buSzPct val="100000"/>
              <a:buFont typeface="Wingdings" pitchFamily="2" charset="2"/>
              <a:buChar char="§"/>
              <a:tabLst/>
              <a:defRPr sz="24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923925" indent="455613">
              <a:buClr>
                <a:srgbClr val="EB686B"/>
              </a:buClr>
              <a:buSzPct val="100000"/>
              <a:buFont typeface="Wingdings" pitchFamily="2" charset="2"/>
              <a:buChar char="§"/>
              <a:tabLst/>
              <a:defRPr sz="18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379538" indent="457200">
              <a:buClr>
                <a:srgbClr val="EB686B"/>
              </a:buClr>
              <a:buSzPct val="100000"/>
              <a:buFont typeface="Wingdings" pitchFamily="2" charset="2"/>
              <a:buChar char="§"/>
              <a:tabLst/>
              <a:defRPr sz="16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1836738" indent="455613">
              <a:buClr>
                <a:srgbClr val="EB686B"/>
              </a:buClr>
              <a:buSzPct val="100000"/>
              <a:buFont typeface="Wingdings" pitchFamily="2" charset="2"/>
              <a:buChar char="§"/>
              <a:tabLst/>
              <a:defRPr sz="16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Skriv inn dato..</a:t>
            </a:r>
            <a:endParaRPr lang="nb-US"/>
          </a:p>
        </p:txBody>
      </p:sp>
      <p:cxnSp>
        <p:nvCxnSpPr>
          <p:cNvPr id="20" name="Rett linje 19">
            <a:extLst>
              <a:ext uri="{FF2B5EF4-FFF2-40B4-BE49-F238E27FC236}">
                <a16:creationId xmlns:a16="http://schemas.microsoft.com/office/drawing/2014/main" id="{6D34857B-91E6-2A38-D0A2-C0AE1E3D6035}"/>
              </a:ext>
            </a:extLst>
          </p:cNvPr>
          <p:cNvCxnSpPr/>
          <p:nvPr userDrawn="1"/>
        </p:nvCxnSpPr>
        <p:spPr>
          <a:xfrm>
            <a:off x="12200260" y="7832453"/>
            <a:ext cx="0" cy="429093"/>
          </a:xfrm>
          <a:prstGeom prst="line">
            <a:avLst/>
          </a:prstGeom>
          <a:noFill/>
          <a:ln w="25400" cap="flat">
            <a:solidFill>
              <a:srgbClr val="ED6C6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1" name="Grafikk 20" descr="Stopp med heldekkende fyll">
            <a:extLst>
              <a:ext uri="{FF2B5EF4-FFF2-40B4-BE49-F238E27FC236}">
                <a16:creationId xmlns:a16="http://schemas.microsoft.com/office/drawing/2014/main" id="{34844F77-6C38-352F-316F-ED5905BA5C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8119" y="586994"/>
            <a:ext cx="575500" cy="575500"/>
          </a:xfrm>
          <a:prstGeom prst="rect">
            <a:avLst/>
          </a:prstGeom>
        </p:spPr>
      </p:pic>
      <p:pic>
        <p:nvPicPr>
          <p:cNvPr id="22" name="Grafikk 21" descr="Stopp med heldekkende fyll">
            <a:extLst>
              <a:ext uri="{FF2B5EF4-FFF2-40B4-BE49-F238E27FC236}">
                <a16:creationId xmlns:a16="http://schemas.microsoft.com/office/drawing/2014/main" id="{3E3344BE-8B4E-C547-6C19-CDDEDEFC16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11598" y="586994"/>
            <a:ext cx="575500" cy="57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4233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">
            <a:extLst>
              <a:ext uri="{FF2B5EF4-FFF2-40B4-BE49-F238E27FC236}">
                <a16:creationId xmlns:a16="http://schemas.microsoft.com/office/drawing/2014/main" id="{5DE15584-C741-BA28-5152-179FCD61AA33}"/>
              </a:ext>
            </a:extLst>
          </p:cNvPr>
          <p:cNvSpPr/>
          <p:nvPr userDrawn="1"/>
        </p:nvSpPr>
        <p:spPr>
          <a:xfrm>
            <a:off x="276996" y="276996"/>
            <a:ext cx="23830010" cy="13162010"/>
          </a:xfrm>
          <a:prstGeom prst="rect">
            <a:avLst/>
          </a:prstGeom>
          <a:solidFill>
            <a:srgbClr val="ACCAC4"/>
          </a:solidFill>
          <a:ln w="508000">
            <a:noFill/>
            <a:miter lim="400000"/>
          </a:ln>
        </p:spPr>
        <p:txBody>
          <a:bodyPr lIns="0" tIns="0" rIns="0" bIns="0" anchor="ctr"/>
          <a:lstStyle/>
          <a:p>
            <a:pPr marL="0" indent="0" algn="ctr">
              <a:buSzTx/>
              <a:defRPr sz="1800"/>
            </a:pPr>
            <a:endParaRPr>
              <a:solidFill>
                <a:schemeClr val="tx1"/>
              </a:solidFill>
            </a:endParaRPr>
          </a:p>
        </p:txBody>
      </p:sp>
      <p:pic>
        <p:nvPicPr>
          <p:cNvPr id="11" name="Helseiarbeid_logo_org hvit skrift.neg.ai" descr="Helseiarbeid_logo_org hvit skrift.neg.ai">
            <a:extLst>
              <a:ext uri="{FF2B5EF4-FFF2-40B4-BE49-F238E27FC236}">
                <a16:creationId xmlns:a16="http://schemas.microsoft.com/office/drawing/2014/main" id="{3EAD8D60-7A63-E923-C448-59C330C247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747570" y="12582442"/>
            <a:ext cx="1569051" cy="44195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EF6E1ED-0560-91C1-21F4-AFBFB43D7A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99" y="2958353"/>
            <a:ext cx="18288001" cy="7817224"/>
          </a:xfrm>
        </p:spPr>
        <p:txBody>
          <a:bodyPr anchor="ctr"/>
          <a:lstStyle>
            <a:lvl1pPr algn="l">
              <a:defRPr sz="6800">
                <a:solidFill>
                  <a:srgbClr val="2D566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7547081-7276-45B0-7668-0B2C42F70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8073" y="12582442"/>
            <a:ext cx="1467853" cy="44195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E4CF40AF-FFB7-2D4B-8B6C-190E7FB9CF21}" type="slidenum">
              <a:rPr lang="nb-US" smtClean="0"/>
              <a:pPr/>
              <a:t>‹#›</a:t>
            </a:fld>
            <a:endParaRPr lang="nb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91A4A98-52A0-E580-8A46-26EA98C0A3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37496" y="12582442"/>
            <a:ext cx="6652071" cy="441950"/>
          </a:xfrm>
          <a:prstGeom prst="rect">
            <a:avLst/>
          </a:prstGeom>
        </p:spPr>
        <p:txBody>
          <a:bodyPr anchor="ctr"/>
          <a:lstStyle>
            <a:lvl1pPr algn="r">
              <a:buClr>
                <a:schemeClr val="bg1"/>
              </a:buClr>
              <a:buSzPct val="100000"/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1pPr>
          </a:lstStyle>
          <a:p>
            <a:pPr>
              <a:buClr>
                <a:schemeClr val="bg1"/>
              </a:buClr>
            </a:pPr>
            <a:fld id="{CD8BD15F-71AF-854E-9182-4777FF9948DA}" type="datetimeFigureOut">
              <a:rPr lang="nb-US" smtClean="0"/>
              <a:pPr>
                <a:buClr>
                  <a:schemeClr val="bg1"/>
                </a:buClr>
              </a:pPr>
              <a:t>01/14/2026</a:t>
            </a:fld>
            <a:endParaRPr lang="nb-US"/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37D44477-E270-CA64-B27A-15885C943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7999" y="12582442"/>
            <a:ext cx="7473387" cy="441950"/>
          </a:xfrm>
          <a:prstGeom prst="rect">
            <a:avLst/>
          </a:prstGeom>
        </p:spPr>
        <p:txBody>
          <a:bodyPr/>
          <a:lstStyle>
            <a:lvl1pPr>
              <a:buClr>
                <a:srgbClr val="FFFFFF">
                  <a:alpha val="84706"/>
                </a:srgbClr>
              </a:buClr>
              <a:buSzPct val="100000"/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1pPr>
          </a:lstStyle>
          <a:p>
            <a:pPr>
              <a:buClr>
                <a:srgbClr val="FFFFFF">
                  <a:alpha val="84706"/>
                </a:srgbClr>
              </a:buClr>
              <a:buSzPct val="100000"/>
              <a:buFont typeface="Wingdings" pitchFamily="2" charset="2"/>
              <a:buChar char="§"/>
            </a:pPr>
            <a:r>
              <a:rPr lang="nb-NO"/>
              <a:t>Tittel</a:t>
            </a:r>
            <a:endParaRPr lang="nb-US"/>
          </a:p>
        </p:txBody>
      </p:sp>
    </p:spTree>
    <p:extLst>
      <p:ext uri="{BB962C8B-B14F-4D97-AF65-F5344CB8AC3E}">
        <p14:creationId xmlns:p14="http://schemas.microsoft.com/office/powerpoint/2010/main" val="148667414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ha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">
            <a:extLst>
              <a:ext uri="{FF2B5EF4-FFF2-40B4-BE49-F238E27FC236}">
                <a16:creationId xmlns:a16="http://schemas.microsoft.com/office/drawing/2014/main" id="{237ECEBB-5EB9-8B93-9D73-B14478AEB2B9}"/>
              </a:ext>
            </a:extLst>
          </p:cNvPr>
          <p:cNvSpPr/>
          <p:nvPr userDrawn="1"/>
        </p:nvSpPr>
        <p:spPr>
          <a:xfrm>
            <a:off x="267761" y="276995"/>
            <a:ext cx="13546580" cy="13162010"/>
          </a:xfrm>
          <a:prstGeom prst="rect">
            <a:avLst/>
          </a:prstGeom>
          <a:solidFill>
            <a:srgbClr val="ACCAC4"/>
          </a:solidFill>
          <a:ln w="508000">
            <a:noFill/>
            <a:miter lim="400000"/>
          </a:ln>
        </p:spPr>
        <p:txBody>
          <a:bodyPr lIns="0" tIns="0" rIns="0" bIns="0" anchor="ctr"/>
          <a:lstStyle/>
          <a:p>
            <a:pPr marL="0" indent="0" algn="ctr">
              <a:buSzTx/>
              <a:defRPr sz="1800"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06CF526-68AD-7505-D6C6-14EDF3AC0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3164" y="1690821"/>
            <a:ext cx="9544050" cy="10339254"/>
          </a:xfrm>
        </p:spPr>
        <p:txBody>
          <a:bodyPr anchor="ctr"/>
          <a:lstStyle>
            <a:lvl1pPr>
              <a:defRPr sz="5800">
                <a:solidFill>
                  <a:srgbClr val="2D566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US"/>
          </a:p>
        </p:txBody>
      </p:sp>
      <p:pic>
        <p:nvPicPr>
          <p:cNvPr id="8" name="Helseiarbeid_logo_org hvit skrift.neg.ai" descr="Helseiarbeid_logo_org hvit skrift.neg.ai">
            <a:extLst>
              <a:ext uri="{FF2B5EF4-FFF2-40B4-BE49-F238E27FC236}">
                <a16:creationId xmlns:a16="http://schemas.microsoft.com/office/drawing/2014/main" id="{67D7EC46-2259-59B5-DE40-46777588EF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747570" y="12582442"/>
            <a:ext cx="1569051" cy="44195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D4A96A6A-A971-64F3-E5B5-A31B5AB6B66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4361458" y="3651250"/>
            <a:ext cx="9170054" cy="8378825"/>
          </a:xfrm>
        </p:spPr>
        <p:txBody>
          <a:bodyPr anchor="t"/>
          <a:lstStyle>
            <a:lvl1pPr marL="468313" indent="-457200">
              <a:buClr>
                <a:srgbClr val="ED6D6E"/>
              </a:buClr>
              <a:buSzPct val="100000"/>
              <a:buFont typeface="Wingdings" pitchFamily="2" charset="2"/>
              <a:buChar char="§"/>
              <a:tabLst/>
              <a:defRPr sz="28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8313" indent="455613">
              <a:buClr>
                <a:srgbClr val="ED6D6E"/>
              </a:buClr>
              <a:buSzPct val="100000"/>
              <a:buFont typeface="Wingdings" pitchFamily="2" charset="2"/>
              <a:buChar char="§"/>
              <a:tabLst/>
              <a:defRPr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3925" indent="455613">
              <a:buClr>
                <a:srgbClr val="ED6D6E"/>
              </a:buClr>
              <a:buSzPct val="100000"/>
              <a:buFont typeface="Wingdings" pitchFamily="2" charset="2"/>
              <a:buChar char="§"/>
              <a:tabLst/>
              <a:defRPr sz="18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9538" indent="457200">
              <a:buClr>
                <a:srgbClr val="ED6D6E"/>
              </a:buClr>
              <a:buSzPct val="100000"/>
              <a:buFont typeface="Wingdings" pitchFamily="2" charset="2"/>
              <a:buChar char="§"/>
              <a:tabLst/>
              <a:defRPr sz="16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36738" indent="455613">
              <a:buClr>
                <a:srgbClr val="ED6D6E"/>
              </a:buClr>
              <a:buSzPct val="100000"/>
              <a:buFont typeface="Wingdings" pitchFamily="2" charset="2"/>
              <a:buChar char="§"/>
              <a:tabLst/>
              <a:defRPr sz="16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US"/>
          </a:p>
        </p:txBody>
      </p:sp>
    </p:spTree>
    <p:extLst>
      <p:ext uri="{BB962C8B-B14F-4D97-AF65-F5344CB8AC3E}">
        <p14:creationId xmlns:p14="http://schemas.microsoft.com/office/powerpoint/2010/main" val="208893594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_Mønster_Hvi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" descr="Bilde">
            <a:extLst>
              <a:ext uri="{FF2B5EF4-FFF2-40B4-BE49-F238E27FC236}">
                <a16:creationId xmlns:a16="http://schemas.microsoft.com/office/drawing/2014/main" id="{A8A24D36-D50B-1213-1E45-43BCE68E3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7476"/>
          </a:blip>
          <a:stretch>
            <a:fillRect/>
          </a:stretch>
        </p:blipFill>
        <p:spPr>
          <a:xfrm>
            <a:off x="-93527" y="0"/>
            <a:ext cx="22745282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301B008E-9A56-83F7-97F9-A77562A32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54817" y="954571"/>
            <a:ext cx="12748592" cy="1576595"/>
          </a:xfrm>
        </p:spPr>
        <p:txBody>
          <a:bodyPr anchor="b"/>
          <a:lstStyle>
            <a:lvl1pPr algn="l">
              <a:defRPr sz="5800"/>
            </a:lvl1pPr>
          </a:lstStyle>
          <a:p>
            <a:r>
              <a:rPr lang="nb-NO"/>
              <a:t>Klikk for å redigere tittelstil</a:t>
            </a:r>
            <a:endParaRPr lang="nb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6A55238-71E9-5A41-3FB2-2890C56DD5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554817" y="2796209"/>
            <a:ext cx="12748592" cy="1312036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5143822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">
            <a:extLst>
              <a:ext uri="{FF2B5EF4-FFF2-40B4-BE49-F238E27FC236}">
                <a16:creationId xmlns:a16="http://schemas.microsoft.com/office/drawing/2014/main" id="{D6AEF4D8-9FBD-C289-8402-4CE223527F4D}"/>
              </a:ext>
            </a:extLst>
          </p:cNvPr>
          <p:cNvSpPr/>
          <p:nvPr userDrawn="1"/>
        </p:nvSpPr>
        <p:spPr>
          <a:xfrm>
            <a:off x="276994" y="273050"/>
            <a:ext cx="23830011" cy="13165955"/>
          </a:xfrm>
          <a:prstGeom prst="rect">
            <a:avLst/>
          </a:prstGeom>
          <a:solidFill>
            <a:srgbClr val="ACCAC4">
              <a:alpha val="29804"/>
            </a:srgbClr>
          </a:solidFill>
          <a:ln w="254000">
            <a:noFill/>
            <a:miter lim="400000"/>
          </a:ln>
        </p:spPr>
        <p:txBody>
          <a:bodyPr lIns="0" tIns="0" rIns="0" bIns="0" anchor="ctr"/>
          <a:lstStyle/>
          <a:p>
            <a:pPr marL="0" indent="0">
              <a:buSzTx/>
              <a:defRPr sz="1800"/>
            </a:pPr>
            <a:endParaRPr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8C31EE6-B110-350F-8E1A-E9574F2F28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7663" y="742950"/>
            <a:ext cx="16125274" cy="1509712"/>
          </a:xfrm>
        </p:spPr>
        <p:txBody>
          <a:bodyPr/>
          <a:lstStyle>
            <a:lvl1pPr>
              <a:defRPr sz="5800"/>
            </a:lvl1pPr>
          </a:lstStyle>
          <a:p>
            <a:r>
              <a:rPr lang="nb-NO"/>
              <a:t>Klikk for å redigere tittelstil</a:t>
            </a:r>
            <a:endParaRPr lang="nb-US"/>
          </a:p>
        </p:txBody>
      </p:sp>
      <p:sp>
        <p:nvSpPr>
          <p:cNvPr id="10" name="Bilde">
            <a:extLst>
              <a:ext uri="{FF2B5EF4-FFF2-40B4-BE49-F238E27FC236}">
                <a16:creationId xmlns:a16="http://schemas.microsoft.com/office/drawing/2014/main" id="{EF3E7F7E-CC47-ACBE-B8A1-F558A275DDE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191528" y="2527640"/>
            <a:ext cx="5152476" cy="7789331"/>
          </a:xfrm>
          <a:prstGeom prst="rect">
            <a:avLst/>
          </a:prstGeom>
        </p:spPr>
        <p:txBody>
          <a:bodyPr lIns="91439" tIns="45719" rIns="91439" bIns="45719" anchor="ctr" anchorCtr="0">
            <a:noAutofit/>
          </a:bodyPr>
          <a:lstStyle/>
          <a:p>
            <a:endParaRPr/>
          </a:p>
        </p:txBody>
      </p:sp>
      <p:sp>
        <p:nvSpPr>
          <p:cNvPr id="11" name="Bilde">
            <a:extLst>
              <a:ext uri="{FF2B5EF4-FFF2-40B4-BE49-F238E27FC236}">
                <a16:creationId xmlns:a16="http://schemas.microsoft.com/office/drawing/2014/main" id="{BE995E87-D9E2-DC41-011C-665448AD27B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660994" y="2527640"/>
            <a:ext cx="5152476" cy="7789331"/>
          </a:xfrm>
          <a:prstGeom prst="rect">
            <a:avLst/>
          </a:prstGeom>
        </p:spPr>
        <p:txBody>
          <a:bodyPr lIns="91439" tIns="45719" rIns="91439" bIns="45719" anchor="ctr">
            <a:noAutofit/>
          </a:bodyPr>
          <a:lstStyle/>
          <a:p>
            <a:endParaRPr/>
          </a:p>
        </p:txBody>
      </p:sp>
      <p:sp>
        <p:nvSpPr>
          <p:cNvPr id="12" name="Bilde">
            <a:extLst>
              <a:ext uri="{FF2B5EF4-FFF2-40B4-BE49-F238E27FC236}">
                <a16:creationId xmlns:a16="http://schemas.microsoft.com/office/drawing/2014/main" id="{96BEFCFD-91BA-EC52-E8CF-15988D50E4D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5130460" y="2527640"/>
            <a:ext cx="5152476" cy="7789331"/>
          </a:xfrm>
          <a:prstGeom prst="rect">
            <a:avLst/>
          </a:prstGeom>
        </p:spPr>
        <p:txBody>
          <a:bodyPr lIns="91439" tIns="45719" rIns="91439" bIns="45719" anchor="ctr">
            <a:noAutofit/>
          </a:bodyPr>
          <a:lstStyle/>
          <a:p>
            <a:endParaRPr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F906905-A324-FDB2-655A-EAA56F228C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9816" y="12591988"/>
            <a:ext cx="1587739" cy="446054"/>
          </a:xfrm>
          <a:prstGeom prst="rect">
            <a:avLst/>
          </a:prstGeom>
        </p:spPr>
      </p:pic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9CA01EA9-65F8-40BD-9F07-2E96DB415022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9573520" y="10438886"/>
            <a:ext cx="5019276" cy="1299255"/>
          </a:xfrm>
        </p:spPr>
        <p:txBody>
          <a:bodyPr anchor="t"/>
          <a:lstStyle>
            <a:lvl1pPr marL="468313" indent="-457200">
              <a:buClr>
                <a:srgbClr val="FF6B6B"/>
              </a:buClr>
              <a:buSzPct val="100000"/>
              <a:buFont typeface="Wingdings" pitchFamily="2" charset="2"/>
              <a:buChar char="§"/>
              <a:tabLst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8313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3925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9538" indent="457200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36738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Punkter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8614B4AE-F942-F8C2-B3DF-DAFB2889BB7A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15057941" y="10438886"/>
            <a:ext cx="5019276" cy="1299255"/>
          </a:xfrm>
        </p:spPr>
        <p:txBody>
          <a:bodyPr anchor="t"/>
          <a:lstStyle>
            <a:lvl1pPr marL="468313" indent="-457200">
              <a:buClr>
                <a:srgbClr val="FF6B6B"/>
              </a:buClr>
              <a:buSzPct val="100000"/>
              <a:buFont typeface="Wingdings" pitchFamily="2" charset="2"/>
              <a:buChar char="§"/>
              <a:tabLst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8313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3925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9538" indent="457200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36738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Punkter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17DE6278-77B4-BBCA-5DE8-01F036DCC36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089099" y="10438886"/>
            <a:ext cx="5019276" cy="1299255"/>
          </a:xfrm>
        </p:spPr>
        <p:txBody>
          <a:bodyPr anchor="t"/>
          <a:lstStyle>
            <a:lvl1pPr marL="468313" indent="-457200">
              <a:buClr>
                <a:srgbClr val="FF6B6B"/>
              </a:buClr>
              <a:buSzPct val="100000"/>
              <a:buFont typeface="Wingdings" pitchFamily="2" charset="2"/>
              <a:buChar char="§"/>
              <a:tabLst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8313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3925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9538" indent="457200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36738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Punkter</a:t>
            </a:r>
          </a:p>
        </p:txBody>
      </p:sp>
    </p:spTree>
    <p:extLst>
      <p:ext uri="{BB962C8B-B14F-4D97-AF65-F5344CB8AC3E}">
        <p14:creationId xmlns:p14="http://schemas.microsoft.com/office/powerpoint/2010/main" val="389340570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bilde 50-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C31EE6-B110-350F-8E1A-E9574F2F2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16" y="2127087"/>
            <a:ext cx="9601143" cy="1583521"/>
          </a:xfrm>
        </p:spPr>
        <p:txBody>
          <a:bodyPr/>
          <a:lstStyle>
            <a:lvl1pPr>
              <a:defRPr sz="5800">
                <a:solidFill>
                  <a:srgbClr val="2D566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US"/>
          </a:p>
        </p:txBody>
      </p:sp>
      <p:sp>
        <p:nvSpPr>
          <p:cNvPr id="12" name="Bilde">
            <a:extLst>
              <a:ext uri="{FF2B5EF4-FFF2-40B4-BE49-F238E27FC236}">
                <a16:creationId xmlns:a16="http://schemas.microsoft.com/office/drawing/2014/main" id="{96BEFCFD-91BA-EC52-E8CF-15988D50E4D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1277600" y="273050"/>
            <a:ext cx="12829405" cy="13165955"/>
          </a:xfrm>
          <a:prstGeom prst="rect">
            <a:avLst/>
          </a:prstGeom>
        </p:spPr>
        <p:txBody>
          <a:bodyPr lIns="91439" tIns="45719" rIns="91439" bIns="45719" anchor="ctr">
            <a:noAutofit/>
          </a:bodyPr>
          <a:lstStyle>
            <a:lvl1pPr>
              <a:defRPr sz="5800"/>
            </a:lvl1pPr>
          </a:lstStyle>
          <a:p>
            <a:endParaRPr/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1385297-85AC-C15F-4E2A-DA1EFA98F09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59815" y="3961514"/>
            <a:ext cx="9601143" cy="7793166"/>
          </a:xfrm>
        </p:spPr>
        <p:txBody>
          <a:bodyPr anchor="t"/>
          <a:lstStyle>
            <a:lvl1pPr marL="468313" indent="-457200">
              <a:buClr>
                <a:srgbClr val="FF6B6B"/>
              </a:buClr>
              <a:buSzPct val="100000"/>
              <a:buFont typeface="Wingdings" pitchFamily="2" charset="2"/>
              <a:buChar char="§"/>
              <a:tabLst/>
              <a:defRPr sz="28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8313" indent="455613">
              <a:buClr>
                <a:srgbClr val="FF6B6B"/>
              </a:buClr>
              <a:buSzPct val="100000"/>
              <a:buFont typeface="Wingdings" pitchFamily="2" charset="2"/>
              <a:buChar char="§"/>
              <a:tabLst/>
              <a:defRPr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3925" indent="455613">
              <a:buClr>
                <a:srgbClr val="FF6B6B"/>
              </a:buClr>
              <a:buSzPct val="100000"/>
              <a:buFont typeface="Wingdings" pitchFamily="2" charset="2"/>
              <a:buChar char="§"/>
              <a:tabLst/>
              <a:defRPr sz="18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9538" indent="457200">
              <a:buClr>
                <a:srgbClr val="FF6B6B"/>
              </a:buClr>
              <a:buSzPct val="100000"/>
              <a:buFont typeface="Wingdings" pitchFamily="2" charset="2"/>
              <a:buChar char="§"/>
              <a:tabLst/>
              <a:defRPr sz="16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36738" indent="455613">
              <a:buClr>
                <a:srgbClr val="FF6B6B"/>
              </a:buClr>
              <a:buSzPct val="100000"/>
              <a:buFont typeface="Wingdings" pitchFamily="2" charset="2"/>
              <a:buChar char="§"/>
              <a:tabLst/>
              <a:defRPr sz="16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US"/>
          </a:p>
        </p:txBody>
      </p:sp>
    </p:spTree>
    <p:extLst>
      <p:ext uri="{BB962C8B-B14F-4D97-AF65-F5344CB8AC3E}">
        <p14:creationId xmlns:p14="http://schemas.microsoft.com/office/powerpoint/2010/main" val="385191301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bilde 30-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C31EE6-B110-350F-8E1A-E9574F2F2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16" y="2127087"/>
            <a:ext cx="6171069" cy="1583521"/>
          </a:xfrm>
        </p:spPr>
        <p:txBody>
          <a:bodyPr/>
          <a:lstStyle>
            <a:lvl1pPr>
              <a:defRPr sz="5800">
                <a:solidFill>
                  <a:srgbClr val="2D566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US"/>
          </a:p>
        </p:txBody>
      </p:sp>
      <p:sp>
        <p:nvSpPr>
          <p:cNvPr id="12" name="Bilde">
            <a:extLst>
              <a:ext uri="{FF2B5EF4-FFF2-40B4-BE49-F238E27FC236}">
                <a16:creationId xmlns:a16="http://schemas.microsoft.com/office/drawing/2014/main" id="{96BEFCFD-91BA-EC52-E8CF-15988D50E4D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460974" y="273050"/>
            <a:ext cx="16646031" cy="13165955"/>
          </a:xfrm>
          <a:prstGeom prst="rect">
            <a:avLst/>
          </a:prstGeom>
        </p:spPr>
        <p:txBody>
          <a:bodyPr lIns="91439" tIns="45719" rIns="91439" bIns="45719" anchor="ctr">
            <a:noAutofit/>
          </a:bodyPr>
          <a:lstStyle>
            <a:lvl1pPr>
              <a:defRPr sz="5800"/>
            </a:lvl1pPr>
          </a:lstStyle>
          <a:p>
            <a:endParaRPr/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709FED4A-9DD2-B2F4-043F-534A8D96708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59815" y="3961514"/>
            <a:ext cx="6171069" cy="7793166"/>
          </a:xfrm>
        </p:spPr>
        <p:txBody>
          <a:bodyPr anchor="t"/>
          <a:lstStyle>
            <a:lvl1pPr marL="468313" indent="-457200">
              <a:buClr>
                <a:srgbClr val="FF6B6B"/>
              </a:buClr>
              <a:buSzPct val="100000"/>
              <a:buFont typeface="Wingdings" pitchFamily="2" charset="2"/>
              <a:buChar char="§"/>
              <a:tabLst/>
              <a:defRPr sz="28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8313" indent="455613">
              <a:buClr>
                <a:srgbClr val="FF6B6B"/>
              </a:buClr>
              <a:buSzPct val="100000"/>
              <a:buFont typeface="Wingdings" pitchFamily="2" charset="2"/>
              <a:buChar char="§"/>
              <a:tabLst/>
              <a:defRPr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3925" indent="455613">
              <a:buClr>
                <a:srgbClr val="FF6B6B"/>
              </a:buClr>
              <a:buSzPct val="100000"/>
              <a:buFont typeface="Wingdings" pitchFamily="2" charset="2"/>
              <a:buChar char="§"/>
              <a:tabLst/>
              <a:defRPr sz="18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9538" indent="457200">
              <a:buClr>
                <a:srgbClr val="FF6B6B"/>
              </a:buClr>
              <a:buSzPct val="100000"/>
              <a:buFont typeface="Wingdings" pitchFamily="2" charset="2"/>
              <a:buChar char="§"/>
              <a:tabLst/>
              <a:defRPr sz="16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36738" indent="455613">
              <a:buClr>
                <a:srgbClr val="FF6B6B"/>
              </a:buClr>
              <a:buSzPct val="100000"/>
              <a:buFont typeface="Wingdings" pitchFamily="2" charset="2"/>
              <a:buChar char="§"/>
              <a:tabLst/>
              <a:defRPr sz="16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US"/>
          </a:p>
        </p:txBody>
      </p:sp>
    </p:spTree>
    <p:extLst>
      <p:ext uri="{BB962C8B-B14F-4D97-AF65-F5344CB8AC3E}">
        <p14:creationId xmlns:p14="http://schemas.microsoft.com/office/powerpoint/2010/main" val="297843048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">
            <a:extLst>
              <a:ext uri="{FF2B5EF4-FFF2-40B4-BE49-F238E27FC236}">
                <a16:creationId xmlns:a16="http://schemas.microsoft.com/office/drawing/2014/main" id="{888B3A3D-5890-3205-222C-07D079F9AA0D}"/>
              </a:ext>
            </a:extLst>
          </p:cNvPr>
          <p:cNvSpPr/>
          <p:nvPr userDrawn="1"/>
        </p:nvSpPr>
        <p:spPr>
          <a:xfrm>
            <a:off x="276993" y="273050"/>
            <a:ext cx="11915005" cy="11887200"/>
          </a:xfrm>
          <a:prstGeom prst="rect">
            <a:avLst/>
          </a:prstGeom>
          <a:solidFill>
            <a:srgbClr val="ACCAC4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indent="0">
              <a:buSzTx/>
              <a:defRPr sz="1800"/>
            </a:pPr>
            <a:endParaRPr/>
          </a:p>
        </p:txBody>
      </p:sp>
      <p:sp>
        <p:nvSpPr>
          <p:cNvPr id="9" name="Rektangel">
            <a:extLst>
              <a:ext uri="{FF2B5EF4-FFF2-40B4-BE49-F238E27FC236}">
                <a16:creationId xmlns:a16="http://schemas.microsoft.com/office/drawing/2014/main" id="{BCCB36AC-8C96-FBA9-C992-B1EC7D4667B5}"/>
              </a:ext>
            </a:extLst>
          </p:cNvPr>
          <p:cNvSpPr/>
          <p:nvPr userDrawn="1"/>
        </p:nvSpPr>
        <p:spPr>
          <a:xfrm>
            <a:off x="12191998" y="1555750"/>
            <a:ext cx="11915005" cy="11887200"/>
          </a:xfrm>
          <a:prstGeom prst="rect">
            <a:avLst/>
          </a:prstGeom>
          <a:solidFill>
            <a:srgbClr val="F8FFF8"/>
          </a:solidFill>
          <a:ln w="76200">
            <a:solidFill>
              <a:srgbClr val="EBF0E6"/>
            </a:solidFill>
            <a:miter lim="400000"/>
          </a:ln>
        </p:spPr>
        <p:txBody>
          <a:bodyPr lIns="50800" tIns="50800" rIns="50800" bIns="50800" anchor="ctr"/>
          <a:lstStyle/>
          <a:p>
            <a:pPr marL="0" indent="0" algn="ctr" defTabSz="825500">
              <a:lnSpc>
                <a:spcPct val="100000"/>
              </a:lnSpc>
              <a:buSzTx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99D7516-2F84-DA0C-91D8-6653DFB79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730250"/>
            <a:ext cx="10514502" cy="2651125"/>
          </a:xfrm>
        </p:spPr>
        <p:txBody>
          <a:bodyPr anchor="b"/>
          <a:lstStyle>
            <a:lvl1pPr>
              <a:defRPr>
                <a:solidFill>
                  <a:srgbClr val="2D566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8C229B7-0F4D-EC57-8D0E-9BD34B8AB7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141325" y="2170288"/>
            <a:ext cx="10529888" cy="2623695"/>
          </a:xfrm>
        </p:spPr>
        <p:txBody>
          <a:bodyPr anchor="b"/>
          <a:lstStyle>
            <a:lvl1pPr>
              <a:defRPr>
                <a:solidFill>
                  <a:srgbClr val="2D566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7A6A7661-419A-8531-47B2-881D617097E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01262" y="3651251"/>
            <a:ext cx="10514501" cy="8095272"/>
          </a:xfrm>
        </p:spPr>
        <p:txBody>
          <a:bodyPr anchor="t"/>
          <a:lstStyle>
            <a:lvl1pPr marL="468313" indent="-457200">
              <a:buClr>
                <a:srgbClr val="FF6B6B"/>
              </a:buClr>
              <a:buSzPct val="100000"/>
              <a:buFont typeface="Wingdings" pitchFamily="2" charset="2"/>
              <a:buChar char="§"/>
              <a:tabLst/>
              <a:defRPr sz="2800">
                <a:solidFill>
                  <a:schemeClr val="bg2">
                    <a:lumMod val="2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1pPr>
            <a:lvl2pPr marL="468313" indent="455613">
              <a:buClr>
                <a:srgbClr val="FF6B6B"/>
              </a:buClr>
              <a:buSzPct val="100000"/>
              <a:buFont typeface="Wingdings" pitchFamily="2" charset="2"/>
              <a:buChar char="§"/>
              <a:tabLst/>
              <a:defRPr sz="2400">
                <a:solidFill>
                  <a:schemeClr val="bg2">
                    <a:lumMod val="2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2pPr>
            <a:lvl3pPr marL="923925" indent="455613">
              <a:buClr>
                <a:srgbClr val="FF6B6B"/>
              </a:buClr>
              <a:buSzPct val="100000"/>
              <a:buFont typeface="Wingdings" pitchFamily="2" charset="2"/>
              <a:buChar char="§"/>
              <a:tabLst/>
              <a:defRPr sz="1800">
                <a:solidFill>
                  <a:schemeClr val="bg2">
                    <a:lumMod val="2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3pPr>
            <a:lvl4pPr marL="1379538" indent="457200">
              <a:buClr>
                <a:srgbClr val="FF6B6B"/>
              </a:buClr>
              <a:buSzPct val="100000"/>
              <a:buFont typeface="Wingdings" pitchFamily="2" charset="2"/>
              <a:buChar char="§"/>
              <a:tabLst/>
              <a:defRPr sz="1600">
                <a:solidFill>
                  <a:schemeClr val="bg2">
                    <a:lumMod val="2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4pPr>
            <a:lvl5pPr marL="1836738" indent="455613">
              <a:buClr>
                <a:srgbClr val="FF6B6B"/>
              </a:buClr>
              <a:buSzPct val="100000"/>
              <a:buFont typeface="Wingdings" pitchFamily="2" charset="2"/>
              <a:buChar char="§"/>
              <a:tabLst/>
              <a:defRPr sz="1600">
                <a:solidFill>
                  <a:schemeClr val="bg2">
                    <a:lumMod val="2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US"/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826FFF4C-0A6B-2DB3-BE4D-06C11DC1E34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3141325" y="5171565"/>
            <a:ext cx="10606477" cy="7893804"/>
          </a:xfrm>
          <a:solidFill>
            <a:srgbClr val="EBF0E6"/>
          </a:solidFill>
        </p:spPr>
        <p:txBody>
          <a:bodyPr anchor="t"/>
          <a:lstStyle>
            <a:lvl1pPr marL="468313" indent="-457200">
              <a:buClr>
                <a:srgbClr val="FF6B6B"/>
              </a:buClr>
              <a:buSzPct val="100000"/>
              <a:buFont typeface="Wingdings" pitchFamily="2" charset="2"/>
              <a:buChar char="§"/>
              <a:tabLst/>
              <a:defRPr sz="2800">
                <a:latin typeface="Roboto Slab" pitchFamily="2" charset="0"/>
                <a:ea typeface="Roboto Slab" pitchFamily="2" charset="0"/>
                <a:cs typeface="Roboto Slab" pitchFamily="2" charset="0"/>
              </a:defRPr>
            </a:lvl1pPr>
            <a:lvl2pPr marL="468313" indent="455613">
              <a:buClr>
                <a:srgbClr val="FF6B6B"/>
              </a:buClr>
              <a:buSzPct val="100000"/>
              <a:buFont typeface="Wingdings" pitchFamily="2" charset="2"/>
              <a:buChar char="§"/>
              <a:tabLst/>
              <a:defRPr sz="2400">
                <a:latin typeface="Roboto Slab" pitchFamily="2" charset="0"/>
                <a:ea typeface="Roboto Slab" pitchFamily="2" charset="0"/>
                <a:cs typeface="Roboto Slab" pitchFamily="2" charset="0"/>
              </a:defRPr>
            </a:lvl2pPr>
            <a:lvl3pPr marL="923925" indent="455613">
              <a:buClr>
                <a:srgbClr val="FF6B6B"/>
              </a:buClr>
              <a:buSzPct val="100000"/>
              <a:buFont typeface="Wingdings" pitchFamily="2" charset="2"/>
              <a:buChar char="§"/>
              <a:tabLst/>
              <a:defRPr sz="1800">
                <a:latin typeface="Roboto Slab" pitchFamily="2" charset="0"/>
                <a:ea typeface="Roboto Slab" pitchFamily="2" charset="0"/>
                <a:cs typeface="Roboto Slab" pitchFamily="2" charset="0"/>
              </a:defRPr>
            </a:lvl3pPr>
            <a:lvl4pPr marL="1379538" indent="457200">
              <a:buClr>
                <a:srgbClr val="FF6B6B"/>
              </a:buClr>
              <a:buSzPct val="100000"/>
              <a:buFont typeface="Wingdings" pitchFamily="2" charset="2"/>
              <a:buChar char="§"/>
              <a:tabLst/>
              <a:defRPr sz="1600">
                <a:latin typeface="Roboto Slab" pitchFamily="2" charset="0"/>
                <a:ea typeface="Roboto Slab" pitchFamily="2" charset="0"/>
                <a:cs typeface="Roboto Slab" pitchFamily="2" charset="0"/>
              </a:defRPr>
            </a:lvl4pPr>
            <a:lvl5pPr marL="1836738" indent="455613">
              <a:buClr>
                <a:srgbClr val="FF6B6B"/>
              </a:buClr>
              <a:buSzPct val="100000"/>
              <a:buFont typeface="Wingdings" pitchFamily="2" charset="2"/>
              <a:buChar char="§"/>
              <a:tabLst/>
              <a:defRPr sz="1600">
                <a:latin typeface="Roboto Slab" pitchFamily="2" charset="0"/>
                <a:ea typeface="Roboto Slab" pitchFamily="2" charset="0"/>
                <a:cs typeface="Roboto Slab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US"/>
          </a:p>
        </p:txBody>
      </p:sp>
    </p:spTree>
    <p:extLst>
      <p:ext uri="{BB962C8B-B14F-4D97-AF65-F5344CB8AC3E}">
        <p14:creationId xmlns:p14="http://schemas.microsoft.com/office/powerpoint/2010/main" val="358033529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esentasjonstittel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rPr err="1"/>
              <a:t>Presentasjonstittel</a:t>
            </a:r>
            <a:endParaRPr/>
          </a:p>
        </p:txBody>
      </p:sp>
      <p:sp>
        <p:nvSpPr>
          <p:cNvPr id="6" name="Brødtekst nivå én…"/>
          <p:cNvSpPr txBox="1">
            <a:spLocks noGrp="1"/>
          </p:cNvSpPr>
          <p:nvPr>
            <p:ph type="body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err="1"/>
              <a:t>Presentasjonsundertittel</a:t>
            </a:r>
            <a:endParaRPr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C60F0573-47F0-5064-C2E8-CE7AA5AF3075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59816" y="12591988"/>
            <a:ext cx="1587739" cy="446054"/>
          </a:xfrm>
          <a:prstGeom prst="rect">
            <a:avLst/>
          </a:prstGeom>
        </p:spPr>
      </p:pic>
      <p:sp>
        <p:nvSpPr>
          <p:cNvPr id="2" name="Kvadrat">
            <a:extLst>
              <a:ext uri="{FF2B5EF4-FFF2-40B4-BE49-F238E27FC236}">
                <a16:creationId xmlns:a16="http://schemas.microsoft.com/office/drawing/2014/main" id="{E7B37F43-A741-79CF-E462-274903D38ED3}"/>
              </a:ext>
            </a:extLst>
          </p:cNvPr>
          <p:cNvSpPr/>
          <p:nvPr userDrawn="1"/>
        </p:nvSpPr>
        <p:spPr>
          <a:xfrm>
            <a:off x="11407772" y="-972932"/>
            <a:ext cx="753468" cy="753468"/>
          </a:xfrm>
          <a:prstGeom prst="rect">
            <a:avLst/>
          </a:prstGeom>
          <a:solidFill>
            <a:srgbClr val="2D5660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indent="0" algn="ctr" defTabSz="825500">
              <a:lnSpc>
                <a:spcPct val="100000"/>
              </a:lnSpc>
              <a:buSzTx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" name="Kvadrat">
            <a:extLst>
              <a:ext uri="{FF2B5EF4-FFF2-40B4-BE49-F238E27FC236}">
                <a16:creationId xmlns:a16="http://schemas.microsoft.com/office/drawing/2014/main" id="{32B5371C-4076-39DC-6D27-2EAADFE63F74}"/>
              </a:ext>
            </a:extLst>
          </p:cNvPr>
          <p:cNvSpPr/>
          <p:nvPr userDrawn="1"/>
        </p:nvSpPr>
        <p:spPr>
          <a:xfrm>
            <a:off x="13029457" y="-968054"/>
            <a:ext cx="753468" cy="753468"/>
          </a:xfrm>
          <a:prstGeom prst="rect">
            <a:avLst/>
          </a:prstGeom>
          <a:solidFill>
            <a:srgbClr val="ACCAC4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indent="0" algn="ctr" defTabSz="825500">
              <a:lnSpc>
                <a:spcPct val="100000"/>
              </a:lnSpc>
              <a:buSzTx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" name="Kvadrat">
            <a:extLst>
              <a:ext uri="{FF2B5EF4-FFF2-40B4-BE49-F238E27FC236}">
                <a16:creationId xmlns:a16="http://schemas.microsoft.com/office/drawing/2014/main" id="{5AB825A8-380B-AD8A-CF13-9E0F100B9315}"/>
              </a:ext>
            </a:extLst>
          </p:cNvPr>
          <p:cNvSpPr/>
          <p:nvPr userDrawn="1"/>
        </p:nvSpPr>
        <p:spPr>
          <a:xfrm>
            <a:off x="10654088" y="-972932"/>
            <a:ext cx="753468" cy="753468"/>
          </a:xfrm>
          <a:prstGeom prst="rect">
            <a:avLst/>
          </a:prstGeom>
          <a:solidFill>
            <a:srgbClr val="ED6D6E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indent="0" algn="ctr" defTabSz="825500">
              <a:lnSpc>
                <a:spcPct val="100000"/>
              </a:lnSpc>
              <a:buSzTx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7" name="Kvadrat">
            <a:extLst>
              <a:ext uri="{FF2B5EF4-FFF2-40B4-BE49-F238E27FC236}">
                <a16:creationId xmlns:a16="http://schemas.microsoft.com/office/drawing/2014/main" id="{8D8F1BA6-67CC-81F7-0A49-07DF5CA4A861}"/>
              </a:ext>
            </a:extLst>
          </p:cNvPr>
          <p:cNvSpPr/>
          <p:nvPr userDrawn="1"/>
        </p:nvSpPr>
        <p:spPr>
          <a:xfrm>
            <a:off x="12171774" y="-968054"/>
            <a:ext cx="753468" cy="753468"/>
          </a:xfrm>
          <a:prstGeom prst="rect">
            <a:avLst/>
          </a:prstGeom>
          <a:solidFill>
            <a:srgbClr val="F5F0E6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indent="0" algn="ctr" defTabSz="825500">
              <a:lnSpc>
                <a:spcPct val="100000"/>
              </a:lnSpc>
              <a:buSzTx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61" r:id="rId2"/>
    <p:sldLayoutId id="2147483674" r:id="rId3"/>
    <p:sldLayoutId id="2147483662" r:id="rId4"/>
    <p:sldLayoutId id="2147483663" r:id="rId5"/>
    <p:sldLayoutId id="2147483666" r:id="rId6"/>
    <p:sldLayoutId id="2147483676" r:id="rId7"/>
    <p:sldLayoutId id="2147483677" r:id="rId8"/>
    <p:sldLayoutId id="2147483664" r:id="rId9"/>
    <p:sldLayoutId id="2147483673" r:id="rId10"/>
    <p:sldLayoutId id="2147483665" r:id="rId11"/>
    <p:sldLayoutId id="2147483668" r:id="rId12"/>
    <p:sldLayoutId id="2147483669" r:id="rId13"/>
    <p:sldLayoutId id="2147483672" r:id="rId14"/>
    <p:sldLayoutId id="2147483679" r:id="rId15"/>
    <p:sldLayoutId id="2147483684" r:id="rId16"/>
    <p:sldLayoutId id="2147483685" r:id="rId17"/>
    <p:sldLayoutId id="2147483683" r:id="rId18"/>
  </p:sldLayoutIdLst>
  <p:transition spd="med"/>
  <p:txStyles>
    <p:titleStyle>
      <a:lvl1pPr marL="0" marR="0" indent="0" algn="l" defTabSz="457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 Slab Bold"/>
        </a:defRPr>
      </a:lvl1pPr>
      <a:lvl2pPr marL="0" marR="0" indent="457200" algn="l" defTabSz="457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oboto Slab Bold"/>
        </a:defRPr>
      </a:lvl2pPr>
      <a:lvl3pPr marL="0" marR="0" indent="914400" algn="l" defTabSz="457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oboto Slab Bold"/>
        </a:defRPr>
      </a:lvl3pPr>
      <a:lvl4pPr marL="0" marR="0" indent="1371600" algn="l" defTabSz="457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oboto Slab Bold"/>
        </a:defRPr>
      </a:lvl4pPr>
      <a:lvl5pPr marL="0" marR="0" indent="1828800" algn="l" defTabSz="457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oboto Slab Bold"/>
        </a:defRPr>
      </a:lvl5pPr>
      <a:lvl6pPr marL="0" marR="0" indent="2286000" algn="l" defTabSz="457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oboto Slab Bold"/>
        </a:defRPr>
      </a:lvl6pPr>
      <a:lvl7pPr marL="0" marR="0" indent="2743200" algn="l" defTabSz="457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oboto Slab Bold"/>
        </a:defRPr>
      </a:lvl7pPr>
      <a:lvl8pPr marL="0" marR="0" indent="3200400" algn="l" defTabSz="457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oboto Slab Bold"/>
        </a:defRPr>
      </a:lvl8pPr>
      <a:lvl9pPr marL="0" marR="0" indent="3657600" algn="l" defTabSz="457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oboto Slab Bold"/>
        </a:defRPr>
      </a:lvl9pPr>
    </p:titleStyle>
    <p:bodyStyle>
      <a:lvl1pPr marL="0" marR="0" indent="0" algn="l" defTabSz="457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 Slab Bold"/>
        </a:defRPr>
      </a:lvl1pPr>
      <a:lvl2pPr marL="0" marR="0" indent="457200" algn="l" defTabSz="457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 Slab Bold"/>
        </a:defRPr>
      </a:lvl2pPr>
      <a:lvl3pPr marL="0" marR="0" indent="914400" algn="l" defTabSz="457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 Slab Bold"/>
        </a:defRPr>
      </a:lvl3pPr>
      <a:lvl4pPr marL="0" marR="0" indent="1371600" algn="l" defTabSz="457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 Slab Bold"/>
        </a:defRPr>
      </a:lvl4pPr>
      <a:lvl5pPr marL="0" marR="0" indent="1828800" algn="l" defTabSz="457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 Slab Bold"/>
        </a:defRPr>
      </a:lvl5pPr>
      <a:lvl6pPr marL="0" marR="0" indent="2286000" algn="l" defTabSz="457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oboto Slab Bold"/>
        </a:defRPr>
      </a:lvl6pPr>
      <a:lvl7pPr marL="0" marR="0" indent="2743200" algn="l" defTabSz="457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oboto Slab Bold"/>
        </a:defRPr>
      </a:lvl7pPr>
      <a:lvl8pPr marL="0" marR="0" indent="3200400" algn="l" defTabSz="457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oboto Slab Bold"/>
        </a:defRPr>
      </a:lvl8pPr>
      <a:lvl9pPr marL="0" marR="0" indent="3657600" algn="l" defTabSz="457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oboto Slab Bold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758975C6-7062-1938-BE40-645A3DC346A2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 fontScale="92500" lnSpcReduction="10000"/>
          </a:bodyPr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E137B48-7937-218A-BF7D-1C3AFD841B4F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>
            <a:normAutofit fontScale="92500" lnSpcReduction="10000"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428309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FA657-7517-5C74-0FA1-FCCE43FBC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864D263-A86B-122B-8ABF-C7ECE2D23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0" y="4903787"/>
            <a:ext cx="10382250" cy="3163026"/>
          </a:xfrm>
          <a:noFill/>
        </p:spPr>
        <p:txBody>
          <a:bodyPr>
            <a:normAutofit/>
          </a:bodyPr>
          <a:lstStyle/>
          <a:p>
            <a:r>
              <a:rPr lang="en-US" err="1"/>
              <a:t>Veien</a:t>
            </a:r>
            <a:r>
              <a:rPr lang="en-US"/>
              <a:t> </a:t>
            </a:r>
            <a:r>
              <a:rPr lang="en-US" err="1"/>
              <a:t>videre</a:t>
            </a:r>
            <a:endParaRPr lang="en-US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49881DFE-A27F-51EB-6378-401E82D7C36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4198664" y="2088940"/>
            <a:ext cx="9692343" cy="9145117"/>
          </a:xfrm>
        </p:spPr>
        <p:txBody>
          <a:bodyPr>
            <a:normAutofit/>
          </a:bodyPr>
          <a:lstStyle/>
          <a:p>
            <a:pPr marL="467995"/>
            <a:r>
              <a:rPr lang="nb-NO" sz="3600">
                <a:latin typeface="Roboto Slab"/>
                <a:ea typeface="Roboto Slab"/>
                <a:cs typeface="Roboto Slab"/>
              </a:rPr>
              <a:t>Hvordan skal dere presentere tiltakene for de ansatte?</a:t>
            </a:r>
            <a:br>
              <a:rPr lang="nb-NO" sz="3600">
                <a:latin typeface="Roboto Slab" pitchFamily="2" charset="0"/>
                <a:ea typeface="Roboto Slab" pitchFamily="2" charset="0"/>
                <a:cs typeface="Roboto Slab" pitchFamily="2" charset="0"/>
              </a:rPr>
            </a:br>
            <a:endParaRPr lang="nb-NO" sz="3600"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467995"/>
            <a:r>
              <a:rPr lang="nb-NO" sz="3600">
                <a:latin typeface="Roboto Slab"/>
                <a:ea typeface="Roboto Slab"/>
                <a:cs typeface="Roboto Slab"/>
              </a:rPr>
              <a:t>Hvordan skal dere involvere de ansatte i å gjennomføre tiltakene?</a:t>
            </a:r>
            <a:br>
              <a:rPr lang="nb-NO" sz="3600">
                <a:latin typeface="Roboto Slab" pitchFamily="2" charset="0"/>
                <a:ea typeface="Roboto Slab" pitchFamily="2" charset="0"/>
                <a:cs typeface="Roboto Slab" pitchFamily="2" charset="0"/>
              </a:rPr>
            </a:br>
            <a:endParaRPr lang="nb-NO" sz="3600"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467995"/>
            <a:r>
              <a:rPr lang="nb-NO" sz="3600">
                <a:latin typeface="Roboto Slab"/>
                <a:ea typeface="Roboto Slab"/>
                <a:cs typeface="Roboto Slab"/>
              </a:rPr>
              <a:t>På hvilke arenaer i arbeidshverdagen kan dere ha fokus på dette?</a:t>
            </a:r>
            <a:br>
              <a:rPr lang="nb-NO" sz="3600">
                <a:latin typeface="Roboto Slab" pitchFamily="2" charset="0"/>
                <a:ea typeface="Roboto Slab" pitchFamily="2" charset="0"/>
                <a:cs typeface="Roboto Slab" pitchFamily="2" charset="0"/>
              </a:rPr>
            </a:br>
            <a:endParaRPr lang="nb-NO" sz="3600"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467995"/>
            <a:r>
              <a:rPr lang="nb-NO" sz="3600">
                <a:latin typeface="Roboto Slab"/>
                <a:ea typeface="Roboto Slab"/>
                <a:cs typeface="Roboto Slab"/>
              </a:rPr>
              <a:t>Hva er ditt viktigste bidrag som leder, tillitsvalgt eller verneombud i oppfølgingen av tiltakene fremover?</a:t>
            </a:r>
            <a:endParaRPr lang="nb-NO" sz="360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92026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1CC4F-611E-6AC5-A1B2-BA2EAA124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68C71C2-0020-9687-F475-3F8C52D1B0E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4278331" y="6128905"/>
            <a:ext cx="8851834" cy="5078413"/>
          </a:xfrm>
        </p:spPr>
        <p:txBody>
          <a:bodyPr>
            <a:normAutofit/>
          </a:bodyPr>
          <a:lstStyle/>
          <a:p>
            <a:r>
              <a:rPr lang="nb-NO" sz="3600">
                <a:latin typeface="Roboto Slab" pitchFamily="2" charset="0"/>
                <a:ea typeface="Roboto Slab" pitchFamily="2" charset="0"/>
                <a:cs typeface="Roboto Slab" pitchFamily="2" charset="0"/>
              </a:rPr>
              <a:t>Innsjekk og evaluering 6 måneder</a:t>
            </a:r>
          </a:p>
          <a:p>
            <a:pPr marL="11113" indent="0">
              <a:buNone/>
            </a:pPr>
            <a:endParaRPr lang="nb-NO" sz="3600"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r>
              <a:rPr lang="nb-NO" sz="3600">
                <a:latin typeface="Roboto Slab" pitchFamily="2" charset="0"/>
                <a:ea typeface="Roboto Slab" pitchFamily="2" charset="0"/>
                <a:cs typeface="Roboto Slab" pitchFamily="2" charset="0"/>
              </a:rPr>
              <a:t>Innsjekk og evaluering 12 måneder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9AC8DF-01EA-B9D4-0EE4-E89CD1192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0550" y="5505086"/>
            <a:ext cx="9544050" cy="3163026"/>
          </a:xfrm>
          <a:noFill/>
        </p:spPr>
        <p:txBody>
          <a:bodyPr>
            <a:normAutofit/>
          </a:bodyPr>
          <a:lstStyle/>
          <a:p>
            <a:r>
              <a:rPr lang="en-US" err="1"/>
              <a:t>Møtepunkter</a:t>
            </a:r>
            <a:r>
              <a:rPr lang="en-US"/>
              <a:t> </a:t>
            </a:r>
            <a:r>
              <a:rPr lang="en-US" err="1"/>
              <a:t>fremover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9749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B1014-35D4-6612-4779-437A944E7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Rektangel">
            <a:extLst>
              <a:ext uri="{FF2B5EF4-FFF2-40B4-BE49-F238E27FC236}">
                <a16:creationId xmlns:a16="http://schemas.microsoft.com/office/drawing/2014/main" id="{32FA5317-405A-9D6F-4727-66B968A0CE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303858" y="-279400"/>
            <a:ext cx="25098178" cy="14336217"/>
          </a:xfrm>
          <a:prstGeom prst="rect">
            <a:avLst/>
          </a:prstGeom>
          <a:solidFill>
            <a:srgbClr val="FBFCF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" name="Rektangel">
            <a:extLst>
              <a:ext uri="{FF2B5EF4-FFF2-40B4-BE49-F238E27FC236}">
                <a16:creationId xmlns:a16="http://schemas.microsoft.com/office/drawing/2014/main" id="{422603C7-B490-4306-CF53-E1497850FAF5}"/>
              </a:ext>
            </a:extLst>
          </p:cNvPr>
          <p:cNvSpPr/>
          <p:nvPr/>
        </p:nvSpPr>
        <p:spPr>
          <a:xfrm>
            <a:off x="2177683" y="3715112"/>
            <a:ext cx="5451818" cy="6285778"/>
          </a:xfrm>
          <a:prstGeom prst="rect">
            <a:avLst/>
          </a:prstGeom>
          <a:solidFill>
            <a:srgbClr val="FBFCF7"/>
          </a:solidFill>
          <a:ln w="57150">
            <a:solidFill>
              <a:srgbClr val="FF6B6B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" name="Hvordan kan vi…">
            <a:extLst>
              <a:ext uri="{FF2B5EF4-FFF2-40B4-BE49-F238E27FC236}">
                <a16:creationId xmlns:a16="http://schemas.microsoft.com/office/drawing/2014/main" id="{FA79A528-98E7-58CF-96D5-E68281CAFE92}"/>
              </a:ext>
            </a:extLst>
          </p:cNvPr>
          <p:cNvSpPr txBox="1"/>
          <p:nvPr/>
        </p:nvSpPr>
        <p:spPr>
          <a:xfrm>
            <a:off x="2600106" y="4216799"/>
            <a:ext cx="4230834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228600" indent="-228600" defTabSz="457200">
              <a:lnSpc>
                <a:spcPct val="100000"/>
              </a:lnSpc>
              <a:spcBef>
                <a:spcPts val="0"/>
              </a:spcBef>
              <a:buSzPct val="73000"/>
              <a:buBlip>
                <a:blip r:embed="rId3"/>
              </a:buBlip>
              <a:defRPr sz="1866"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r>
              <a:rPr sz="2800"/>
              <a:t> </a:t>
            </a:r>
            <a:r>
              <a:rPr sz="2800" err="1"/>
              <a:t>Hvordan</a:t>
            </a:r>
            <a:r>
              <a:rPr sz="2800"/>
              <a:t> </a:t>
            </a:r>
            <a:r>
              <a:rPr sz="2800" err="1"/>
              <a:t>kan</a:t>
            </a:r>
            <a:r>
              <a:rPr sz="2800"/>
              <a:t> vi…</a:t>
            </a:r>
          </a:p>
        </p:txBody>
      </p:sp>
      <p:sp>
        <p:nvSpPr>
          <p:cNvPr id="16" name="Rektangel">
            <a:extLst>
              <a:ext uri="{FF2B5EF4-FFF2-40B4-BE49-F238E27FC236}">
                <a16:creationId xmlns:a16="http://schemas.microsoft.com/office/drawing/2014/main" id="{059F6177-6D33-0FBB-19A3-1C8522AD1410}"/>
              </a:ext>
            </a:extLst>
          </p:cNvPr>
          <p:cNvSpPr/>
          <p:nvPr/>
        </p:nvSpPr>
        <p:spPr>
          <a:xfrm>
            <a:off x="17238463" y="3715112"/>
            <a:ext cx="5451818" cy="6285778"/>
          </a:xfrm>
          <a:prstGeom prst="rect">
            <a:avLst/>
          </a:prstGeom>
          <a:solidFill>
            <a:srgbClr val="FBFCF7"/>
          </a:solidFill>
          <a:ln w="57150">
            <a:solidFill>
              <a:srgbClr val="FF6B6B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" name="Hvordan kan vi…">
            <a:extLst>
              <a:ext uri="{FF2B5EF4-FFF2-40B4-BE49-F238E27FC236}">
                <a16:creationId xmlns:a16="http://schemas.microsoft.com/office/drawing/2014/main" id="{5E9850C9-5F1E-23AC-FC54-B9A9C37CC749}"/>
              </a:ext>
            </a:extLst>
          </p:cNvPr>
          <p:cNvSpPr txBox="1"/>
          <p:nvPr/>
        </p:nvSpPr>
        <p:spPr>
          <a:xfrm>
            <a:off x="17660886" y="4216799"/>
            <a:ext cx="4230834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228600" indent="-228600" defTabSz="457200">
              <a:lnSpc>
                <a:spcPct val="100000"/>
              </a:lnSpc>
              <a:spcBef>
                <a:spcPts val="0"/>
              </a:spcBef>
              <a:buSzPct val="73000"/>
              <a:buBlip>
                <a:blip r:embed="rId3"/>
              </a:buBlip>
              <a:defRPr sz="1866"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r>
              <a:rPr sz="2800"/>
              <a:t> </a:t>
            </a:r>
            <a:r>
              <a:rPr sz="2800" err="1"/>
              <a:t>Hvordan</a:t>
            </a:r>
            <a:r>
              <a:rPr sz="2800"/>
              <a:t> </a:t>
            </a:r>
            <a:r>
              <a:rPr sz="2800" err="1"/>
              <a:t>kan</a:t>
            </a:r>
            <a:r>
              <a:rPr sz="2800"/>
              <a:t> vi…</a:t>
            </a:r>
          </a:p>
        </p:txBody>
      </p:sp>
      <p:sp>
        <p:nvSpPr>
          <p:cNvPr id="18" name="Rektangel">
            <a:extLst>
              <a:ext uri="{FF2B5EF4-FFF2-40B4-BE49-F238E27FC236}">
                <a16:creationId xmlns:a16="http://schemas.microsoft.com/office/drawing/2014/main" id="{A5242804-5D2E-7AB8-E1A7-7040E642C5E5}"/>
              </a:ext>
            </a:extLst>
          </p:cNvPr>
          <p:cNvSpPr/>
          <p:nvPr/>
        </p:nvSpPr>
        <p:spPr>
          <a:xfrm>
            <a:off x="9708073" y="3715112"/>
            <a:ext cx="5451818" cy="6285778"/>
          </a:xfrm>
          <a:prstGeom prst="rect">
            <a:avLst/>
          </a:prstGeom>
          <a:solidFill>
            <a:srgbClr val="FBFCF7"/>
          </a:solidFill>
          <a:ln w="57150">
            <a:solidFill>
              <a:srgbClr val="FF6B6B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" name="Hvordan kan vi…">
            <a:extLst>
              <a:ext uri="{FF2B5EF4-FFF2-40B4-BE49-F238E27FC236}">
                <a16:creationId xmlns:a16="http://schemas.microsoft.com/office/drawing/2014/main" id="{EDE02966-EFFE-366B-DBC9-E92F519F192A}"/>
              </a:ext>
            </a:extLst>
          </p:cNvPr>
          <p:cNvSpPr txBox="1"/>
          <p:nvPr/>
        </p:nvSpPr>
        <p:spPr>
          <a:xfrm>
            <a:off x="10130496" y="4216799"/>
            <a:ext cx="4230834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228600" indent="-228600" defTabSz="457200">
              <a:lnSpc>
                <a:spcPct val="100000"/>
              </a:lnSpc>
              <a:spcBef>
                <a:spcPts val="0"/>
              </a:spcBef>
              <a:buSzPct val="73000"/>
              <a:buBlip>
                <a:blip r:embed="rId3"/>
              </a:buBlip>
              <a:defRPr sz="1866"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r>
              <a:rPr sz="2800"/>
              <a:t> </a:t>
            </a:r>
            <a:r>
              <a:rPr sz="2800" err="1"/>
              <a:t>Hvordan</a:t>
            </a:r>
            <a:r>
              <a:rPr sz="2800"/>
              <a:t> </a:t>
            </a:r>
            <a:r>
              <a:rPr sz="2800" err="1"/>
              <a:t>kan</a:t>
            </a:r>
            <a:r>
              <a:rPr sz="2800"/>
              <a:t> vi…</a:t>
            </a:r>
          </a:p>
        </p:txBody>
      </p:sp>
      <p:sp>
        <p:nvSpPr>
          <p:cNvPr id="20" name="Hvordan kan vi…">
            <a:extLst>
              <a:ext uri="{FF2B5EF4-FFF2-40B4-BE49-F238E27FC236}">
                <a16:creationId xmlns:a16="http://schemas.microsoft.com/office/drawing/2014/main" id="{416AD223-29B6-3615-2C96-6B8FD6BD4DE9}"/>
              </a:ext>
            </a:extLst>
          </p:cNvPr>
          <p:cNvSpPr txBox="1"/>
          <p:nvPr/>
        </p:nvSpPr>
        <p:spPr>
          <a:xfrm>
            <a:off x="831570" y="1389561"/>
            <a:ext cx="1083298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228600" indent="-228600" defTabSz="457200">
              <a:lnSpc>
                <a:spcPct val="100000"/>
              </a:lnSpc>
              <a:spcBef>
                <a:spcPts val="0"/>
              </a:spcBef>
              <a:buSzPct val="73000"/>
              <a:buBlip>
                <a:blip r:embed="rId3"/>
              </a:buBlip>
              <a:defRPr sz="1866"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pPr marL="0" indent="0">
              <a:buNone/>
            </a:pPr>
            <a:r>
              <a:rPr lang="nb-NO" sz="3600"/>
              <a:t>Kortene fra steg 2 blir et av temaene i neste møte</a:t>
            </a:r>
            <a:endParaRPr sz="3600"/>
          </a:p>
        </p:txBody>
      </p:sp>
      <p:pic>
        <p:nvPicPr>
          <p:cNvPr id="22" name="Grafikk 21" descr="Merke 3 kontur">
            <a:extLst>
              <a:ext uri="{FF2B5EF4-FFF2-40B4-BE49-F238E27FC236}">
                <a16:creationId xmlns:a16="http://schemas.microsoft.com/office/drawing/2014/main" id="{1D3898FE-4A26-E403-A72F-B82188418E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93990" y="3308914"/>
            <a:ext cx="1314083" cy="1314083"/>
          </a:xfrm>
          <a:prstGeom prst="rect">
            <a:avLst/>
          </a:prstGeom>
        </p:spPr>
      </p:pic>
      <p:pic>
        <p:nvPicPr>
          <p:cNvPr id="23" name="Grafikk 22" descr="Merke kontur">
            <a:extLst>
              <a:ext uri="{FF2B5EF4-FFF2-40B4-BE49-F238E27FC236}">
                <a16:creationId xmlns:a16="http://schemas.microsoft.com/office/drawing/2014/main" id="{3F7B77EC-5AAC-042A-77CF-43C5E3ABF4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1570" y="3308914"/>
            <a:ext cx="1314083" cy="1314083"/>
          </a:xfrm>
          <a:prstGeom prst="rect">
            <a:avLst/>
          </a:prstGeom>
        </p:spPr>
      </p:pic>
      <p:pic>
        <p:nvPicPr>
          <p:cNvPr id="24" name="Grafikk 23" descr="Merke 4 kontur">
            <a:extLst>
              <a:ext uri="{FF2B5EF4-FFF2-40B4-BE49-F238E27FC236}">
                <a16:creationId xmlns:a16="http://schemas.microsoft.com/office/drawing/2014/main" id="{0B112F17-332C-6F7F-5ABB-93E3AE1013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924380" y="3308914"/>
            <a:ext cx="1314083" cy="131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8162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FD3E47-8917-D6B9-B45A-94072E1D08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Hva er det viktigste du tar med deg fra dagen i dag?</a:t>
            </a:r>
          </a:p>
        </p:txBody>
      </p:sp>
      <p:pic>
        <p:nvPicPr>
          <p:cNvPr id="3" name="Bilde" descr="Bilde">
            <a:extLst>
              <a:ext uri="{FF2B5EF4-FFF2-40B4-BE49-F238E27FC236}">
                <a16:creationId xmlns:a16="http://schemas.microsoft.com/office/drawing/2014/main" id="{4BFBB612-240F-6C01-3F09-993D64094C0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90460" y="3977808"/>
            <a:ext cx="2315078" cy="14200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2891880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63469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85E548-B048-0342-5E59-D144DF19EA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Valgfritt tilleggsstoff</a:t>
            </a:r>
          </a:p>
        </p:txBody>
      </p:sp>
    </p:spTree>
    <p:extLst>
      <p:ext uri="{BB962C8B-B14F-4D97-AF65-F5344CB8AC3E}">
        <p14:creationId xmlns:p14="http://schemas.microsoft.com/office/powerpoint/2010/main" val="120122456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Vårt beste tips til hva dere kan gjøre til neste samling:"/>
          <p:cNvSpPr txBox="1"/>
          <p:nvPr/>
        </p:nvSpPr>
        <p:spPr>
          <a:xfrm>
            <a:off x="1073720" y="1000572"/>
            <a:ext cx="8701100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27776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lvl1pPr>
          </a:lstStyle>
          <a:p>
            <a:r>
              <a:rPr err="1">
                <a:solidFill>
                  <a:schemeClr val="tx1"/>
                </a:solidFill>
              </a:rPr>
              <a:t>Vårt</a:t>
            </a:r>
            <a:r>
              <a:rPr>
                <a:solidFill>
                  <a:schemeClr val="tx1"/>
                </a:solidFill>
              </a:rPr>
              <a:t> </a:t>
            </a:r>
            <a:r>
              <a:rPr err="1">
                <a:solidFill>
                  <a:schemeClr val="tx1"/>
                </a:solidFill>
              </a:rPr>
              <a:t>beste</a:t>
            </a:r>
            <a:r>
              <a:rPr>
                <a:solidFill>
                  <a:schemeClr val="tx1"/>
                </a:solidFill>
              </a:rPr>
              <a:t> tips </a:t>
            </a:r>
            <a:r>
              <a:rPr err="1">
                <a:solidFill>
                  <a:schemeClr val="tx1"/>
                </a:solidFill>
              </a:rPr>
              <a:t>til</a:t>
            </a:r>
            <a:r>
              <a:rPr>
                <a:solidFill>
                  <a:schemeClr val="tx1"/>
                </a:solidFill>
              </a:rPr>
              <a:t> </a:t>
            </a:r>
            <a:r>
              <a:rPr err="1">
                <a:solidFill>
                  <a:schemeClr val="tx1"/>
                </a:solidFill>
              </a:rPr>
              <a:t>hva</a:t>
            </a:r>
            <a:r>
              <a:rPr>
                <a:solidFill>
                  <a:schemeClr val="tx1"/>
                </a:solidFill>
              </a:rPr>
              <a:t> </a:t>
            </a:r>
            <a:r>
              <a:rPr err="1">
                <a:solidFill>
                  <a:schemeClr val="tx1"/>
                </a:solidFill>
              </a:rPr>
              <a:t>dere</a:t>
            </a:r>
            <a:r>
              <a:rPr>
                <a:solidFill>
                  <a:schemeClr val="tx1"/>
                </a:solidFill>
              </a:rPr>
              <a:t> </a:t>
            </a:r>
            <a:r>
              <a:rPr err="1">
                <a:solidFill>
                  <a:schemeClr val="tx1"/>
                </a:solidFill>
              </a:rPr>
              <a:t>kan</a:t>
            </a:r>
            <a:r>
              <a:rPr>
                <a:solidFill>
                  <a:schemeClr val="tx1"/>
                </a:solidFill>
              </a:rPr>
              <a:t> </a:t>
            </a:r>
            <a:r>
              <a:rPr err="1">
                <a:solidFill>
                  <a:schemeClr val="tx1"/>
                </a:solidFill>
              </a:rPr>
              <a:t>gjøre</a:t>
            </a:r>
            <a:r>
              <a:rPr>
                <a:solidFill>
                  <a:schemeClr val="tx1"/>
                </a:solidFill>
              </a:rPr>
              <a:t> </a:t>
            </a:r>
            <a:r>
              <a:rPr lang="nb-NO">
                <a:solidFill>
                  <a:schemeClr val="tx1"/>
                </a:solidFill>
              </a:rPr>
              <a:t>fremover</a:t>
            </a:r>
            <a:r>
              <a:rPr>
                <a:solidFill>
                  <a:schemeClr val="tx1"/>
                </a:solidFill>
              </a:rPr>
              <a:t>: </a:t>
            </a:r>
          </a:p>
        </p:txBody>
      </p:sp>
      <p:sp>
        <p:nvSpPr>
          <p:cNvPr id="642" name="Rektangel"/>
          <p:cNvSpPr/>
          <p:nvPr/>
        </p:nvSpPr>
        <p:spPr>
          <a:xfrm>
            <a:off x="567398" y="2006600"/>
            <a:ext cx="23610414" cy="11240773"/>
          </a:xfrm>
          <a:prstGeom prst="rect">
            <a:avLst/>
          </a:prstGeom>
          <a:solidFill>
            <a:srgbClr val="FBFCF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643" name="Helseiarbeid_logo_org.ai" descr="Helseiarbeid_logo_org.a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2120" y="12465896"/>
            <a:ext cx="2774482" cy="781477"/>
          </a:xfrm>
          <a:prstGeom prst="rect">
            <a:avLst/>
          </a:prstGeom>
          <a:ln w="12700">
            <a:miter lim="400000"/>
          </a:ln>
        </p:spPr>
      </p:pic>
      <p:sp>
        <p:nvSpPr>
          <p:cNvPr id="644" name="Rektangel"/>
          <p:cNvSpPr/>
          <p:nvPr/>
        </p:nvSpPr>
        <p:spPr>
          <a:xfrm>
            <a:off x="1065105" y="1672447"/>
            <a:ext cx="21022487" cy="332748"/>
          </a:xfrm>
          <a:prstGeom prst="rect">
            <a:avLst/>
          </a:prstGeom>
          <a:solidFill>
            <a:srgbClr val="69C1BF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>
              <a:lnSpc>
                <a:spcPct val="120000"/>
              </a:lnSpc>
              <a:spcBef>
                <a:spcPts val="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" name="Bilde" descr="Bilde">
            <a:extLst>
              <a:ext uri="{FF2B5EF4-FFF2-40B4-BE49-F238E27FC236}">
                <a16:creationId xmlns:a16="http://schemas.microsoft.com/office/drawing/2014/main" id="{0C509836-DFA9-6B33-73EE-B1E7193FC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7592" y="566423"/>
            <a:ext cx="1171292" cy="14325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3CA8E218-DD0C-A22C-FF81-1A3554B3BE74}"/>
              </a:ext>
            </a:extLst>
          </p:cNvPr>
          <p:cNvSpPr txBox="1"/>
          <p:nvPr/>
        </p:nvSpPr>
        <p:spPr>
          <a:xfrm>
            <a:off x="1150126" y="2780886"/>
            <a:ext cx="10764644" cy="99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 rtlCol="0" anchor="ctr">
            <a:spAutoFit/>
          </a:bodyPr>
          <a:lstStyle/>
          <a:p>
            <a:pPr marL="0" indent="0" algn="l">
              <a:lnSpc>
                <a:spcPct val="100000"/>
              </a:lnSpc>
              <a:buSzTx/>
            </a:pPr>
            <a:r>
              <a:rPr lang="nb-NO" sz="5800">
                <a:solidFill>
                  <a:srgbClr val="2D5660"/>
                </a:solidFill>
                <a:latin typeface="+mn-lt"/>
                <a:ea typeface="+mn-ea"/>
                <a:cs typeface="+mn-cs"/>
                <a:sym typeface="Roboto Slab Bold"/>
              </a:rPr>
              <a:t>Prosessen</a:t>
            </a:r>
          </a:p>
        </p:txBody>
      </p:sp>
      <p:pic>
        <p:nvPicPr>
          <p:cNvPr id="3" name="Bilde 2" descr="Et bilde som inneholder tekst, skjermbilde, Font, design&#10;&#10;KI-generert innhold kan være feil.">
            <a:extLst>
              <a:ext uri="{FF2B5EF4-FFF2-40B4-BE49-F238E27FC236}">
                <a16:creationId xmlns:a16="http://schemas.microsoft.com/office/drawing/2014/main" id="{F0ADB7EE-1CBB-51D6-F513-FB8BBD381D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787" y="4165039"/>
            <a:ext cx="18979347" cy="615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6682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113D2-7B81-369E-1D73-4EF757306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7950" y="2943557"/>
            <a:ext cx="9544050" cy="9320433"/>
          </a:xfrm>
          <a:noFill/>
        </p:spPr>
        <p:txBody>
          <a:bodyPr>
            <a:normAutofit/>
          </a:bodyPr>
          <a:lstStyle/>
          <a:p>
            <a:br>
              <a:rPr lang="en-US"/>
            </a:br>
            <a:br>
              <a:rPr lang="en-US"/>
            </a:br>
            <a:r>
              <a:rPr lang="en-US" err="1"/>
              <a:t>Partsgruppemøte</a:t>
            </a:r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06F35-DFD5-7D80-139D-AD17F68C294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4678773" y="3414360"/>
            <a:ext cx="9170054" cy="8378825"/>
          </a:xfrm>
        </p:spPr>
        <p:txBody>
          <a:bodyPr/>
          <a:lstStyle/>
          <a:p>
            <a:pPr marL="467995"/>
            <a:endParaRPr lang="nb-NO" b="1">
              <a:latin typeface="+mn-lt"/>
            </a:endParaRPr>
          </a:p>
          <a:p>
            <a:pPr marL="467995"/>
            <a:endParaRPr lang="nb-NO" b="1">
              <a:latin typeface="+mn-lt"/>
            </a:endParaRPr>
          </a:p>
          <a:p>
            <a:pPr marL="467995"/>
            <a:endParaRPr lang="nb-NO" b="1">
              <a:latin typeface="+mn-lt"/>
            </a:endParaRPr>
          </a:p>
          <a:p>
            <a:pPr marL="10795" indent="0">
              <a:buNone/>
            </a:pPr>
            <a:r>
              <a:rPr lang="nb-NO" b="1">
                <a:latin typeface="+mn-lt"/>
                <a:cs typeface="Arial"/>
              </a:rPr>
              <a:t>Hensikt: </a:t>
            </a:r>
          </a:p>
          <a:p>
            <a:pPr marL="467995"/>
            <a:r>
              <a:rPr lang="nb-NO">
                <a:latin typeface="Roboto Slab" pitchFamily="2" charset="0"/>
                <a:ea typeface="Roboto Slab" pitchFamily="2" charset="0"/>
                <a:cs typeface="Roboto Slab" pitchFamily="2" charset="0"/>
              </a:rPr>
              <a:t>Reflektere rundt budskapet i filmene</a:t>
            </a:r>
          </a:p>
          <a:p>
            <a:pPr marL="467995"/>
            <a:r>
              <a:rPr lang="nb-NO">
                <a:latin typeface="Roboto Slab"/>
                <a:ea typeface="Roboto Slab"/>
                <a:cs typeface="Roboto Slab"/>
              </a:rPr>
              <a:t>Gjennomgå gruppearbeid</a:t>
            </a:r>
            <a:endParaRPr lang="nb-NO"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467995"/>
            <a:r>
              <a:rPr lang="nb-NO">
                <a:latin typeface="Roboto Slab"/>
                <a:ea typeface="Roboto Slab"/>
                <a:cs typeface="Roboto Slab"/>
              </a:rPr>
              <a:t>Sortere og prioritere</a:t>
            </a:r>
          </a:p>
          <a:p>
            <a:pPr marL="467995"/>
            <a:r>
              <a:rPr lang="nb-NO">
                <a:latin typeface="Roboto Slab"/>
                <a:ea typeface="Roboto Slab"/>
                <a:cs typeface="Roboto Slab"/>
              </a:rPr>
              <a:t>Lage en felles handlingsplan</a:t>
            </a:r>
          </a:p>
          <a:p>
            <a:pPr marL="467995"/>
            <a:r>
              <a:rPr lang="nb-NO">
                <a:latin typeface="Roboto Slab"/>
                <a:ea typeface="Roboto Slab"/>
                <a:cs typeface="Roboto Slab"/>
              </a:rPr>
              <a:t>Plan for videre arbeid</a:t>
            </a:r>
            <a:br>
              <a:rPr lang="nb-NO">
                <a:latin typeface="Aptos"/>
              </a:rPr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9174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84213-19D5-E63F-616D-73932978E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413BC8-333E-AE28-C5C2-0B62F2B0C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16" y="2127087"/>
            <a:ext cx="9601143" cy="1583521"/>
          </a:xfrm>
        </p:spPr>
        <p:txBody>
          <a:bodyPr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nb-NO" sz="4500"/>
              <a:t>Film 3: </a:t>
            </a:r>
            <a:br>
              <a:rPr lang="nb-NO" sz="4500"/>
            </a:br>
            <a:r>
              <a:rPr lang="nb-NO" sz="4500" b="1"/>
              <a:t>Viktigste budskap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1DE9659-3C79-8336-7593-587F14B8D9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232" r="21302"/>
          <a:stretch>
            <a:fillRect/>
          </a:stretch>
        </p:blipFill>
        <p:spPr>
          <a:xfrm>
            <a:off x="11277600" y="273050"/>
            <a:ext cx="12829405" cy="13165955"/>
          </a:xfrm>
          <a:prstGeom prst="rect">
            <a:avLst/>
          </a:prstGeom>
          <a:noFill/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805A168-A939-8B22-95FB-322814F10D0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59815" y="3961514"/>
            <a:ext cx="9601143" cy="7793166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endParaRPr lang="nb-NO" dirty="0"/>
          </a:p>
          <a:p>
            <a:pPr>
              <a:spcAft>
                <a:spcPts val="600"/>
              </a:spcAft>
            </a:pPr>
            <a:r>
              <a:rPr lang="nb-NO" sz="3600" dirty="0">
                <a:latin typeface="Roboto Slab "/>
              </a:rPr>
              <a:t>Psykiske reaksjoner og plager opplever de fleste.</a:t>
            </a:r>
            <a:br>
              <a:rPr lang="nb-NO" sz="3600" dirty="0">
                <a:latin typeface="Roboto Slab "/>
              </a:rPr>
            </a:br>
            <a:endParaRPr lang="nb-NO" sz="3600" dirty="0">
              <a:latin typeface="Roboto Slab "/>
            </a:endParaRPr>
          </a:p>
          <a:p>
            <a:pPr>
              <a:spcAft>
                <a:spcPts val="600"/>
              </a:spcAft>
            </a:pPr>
            <a:r>
              <a:rPr lang="nb-NO" sz="3600" dirty="0">
                <a:latin typeface="Roboto Slab "/>
              </a:rPr>
              <a:t>Aktivitet, støtte og et godt arbeidsmiljø er bra for den psykiske helsen.</a:t>
            </a:r>
            <a:br>
              <a:rPr lang="nb-NO" sz="3600" dirty="0">
                <a:latin typeface="Roboto Slab "/>
              </a:rPr>
            </a:br>
            <a:endParaRPr lang="nb-NO" sz="3600" dirty="0">
              <a:latin typeface="Roboto Slab "/>
            </a:endParaRPr>
          </a:p>
          <a:p>
            <a:pPr>
              <a:spcAft>
                <a:spcPts val="600"/>
              </a:spcAft>
            </a:pPr>
            <a:r>
              <a:rPr lang="nb-NO" sz="3600" dirty="0">
                <a:latin typeface="Roboto Slab "/>
              </a:rPr>
              <a:t>Å bryte onde sirkler starter med å forstå hvordan ting henger sammen.</a:t>
            </a:r>
          </a:p>
          <a:p>
            <a:pPr marL="11113" indent="0">
              <a:spcAft>
                <a:spcPts val="600"/>
              </a:spcAft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0346740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84213-19D5-E63F-616D-73932978E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413BC8-333E-AE28-C5C2-0B62F2B0C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16" y="2127087"/>
            <a:ext cx="9601143" cy="1583521"/>
          </a:xfrm>
        </p:spPr>
        <p:txBody>
          <a:bodyPr anchor="b">
            <a:noAutofit/>
          </a:bodyPr>
          <a:lstStyle/>
          <a:p>
            <a:pPr>
              <a:lnSpc>
                <a:spcPct val="110000"/>
              </a:lnSpc>
            </a:pPr>
            <a:r>
              <a:rPr lang="nb-NO" sz="5200"/>
              <a:t>Film 4: </a:t>
            </a:r>
            <a:br>
              <a:rPr lang="nb-NO" sz="5200"/>
            </a:br>
            <a:r>
              <a:rPr lang="nb-NO" sz="5200" b="1"/>
              <a:t>Viktigste budskap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967F9A2-01F9-907A-50E3-E9F1B4D3FE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8414"/>
          <a:stretch>
            <a:fillRect/>
          </a:stretch>
        </p:blipFill>
        <p:spPr>
          <a:xfrm>
            <a:off x="11277600" y="273050"/>
            <a:ext cx="12829405" cy="13165955"/>
          </a:xfrm>
          <a:prstGeom prst="rect">
            <a:avLst/>
          </a:prstGeom>
          <a:noFill/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805A168-A939-8B22-95FB-322814F10D0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59815" y="3961514"/>
            <a:ext cx="9601143" cy="7793166"/>
          </a:xfrm>
        </p:spPr>
        <p:txBody>
          <a:bodyPr anchor="t">
            <a:normAutofit/>
          </a:bodyPr>
          <a:lstStyle/>
          <a:p>
            <a:pPr marL="11113" indent="0">
              <a:spcAft>
                <a:spcPts val="600"/>
              </a:spcAft>
              <a:buNone/>
            </a:pPr>
            <a:endParaRPr lang="nb-NO" dirty="0"/>
          </a:p>
          <a:p>
            <a:pPr>
              <a:spcAft>
                <a:spcPts val="600"/>
              </a:spcAft>
            </a:pPr>
            <a:endParaRPr lang="nb-NO" sz="3600" dirty="0"/>
          </a:p>
          <a:p>
            <a:pPr>
              <a:spcAft>
                <a:spcPts val="600"/>
              </a:spcAft>
            </a:pPr>
            <a:r>
              <a:rPr lang="nb-NO" sz="3600" dirty="0">
                <a:latin typeface="Roboto Slab "/>
              </a:rPr>
              <a:t>Smerte beskytter kroppen.</a:t>
            </a:r>
            <a:br>
              <a:rPr lang="nb-NO" sz="3600" dirty="0">
                <a:latin typeface="Roboto Slab "/>
              </a:rPr>
            </a:br>
            <a:endParaRPr lang="nb-NO" sz="3600" dirty="0">
              <a:latin typeface="Roboto Slab "/>
            </a:endParaRPr>
          </a:p>
          <a:p>
            <a:pPr>
              <a:spcAft>
                <a:spcPts val="600"/>
              </a:spcAft>
            </a:pPr>
            <a:r>
              <a:rPr lang="nb-NO" sz="3600" dirty="0">
                <a:latin typeface="Roboto Slab "/>
              </a:rPr>
              <a:t>Langvarig smerte kan skyldes hjernes tolkning, ikke nødvendigvis sykdom eller skade.</a:t>
            </a:r>
            <a:br>
              <a:rPr lang="nb-NO" sz="3600" dirty="0">
                <a:latin typeface="Roboto Slab "/>
              </a:rPr>
            </a:br>
            <a:endParaRPr lang="nb-NO" sz="3600" dirty="0">
              <a:latin typeface="Roboto Slab "/>
            </a:endParaRPr>
          </a:p>
          <a:p>
            <a:pPr>
              <a:spcAft>
                <a:spcPts val="600"/>
              </a:spcAft>
            </a:pPr>
            <a:r>
              <a:rPr lang="nb-NO" sz="3600" dirty="0">
                <a:latin typeface="Roboto Slab "/>
              </a:rPr>
              <a:t>Bevegelse, trygghet og nye erfaringer påvirker opplevelsen av smerte. </a:t>
            </a:r>
          </a:p>
          <a:p>
            <a:pPr>
              <a:spcAft>
                <a:spcPts val="600"/>
              </a:spcAft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0164111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84213-19D5-E63F-616D-73932978E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413BC8-333E-AE28-C5C2-0B62F2B0C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16" y="2127087"/>
            <a:ext cx="6171069" cy="1583521"/>
          </a:xfrm>
        </p:spPr>
        <p:txBody>
          <a:bodyPr anchor="b">
            <a:noAutofit/>
          </a:bodyPr>
          <a:lstStyle/>
          <a:p>
            <a:pPr>
              <a:lnSpc>
                <a:spcPct val="110000"/>
              </a:lnSpc>
            </a:pPr>
            <a:r>
              <a:rPr lang="nb-NO" sz="5200"/>
              <a:t>Film 5: </a:t>
            </a:r>
            <a:br>
              <a:rPr lang="nb-NO" sz="5200"/>
            </a:br>
            <a:r>
              <a:rPr lang="nb-NO" sz="5200" b="1"/>
              <a:t>Viktigste budskap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7735820-7857-BBCC-534C-7FC123C6CE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972" r="12749" b="-1"/>
          <a:stretch>
            <a:fillRect/>
          </a:stretch>
        </p:blipFill>
        <p:spPr>
          <a:xfrm>
            <a:off x="7460974" y="273050"/>
            <a:ext cx="16646031" cy="13165955"/>
          </a:xfrm>
          <a:prstGeom prst="rect">
            <a:avLst/>
          </a:prstGeom>
          <a:noFill/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805A168-A939-8B22-95FB-322814F10D0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59815" y="3961514"/>
            <a:ext cx="6171069" cy="7793166"/>
          </a:xfrm>
        </p:spPr>
        <p:txBody>
          <a:bodyPr anchor="t">
            <a:normAutofit fontScale="85000" lnSpcReduction="10000"/>
          </a:bodyPr>
          <a:lstStyle/>
          <a:p>
            <a:pPr>
              <a:spcAft>
                <a:spcPts val="600"/>
              </a:spcAft>
            </a:pPr>
            <a:endParaRPr lang="nb-NO" dirty="0">
              <a:latin typeface="Roboto Slab "/>
            </a:endParaRPr>
          </a:p>
          <a:p>
            <a:pPr>
              <a:spcAft>
                <a:spcPts val="600"/>
              </a:spcAft>
            </a:pPr>
            <a:r>
              <a:rPr lang="nb-NO" sz="3600" dirty="0">
                <a:latin typeface="Roboto Slab "/>
              </a:rPr>
              <a:t>Arbeidsmiljø handler om hvordan arbeidet planlegges, organiseres og gjennomføres.</a:t>
            </a:r>
          </a:p>
          <a:p>
            <a:pPr marL="11113" indent="0">
              <a:spcAft>
                <a:spcPts val="600"/>
              </a:spcAft>
              <a:buNone/>
            </a:pPr>
            <a:endParaRPr lang="nb-NO" sz="3600" dirty="0">
              <a:latin typeface="Roboto Slab "/>
            </a:endParaRPr>
          </a:p>
          <a:p>
            <a:pPr>
              <a:spcAft>
                <a:spcPts val="600"/>
              </a:spcAft>
            </a:pPr>
            <a:r>
              <a:rPr lang="nb-NO" sz="3600" dirty="0">
                <a:latin typeface="Roboto Slab "/>
              </a:rPr>
              <a:t>Arbeid kan gi struktur, mening, fellesskap og mestring – og er bra for helsa.</a:t>
            </a:r>
            <a:br>
              <a:rPr lang="nb-NO" sz="3600" dirty="0">
                <a:latin typeface="Roboto Slab "/>
              </a:rPr>
            </a:br>
            <a:endParaRPr lang="nb-NO" sz="3600" dirty="0">
              <a:latin typeface="Roboto Slab "/>
            </a:endParaRPr>
          </a:p>
          <a:p>
            <a:pPr>
              <a:spcAft>
                <a:spcPts val="600"/>
              </a:spcAft>
            </a:pPr>
            <a:r>
              <a:rPr lang="nb-NO" sz="3600" dirty="0">
                <a:latin typeface="Roboto Slab "/>
              </a:rPr>
              <a:t>Tidlig dialog og tilrettelegging gjør det lettere å være i jobb med helseplager.</a:t>
            </a:r>
          </a:p>
          <a:p>
            <a:pPr marL="11113" indent="0">
              <a:spcAft>
                <a:spcPts val="600"/>
              </a:spcAft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689499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62D97-5EE9-ED74-77E1-5B239EABE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BEB4A16-6A5E-84AD-30ED-8AAA7B6CBD4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4180224" y="1433383"/>
            <a:ext cx="9599663" cy="10849233"/>
          </a:xfrm>
        </p:spPr>
        <p:txBody>
          <a:bodyPr>
            <a:normAutofit lnSpcReduction="10000"/>
          </a:bodyPr>
          <a:lstStyle/>
          <a:p>
            <a:pPr marL="754063" indent="-742950">
              <a:buFont typeface="+mj-lt"/>
              <a:buAutoNum type="arabicPeriod"/>
            </a:pPr>
            <a:r>
              <a:rPr lang="nb-NO" sz="3200" b="1">
                <a:latin typeface="Roboto Slab" pitchFamily="2" charset="0"/>
                <a:ea typeface="Roboto Slab" pitchFamily="2" charset="0"/>
                <a:cs typeface="Roboto Slab" pitchFamily="2" charset="0"/>
              </a:rPr>
              <a:t>Oversikt:</a:t>
            </a:r>
            <a:br>
              <a:rPr lang="nb-NO" sz="3200" b="1">
                <a:latin typeface="Roboto Slab" pitchFamily="2" charset="0"/>
                <a:ea typeface="Roboto Slab" pitchFamily="2" charset="0"/>
                <a:cs typeface="Roboto Slab" pitchFamily="2" charset="0"/>
              </a:rPr>
            </a:br>
            <a:r>
              <a:rPr lang="nb-NO" sz="3200">
                <a:latin typeface="Roboto Slab" pitchFamily="2" charset="0"/>
                <a:ea typeface="Roboto Slab" pitchFamily="2" charset="0"/>
                <a:cs typeface="Roboto Slab" pitchFamily="2" charset="0"/>
              </a:rPr>
              <a:t>Gå igjennom handlingsplanene fra gruppearbeidet</a:t>
            </a:r>
            <a:br>
              <a:rPr lang="nb-NO" sz="3200">
                <a:latin typeface="Roboto Slab" pitchFamily="2" charset="0"/>
                <a:ea typeface="Roboto Slab" pitchFamily="2" charset="0"/>
                <a:cs typeface="Roboto Slab" pitchFamily="2" charset="0"/>
              </a:rPr>
            </a:br>
            <a:endParaRPr lang="nb-NO" sz="3200"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754063" indent="-742950">
              <a:buFont typeface="+mj-lt"/>
              <a:buAutoNum type="arabicPeriod"/>
            </a:pPr>
            <a:r>
              <a:rPr lang="nb-NO" sz="3200" b="1">
                <a:latin typeface="Roboto Slab" pitchFamily="2" charset="0"/>
                <a:ea typeface="Roboto Slab" pitchFamily="2" charset="0"/>
                <a:cs typeface="Roboto Slab" pitchFamily="2" charset="0"/>
              </a:rPr>
              <a:t>Runde rundt bordet: </a:t>
            </a:r>
            <a:br>
              <a:rPr lang="nb-NO" sz="3200" b="1">
                <a:latin typeface="Roboto Slab" pitchFamily="2" charset="0"/>
                <a:ea typeface="Roboto Slab" pitchFamily="2" charset="0"/>
                <a:cs typeface="Roboto Slab" pitchFamily="2" charset="0"/>
              </a:rPr>
            </a:br>
            <a:r>
              <a:rPr lang="nb-NO" sz="3200">
                <a:latin typeface="Roboto Slab" pitchFamily="2" charset="0"/>
                <a:ea typeface="Roboto Slab" pitchFamily="2" charset="0"/>
                <a:cs typeface="Roboto Slab" pitchFamily="2" charset="0"/>
              </a:rPr>
              <a:t>Hva legger dere merke til?</a:t>
            </a:r>
            <a:br>
              <a:rPr lang="nb-NO" sz="3200">
                <a:latin typeface="Roboto Slab" pitchFamily="2" charset="0"/>
                <a:ea typeface="Roboto Slab" pitchFamily="2" charset="0"/>
                <a:cs typeface="Roboto Slab" pitchFamily="2" charset="0"/>
              </a:rPr>
            </a:br>
            <a:endParaRPr lang="nb-NO" sz="3200"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754063" indent="-742950">
              <a:buFont typeface="+mj-lt"/>
              <a:buAutoNum type="arabicPeriod"/>
            </a:pPr>
            <a:r>
              <a:rPr lang="nb-NO" sz="3200" b="1">
                <a:latin typeface="Roboto Slab" pitchFamily="2" charset="0"/>
                <a:ea typeface="Roboto Slab" pitchFamily="2" charset="0"/>
                <a:cs typeface="Roboto Slab" pitchFamily="2" charset="0"/>
              </a:rPr>
              <a:t>Sortere</a:t>
            </a:r>
            <a:br>
              <a:rPr lang="nb-NO" sz="3200" b="1">
                <a:latin typeface="Roboto Slab" pitchFamily="2" charset="0"/>
                <a:ea typeface="Roboto Slab" pitchFamily="2" charset="0"/>
                <a:cs typeface="Roboto Slab" pitchFamily="2" charset="0"/>
              </a:rPr>
            </a:br>
            <a:r>
              <a:rPr lang="nb-NO" sz="3200">
                <a:latin typeface="Roboto Slab" pitchFamily="2" charset="0"/>
                <a:ea typeface="Roboto Slab" pitchFamily="2" charset="0"/>
                <a:cs typeface="Roboto Slab" pitchFamily="2" charset="0"/>
              </a:rPr>
              <a:t>Slå sammen tiltak som ligner på hverandre</a:t>
            </a:r>
            <a:br>
              <a:rPr lang="nb-NO" sz="3200">
                <a:latin typeface="Roboto Slab" pitchFamily="2" charset="0"/>
                <a:ea typeface="Roboto Slab" pitchFamily="2" charset="0"/>
                <a:cs typeface="Roboto Slab" pitchFamily="2" charset="0"/>
              </a:rPr>
            </a:br>
            <a:endParaRPr lang="nb-NO" sz="3200"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754063" indent="-742950">
              <a:buFont typeface="+mj-lt"/>
              <a:buAutoNum type="arabicPeriod"/>
            </a:pPr>
            <a:r>
              <a:rPr lang="nb-NO" sz="3200" b="1">
                <a:latin typeface="Roboto Slab" pitchFamily="2" charset="0"/>
                <a:ea typeface="Roboto Slab" pitchFamily="2" charset="0"/>
                <a:cs typeface="Roboto Slab" pitchFamily="2" charset="0"/>
              </a:rPr>
              <a:t>Stemme</a:t>
            </a:r>
            <a:br>
              <a:rPr lang="nb-NO" sz="3200" b="1">
                <a:latin typeface="Roboto Slab" pitchFamily="2" charset="0"/>
                <a:ea typeface="Roboto Slab" pitchFamily="2" charset="0"/>
                <a:cs typeface="Roboto Slab" pitchFamily="2" charset="0"/>
              </a:rPr>
            </a:br>
            <a:r>
              <a:rPr lang="nb-NO" sz="3200">
                <a:latin typeface="Roboto Slab" pitchFamily="2" charset="0"/>
                <a:ea typeface="Roboto Slab" pitchFamily="2" charset="0"/>
                <a:cs typeface="Roboto Slab" pitchFamily="2" charset="0"/>
              </a:rPr>
              <a:t>Alle får 5 stemmer hver. Du bestemmer selv om du bruker alle stemmene på et tiltak, eller fordeler de på flere.</a:t>
            </a:r>
            <a:br>
              <a:rPr lang="nb-NO" sz="3200">
                <a:latin typeface="Roboto Slab" pitchFamily="2" charset="0"/>
                <a:ea typeface="Roboto Slab" pitchFamily="2" charset="0"/>
                <a:cs typeface="Roboto Slab" pitchFamily="2" charset="0"/>
              </a:rPr>
            </a:br>
            <a:endParaRPr lang="nb-NO" sz="3200"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754063" indent="-742950">
              <a:buFont typeface="+mj-lt"/>
              <a:buAutoNum type="arabicPeriod"/>
            </a:pPr>
            <a:r>
              <a:rPr lang="nb-NO" sz="3200" b="1">
                <a:latin typeface="Roboto Slab" pitchFamily="2" charset="0"/>
                <a:ea typeface="Roboto Slab" pitchFamily="2" charset="0"/>
                <a:cs typeface="Roboto Slab" pitchFamily="2" charset="0"/>
              </a:rPr>
              <a:t>Felles handlingsplan</a:t>
            </a:r>
          </a:p>
          <a:p>
            <a:pPr lvl="2" indent="0">
              <a:buNone/>
            </a:pPr>
            <a:r>
              <a:rPr lang="nb-NO" sz="3200">
                <a:latin typeface="Roboto Slab" pitchFamily="2" charset="0"/>
                <a:ea typeface="Roboto Slab" pitchFamily="2" charset="0"/>
                <a:cs typeface="Roboto Slab" pitchFamily="2" charset="0"/>
              </a:rPr>
              <a:t>Fyll inn tiltakene som har fått flest stemmer. 1-2 tiltak som kan gjennomføres på kort sikt og 1-2 tiltak som vil ta lengre tid å jobbe med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AED8287-911F-46F3-C760-CCD04AD47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13" y="4102532"/>
            <a:ext cx="12641333" cy="6674716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D16E986-A787-0CC8-15E2-5C2AC5F6C467}"/>
              </a:ext>
            </a:extLst>
          </p:cNvPr>
          <p:cNvSpPr>
            <a:spLocks noGrp="1"/>
          </p:cNvSpPr>
          <p:nvPr/>
        </p:nvSpPr>
        <p:spPr>
          <a:xfrm>
            <a:off x="604113" y="381000"/>
            <a:ext cx="7864475" cy="320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lc="http://schemas.openxmlformats.org/drawingml/2006/lockedCanvas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marL="0" marR="0" indent="0" algn="l" defTabSz="4572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Roboto Slab Bold"/>
              </a:defRPr>
            </a:lvl1pPr>
            <a:lvl2pPr marL="0" marR="0" indent="457200" algn="l" defTabSz="4572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oboto Slab Bold"/>
              </a:defRPr>
            </a:lvl2pPr>
            <a:lvl3pPr marL="0" marR="0" indent="914400" algn="l" defTabSz="4572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oboto Slab Bold"/>
              </a:defRPr>
            </a:lvl3pPr>
            <a:lvl4pPr marL="0" marR="0" indent="1371600" algn="l" defTabSz="4572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oboto Slab Bold"/>
              </a:defRPr>
            </a:lvl4pPr>
            <a:lvl5pPr marL="0" marR="0" indent="1828800" algn="l" defTabSz="4572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oboto Slab Bold"/>
              </a:defRPr>
            </a:lvl5pPr>
            <a:lvl6pPr marL="0" marR="0" indent="2286000" algn="l" defTabSz="4572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oboto Slab Bold"/>
              </a:defRPr>
            </a:lvl6pPr>
            <a:lvl7pPr marL="0" marR="0" indent="2743200" algn="l" defTabSz="4572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oboto Slab Bold"/>
              </a:defRPr>
            </a:lvl7pPr>
            <a:lvl8pPr marL="0" marR="0" indent="3200400" algn="l" defTabSz="4572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oboto Slab Bold"/>
              </a:defRPr>
            </a:lvl8pPr>
            <a:lvl9pPr marL="0" marR="0" indent="3657600" algn="l" defTabSz="4572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oboto Slab Bold"/>
              </a:defRPr>
            </a:lvl9pPr>
          </a:lstStyle>
          <a:p>
            <a:r>
              <a:rPr lang="nb-NO" sz="6600">
                <a:solidFill>
                  <a:schemeClr val="bg1"/>
                </a:solidFill>
              </a:rPr>
              <a:t>Fremgangsmåte</a:t>
            </a:r>
          </a:p>
        </p:txBody>
      </p:sp>
    </p:spTree>
    <p:extLst>
      <p:ext uri="{BB962C8B-B14F-4D97-AF65-F5344CB8AC3E}">
        <p14:creationId xmlns:p14="http://schemas.microsoft.com/office/powerpoint/2010/main" val="421565563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7C992F9C-8CF9-5101-31C2-E339A31A7AA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19231FF-8912-EEF2-C9CB-00A163E504B3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B9F85E9-FE27-0724-7A4D-A575ED9F5AF7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8746BEF6-2D20-5502-B151-FB094BAF28D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4CB6DCF-B9D7-A902-53C0-66717E2FD598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7D21C8F4-9F46-BF31-9BF6-F15202A2B575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74AD66B4-42CC-CB3B-37B1-12D80E7CF9FF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AE8EED7B-FBA4-B3E8-3858-23B38A2308E3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C643EE84-E0F2-AACE-AB7E-7232779CAB6D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E5ECA192-F651-8CD8-366B-862E66461EEC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17A21308-354E-847F-5682-FCC979DB0956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3" name="Plassholder for innhold 12">
            <a:extLst>
              <a:ext uri="{FF2B5EF4-FFF2-40B4-BE49-F238E27FC236}">
                <a16:creationId xmlns:a16="http://schemas.microsoft.com/office/drawing/2014/main" id="{02492481-2269-35D5-3670-28DA419A2C40}"/>
              </a:ext>
            </a:extLst>
          </p:cNvPr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382E8925-ACA0-2AD3-5B50-25B8B9C1CE2D}"/>
              </a:ext>
            </a:extLst>
          </p:cNvPr>
          <p:cNvSpPr>
            <a:spLocks noGrp="1"/>
          </p:cNvSpPr>
          <p:nvPr>
            <p:ph idx="2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067B23C4-6456-D5A3-ACE8-527762A7BF66}"/>
              </a:ext>
            </a:extLst>
          </p:cNvPr>
          <p:cNvSpPr>
            <a:spLocks noGrp="1"/>
          </p:cNvSpPr>
          <p:nvPr>
            <p:ph idx="2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6" name="Plassholder for innhold 15">
            <a:extLst>
              <a:ext uri="{FF2B5EF4-FFF2-40B4-BE49-F238E27FC236}">
                <a16:creationId xmlns:a16="http://schemas.microsoft.com/office/drawing/2014/main" id="{AB9E8245-71CA-D1CE-8105-BA31F42E20CA}"/>
              </a:ext>
            </a:extLst>
          </p:cNvPr>
          <p:cNvSpPr>
            <a:spLocks noGrp="1"/>
          </p:cNvSpPr>
          <p:nvPr>
            <p:ph idx="2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7" name="Plassholder for innhold 16">
            <a:extLst>
              <a:ext uri="{FF2B5EF4-FFF2-40B4-BE49-F238E27FC236}">
                <a16:creationId xmlns:a16="http://schemas.microsoft.com/office/drawing/2014/main" id="{15553D2B-640A-2E52-D9B7-4AA7327DA6C3}"/>
              </a:ext>
            </a:extLst>
          </p:cNvPr>
          <p:cNvSpPr>
            <a:spLocks noGrp="1"/>
          </p:cNvSpPr>
          <p:nvPr>
            <p:ph idx="2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8" name="Plassholder for innhold 17">
            <a:extLst>
              <a:ext uri="{FF2B5EF4-FFF2-40B4-BE49-F238E27FC236}">
                <a16:creationId xmlns:a16="http://schemas.microsoft.com/office/drawing/2014/main" id="{A3BD6602-D2BE-1C89-F5A2-BF67316242CA}"/>
              </a:ext>
            </a:extLst>
          </p:cNvPr>
          <p:cNvSpPr>
            <a:spLocks noGrp="1"/>
          </p:cNvSpPr>
          <p:nvPr>
            <p:ph idx="2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9" name="Plassholder for innhold 18">
            <a:extLst>
              <a:ext uri="{FF2B5EF4-FFF2-40B4-BE49-F238E27FC236}">
                <a16:creationId xmlns:a16="http://schemas.microsoft.com/office/drawing/2014/main" id="{74D1343E-A5E8-2253-BDDD-E3ECF088B388}"/>
              </a:ext>
            </a:extLst>
          </p:cNvPr>
          <p:cNvSpPr>
            <a:spLocks noGrp="1"/>
          </p:cNvSpPr>
          <p:nvPr>
            <p:ph idx="2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0" name="Plassholder for innhold 19">
            <a:extLst>
              <a:ext uri="{FF2B5EF4-FFF2-40B4-BE49-F238E27FC236}">
                <a16:creationId xmlns:a16="http://schemas.microsoft.com/office/drawing/2014/main" id="{694AAD3F-E578-BB25-AD50-60DFD9E55AF1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1" name="Plassholder for innhold 20">
            <a:extLst>
              <a:ext uri="{FF2B5EF4-FFF2-40B4-BE49-F238E27FC236}">
                <a16:creationId xmlns:a16="http://schemas.microsoft.com/office/drawing/2014/main" id="{D9B3A8CE-0430-0E8F-6ED8-CC20E465D316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98948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52D78-8D52-2336-3C12-49A56E4BC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6CC7EC6-B9DA-D68B-0223-24F3461A45C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4495895" y="4630519"/>
            <a:ext cx="9222509" cy="5078413"/>
          </a:xfrm>
        </p:spPr>
        <p:txBody>
          <a:bodyPr>
            <a:normAutofit fontScale="92500"/>
          </a:bodyPr>
          <a:lstStyle/>
          <a:p>
            <a:r>
              <a:rPr lang="nb-NO" sz="3600">
                <a:latin typeface="Roboto Slab" pitchFamily="2" charset="0"/>
                <a:ea typeface="Roboto Slab" pitchFamily="2" charset="0"/>
                <a:cs typeface="Roboto Slab" pitchFamily="2" charset="0"/>
              </a:rPr>
              <a:t>Hvorfor er disse tiltakene viktig for oss?</a:t>
            </a:r>
          </a:p>
          <a:p>
            <a:endParaRPr lang="nb-NO" sz="3600"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r>
              <a:rPr lang="nb-NO" sz="3600">
                <a:latin typeface="Roboto Slab" pitchFamily="2" charset="0"/>
                <a:ea typeface="Roboto Slab" pitchFamily="2" charset="0"/>
                <a:cs typeface="Roboto Slab" pitchFamily="2" charset="0"/>
              </a:rPr>
              <a:t>Er tiltakene konkrete nok?</a:t>
            </a:r>
          </a:p>
          <a:p>
            <a:endParaRPr lang="nb-NO" sz="3600"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r>
              <a:rPr lang="nb-NO" sz="3600">
                <a:latin typeface="Roboto Slab" pitchFamily="2" charset="0"/>
                <a:ea typeface="Roboto Slab" pitchFamily="2" charset="0"/>
                <a:cs typeface="Roboto Slab" pitchFamily="2" charset="0"/>
              </a:rPr>
              <a:t>Hvordan henger disse tiltakene sammen med HMS arbeidet?</a:t>
            </a:r>
          </a:p>
          <a:p>
            <a:endParaRPr lang="nb-NO" sz="3600"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r>
              <a:rPr lang="nb-NO" sz="3600">
                <a:latin typeface="Roboto Slab" pitchFamily="2" charset="0"/>
                <a:ea typeface="Roboto Slab" pitchFamily="2" charset="0"/>
                <a:cs typeface="Roboto Slab" pitchFamily="2" charset="0"/>
              </a:rPr>
              <a:t>Hvordan vil de ansatte oppleve tiltakene?</a:t>
            </a:r>
          </a:p>
          <a:p>
            <a:pPr marL="11113" indent="0">
              <a:buNone/>
            </a:pPr>
            <a:endParaRPr lang="nb-NO" sz="360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B40D71-CE71-81FE-82F0-E2CE27718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0550" y="5505086"/>
            <a:ext cx="9544050" cy="3163026"/>
          </a:xfrm>
          <a:noFill/>
        </p:spPr>
        <p:txBody>
          <a:bodyPr>
            <a:normAutofit fontScale="90000"/>
          </a:bodyPr>
          <a:lstStyle/>
          <a:p>
            <a:br>
              <a:rPr lang="en-US"/>
            </a:br>
            <a:br>
              <a:rPr lang="en-US"/>
            </a:br>
            <a:r>
              <a:rPr lang="en-US" err="1"/>
              <a:t>Reflekter</a:t>
            </a:r>
            <a:r>
              <a:rPr lang="en-US"/>
              <a:t> </a:t>
            </a:r>
            <a:r>
              <a:rPr lang="en-US" err="1"/>
              <a:t>sammen</a:t>
            </a:r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07349"/>
      </p:ext>
    </p:extLst>
  </p:cSld>
  <p:clrMapOvr>
    <a:masterClrMapping/>
  </p:clrMapOvr>
  <p:transition spd="med"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Roboto Slab Bold"/>
        <a:ea typeface="Roboto Slab Bold"/>
        <a:cs typeface="Roboto Slab Bold"/>
      </a:majorFont>
      <a:minorFont>
        <a:latin typeface="Roboto Slab Bold"/>
        <a:ea typeface="Roboto Slab Bold"/>
        <a:cs typeface="Roboto Slab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ln w="12700">
          <a:miter lim="400000"/>
        </a:ln>
        <a:extLst>
          <a:ext uri="{C572A759-6A51-4108-AA02-DFA0A04FC94B}">
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="" val="1"/>
          </a:ext>
        </a:extLst>
      </a:spPr>
      <a:bodyPr lIns="50800" tIns="50800" rIns="50800" bIns="50800" anchor="ctr">
        <a:spAutoFit/>
      </a:bodyPr>
      <a:lstStyle>
        <a:defPPr marL="0" indent="0" algn="l">
          <a:lnSpc>
            <a:spcPct val="100000"/>
          </a:lnSpc>
          <a:buSzTx/>
          <a:defRPr sz="5800" dirty="0">
            <a:solidFill>
              <a:srgbClr val="FFFFFF"/>
            </a:solidFill>
            <a:latin typeface="+mn-lt"/>
            <a:ea typeface="+mn-ea"/>
            <a:cs typeface="+mn-cs"/>
            <a:sym typeface="Roboto Slab Bold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Roboto Slab Bold"/>
        <a:ea typeface="Roboto Slab Bold"/>
        <a:cs typeface="Roboto Slab Bold"/>
      </a:majorFont>
      <a:minorFont>
        <a:latin typeface="Roboto Slab Bold"/>
        <a:ea typeface="Roboto Slab Bold"/>
        <a:cs typeface="Roboto Slab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304800" marR="0" indent="-304800" algn="l" defTabSz="4572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Pct val="80000"/>
          <a:buFontTx/>
          <a:buBlip>
            <a:blip xmlns:r="http://schemas.openxmlformats.org/officeDocument/2006/relationships" r:embed="rId1"/>
          </a:buBlip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73eeac-0527-46ce-b240-deb54efaeddd">
      <Terms xmlns="http://schemas.microsoft.com/office/infopath/2007/PartnerControls"/>
    </lcf76f155ced4ddcb4097134ff3c332f>
    <_ip_UnifiedCompliancePolicyUIAction xmlns="http://schemas.microsoft.com/sharepoint/v3" xsi:nil="true"/>
    <TaxCatchAll xmlns="bda6c9db-e234-45b1-b876-3becb6099e40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7A9FFE19C1404ABB880631B38D434C" ma:contentTypeVersion="18" ma:contentTypeDescription="Create a new document." ma:contentTypeScope="" ma:versionID="ca3f03529515438f8d084e0b46f243bc">
  <xsd:schema xmlns:xsd="http://www.w3.org/2001/XMLSchema" xmlns:xs="http://www.w3.org/2001/XMLSchema" xmlns:p="http://schemas.microsoft.com/office/2006/metadata/properties" xmlns:ns1="http://schemas.microsoft.com/sharepoint/v3" xmlns:ns2="8d73eeac-0527-46ce-b240-deb54efaeddd" xmlns:ns3="bda6c9db-e234-45b1-b876-3becb6099e40" targetNamespace="http://schemas.microsoft.com/office/2006/metadata/properties" ma:root="true" ma:fieldsID="439ee2da24a18b2bcbefd384c4fc265a" ns1:_="" ns2:_="" ns3:_="">
    <xsd:import namespace="http://schemas.microsoft.com/sharepoint/v3"/>
    <xsd:import namespace="8d73eeac-0527-46ce-b240-deb54efaeddd"/>
    <xsd:import namespace="bda6c9db-e234-45b1-b876-3becb6099e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73eeac-0527-46ce-b240-deb54efaed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228493a-ba9a-494e-af97-f05f01d29c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a6c9db-e234-45b1-b876-3becb6099e4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f5a9b993-bdfc-468a-952c-a1274fadfd13}" ma:internalName="TaxCatchAll" ma:showField="CatchAllData" ma:web="bda6c9db-e234-45b1-b876-3becb6099e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1480C5-C328-4339-9F7B-50445E3932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EFBE48-FA74-4397-A525-02C564BA10AB}">
  <ds:schemaRefs>
    <ds:schemaRef ds:uri="http://purl.org/dc/elements/1.1/"/>
    <ds:schemaRef ds:uri="http://schemas.microsoft.com/sharepoint/v3"/>
    <ds:schemaRef ds:uri="http://www.w3.org/XML/1998/namespace"/>
    <ds:schemaRef ds:uri="http://schemas.microsoft.com/office/2006/documentManagement/types"/>
    <ds:schemaRef ds:uri="http://purl.org/dc/dcmitype/"/>
    <ds:schemaRef ds:uri="bda6c9db-e234-45b1-b876-3becb6099e40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8d73eeac-0527-46ce-b240-deb54efaeddd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14ECD3C-00E4-4470-ABAC-77855CD401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d73eeac-0527-46ce-b240-deb54efaeddd"/>
    <ds:schemaRef ds:uri="bda6c9db-e234-45b1-b876-3becb6099e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01a7df76-0892-4e11-9342-e0df2f932a03}" enabled="1" method="Privileged" siteId="{62366534-1ec3-4962-8869-9b5535279d0b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1364</Words>
  <Application>Microsoft Office PowerPoint</Application>
  <PresentationFormat>Egendefinert</PresentationFormat>
  <Paragraphs>135</Paragraphs>
  <Slides>16</Slides>
  <Notes>13</Notes>
  <HiddenSlides>3</HiddenSlides>
  <MMClips>0</MMClips>
  <ScaleCrop>false</ScaleCrop>
  <HeadingPairs>
    <vt:vector size="6" baseType="variant">
      <vt:variant>
        <vt:lpstr>Brukte skrifter</vt:lpstr>
      </vt:variant>
      <vt:variant>
        <vt:i4>12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9" baseType="lpstr">
      <vt:lpstr>All Round Gothic XLig</vt:lpstr>
      <vt:lpstr>Aptos</vt:lpstr>
      <vt:lpstr>Arial</vt:lpstr>
      <vt:lpstr>Arial,Sans-Serif</vt:lpstr>
      <vt:lpstr>Calibri</vt:lpstr>
      <vt:lpstr>Helvetica Neue</vt:lpstr>
      <vt:lpstr>Helvetica Neue Medium</vt:lpstr>
      <vt:lpstr>Roboto Slab</vt:lpstr>
      <vt:lpstr>Roboto Slab </vt:lpstr>
      <vt:lpstr>Roboto Slab Bold</vt:lpstr>
      <vt:lpstr>Segoe UI</vt:lpstr>
      <vt:lpstr>Wingdings</vt:lpstr>
      <vt:lpstr>21_BasicWhite</vt:lpstr>
      <vt:lpstr>PowerPoint-presentasjon</vt:lpstr>
      <vt:lpstr>PowerPoint-presentasjon</vt:lpstr>
      <vt:lpstr>  Partsgruppemøte   </vt:lpstr>
      <vt:lpstr>Film 3:  Viktigste budskap</vt:lpstr>
      <vt:lpstr>Film 4:  Viktigste budskap</vt:lpstr>
      <vt:lpstr>Film 5:  Viktigste budskap</vt:lpstr>
      <vt:lpstr>PowerPoint-presentasjon</vt:lpstr>
      <vt:lpstr>PowerPoint-presentasjon</vt:lpstr>
      <vt:lpstr>  Reflekter sammen   </vt:lpstr>
      <vt:lpstr>Veien videre</vt:lpstr>
      <vt:lpstr>Møtepunkter fremover</vt:lpstr>
      <vt:lpstr>PowerPoint-presentasjon</vt:lpstr>
      <vt:lpstr>Hva er det viktigste du tar med deg fra dagen i dag?</vt:lpstr>
      <vt:lpstr>PowerPoint-presentasjon</vt:lpstr>
      <vt:lpstr>Valgfritt tilleggsstoff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Roligheten, Hege Marie</dc:creator>
  <cp:lastModifiedBy>Torske, Kristin Oust</cp:lastModifiedBy>
  <cp:revision>2</cp:revision>
  <dcterms:modified xsi:type="dcterms:W3CDTF">2026-01-14T16:29:14Z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0x0101000E7A9FFE19C1404ABB880631B38D434C</vt:lpwstr>
  </property>
  <property fmtid="{D5CDD505-2E9C-101B-9397-08002B2CF9AE}" pid="3" name="MediaServiceImageTags">
    <vt:lpwstr/>
  </property>
</Properties>
</file>