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33"/>
  </p:notesMasterIdLst>
  <p:sldIdLst>
    <p:sldId id="2147197699" r:id="rId5"/>
    <p:sldId id="2147197691" r:id="rId6"/>
    <p:sldId id="2147197663" r:id="rId7"/>
    <p:sldId id="2147197664" r:id="rId8"/>
    <p:sldId id="285" r:id="rId9"/>
    <p:sldId id="303" r:id="rId10"/>
    <p:sldId id="2147197666" r:id="rId11"/>
    <p:sldId id="2147197681" r:id="rId12"/>
    <p:sldId id="2147197668" r:id="rId13"/>
    <p:sldId id="2147197682" r:id="rId14"/>
    <p:sldId id="290" r:id="rId15"/>
    <p:sldId id="2147197669" r:id="rId16"/>
    <p:sldId id="2147197670" r:id="rId17"/>
    <p:sldId id="291" r:id="rId18"/>
    <p:sldId id="313" r:id="rId19"/>
    <p:sldId id="2147197690" r:id="rId20"/>
    <p:sldId id="2147197693" r:id="rId21"/>
    <p:sldId id="2147197694" r:id="rId22"/>
    <p:sldId id="2147197695" r:id="rId23"/>
    <p:sldId id="2147197696" r:id="rId24"/>
    <p:sldId id="2147197697" r:id="rId25"/>
    <p:sldId id="2147197688" r:id="rId26"/>
    <p:sldId id="2147197698" r:id="rId27"/>
    <p:sldId id="294" r:id="rId28"/>
    <p:sldId id="295" r:id="rId29"/>
    <p:sldId id="268" r:id="rId30"/>
    <p:sldId id="305" r:id="rId31"/>
    <p:sldId id="296" r:id="rId32"/>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304800" marR="0" indent="-304800" algn="l" defTabSz="457200" rtl="0" fontAlgn="auto" latinLnBrk="0" hangingPunct="0">
      <a:lnSpc>
        <a:spcPct val="120000"/>
      </a:lnSpc>
      <a:spcBef>
        <a:spcPts val="0"/>
      </a:spcBef>
      <a:spcAft>
        <a:spcPts val="0"/>
      </a:spcAft>
      <a:buClrTx/>
      <a:buSzPct val="80000"/>
      <a:buFontTx/>
      <a:buNone/>
      <a:tabLst/>
      <a:defRPr kumimoji="0" sz="1200" b="0" i="0" u="none" strike="noStrike" cap="none" spc="0" normalizeH="0" baseline="0">
        <a:ln>
          <a:noFill/>
        </a:ln>
        <a:solidFill>
          <a:srgbClr val="000000"/>
        </a:solidFill>
        <a:effectLst/>
        <a:uFillTx/>
        <a:latin typeface="Arial"/>
        <a:ea typeface="Arial"/>
        <a:cs typeface="Arial"/>
        <a:sym typeface="Arial"/>
      </a:defRPr>
    </a:lvl1pPr>
    <a:lvl2pPr marL="0" marR="0" indent="4572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2pPr>
    <a:lvl3pPr marL="0" marR="0" indent="9144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3pPr>
    <a:lvl4pPr marL="0" marR="0" indent="13716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4pPr>
    <a:lvl5pPr marL="0" marR="0" indent="18288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5pPr>
    <a:lvl6pPr marL="0" marR="0" indent="22860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6pPr>
    <a:lvl7pPr marL="0" marR="0" indent="27432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7pPr>
    <a:lvl8pPr marL="0" marR="0" indent="32004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8pPr>
    <a:lvl9pPr marL="0" marR="0" indent="3657600" algn="l" defTabSz="457200" rtl="0" fontAlgn="auto" latinLnBrk="0" hangingPunct="0">
      <a:lnSpc>
        <a:spcPct val="120000"/>
      </a:lnSpc>
      <a:spcBef>
        <a:spcPts val="0"/>
      </a:spcBef>
      <a:spcAft>
        <a:spcPts val="0"/>
      </a:spcAft>
      <a:buClrTx/>
      <a:buSzTx/>
      <a:buFontTx/>
      <a:buNone/>
      <a:tabLst/>
      <a:defRPr kumimoji="0" sz="1200" b="0" i="0" u="none" strike="noStrike" cap="none" spc="0" normalizeH="0" baseline="0">
        <a:ln>
          <a:noFill/>
        </a:ln>
        <a:solidFill>
          <a:srgbClr val="000000"/>
        </a:solidFill>
        <a:effectLst/>
        <a:uFillTx/>
        <a:latin typeface="Arial"/>
        <a:ea typeface="Arial"/>
        <a:cs typeface="Arial"/>
        <a:sym typeface="Arial"/>
      </a:defRPr>
    </a:lvl9pPr>
  </p:defaultTextStyle>
  <p:extLst>
    <p:ext uri="{521415D9-36F7-43E2-AB2F-B90AF26B5E84}">
      <p14:sectionLst xmlns:p14="http://schemas.microsoft.com/office/powerpoint/2010/main">
        <p14:section name="Standard inndeling" id="{41EE61BD-8C3E-40F9-9843-19340D0300E4}">
          <p14:sldIdLst>
            <p14:sldId id="2147197699"/>
          </p14:sldIdLst>
        </p14:section>
        <p14:section name="Innledning" id="{2346E0CE-609D-441C-8B1B-9EEBBBF9986B}">
          <p14:sldIdLst>
            <p14:sldId id="2147197691"/>
            <p14:sldId id="2147197663"/>
            <p14:sldId id="2147197664"/>
          </p14:sldIdLst>
        </p14:section>
        <p14:section name="Kunnskapsheving" id="{32801B64-C41E-41BE-89BD-4B36909339EC}">
          <p14:sldIdLst>
            <p14:sldId id="285"/>
            <p14:sldId id="303"/>
            <p14:sldId id="2147197666"/>
            <p14:sldId id="2147197681"/>
            <p14:sldId id="2147197668"/>
            <p14:sldId id="2147197682"/>
          </p14:sldIdLst>
        </p14:section>
        <p14:section name="HelseIArbeid-spillet" id="{6CFCD742-AA8A-4B80-B29D-C8545C0C96C5}">
          <p14:sldIdLst>
            <p14:sldId id="290"/>
            <p14:sldId id="2147197669"/>
            <p14:sldId id="2147197670"/>
            <p14:sldId id="291"/>
            <p14:sldId id="313"/>
            <p14:sldId id="2147197690"/>
            <p14:sldId id="2147197693"/>
            <p14:sldId id="2147197694"/>
            <p14:sldId id="2147197695"/>
            <p14:sldId id="2147197696"/>
            <p14:sldId id="2147197697"/>
            <p14:sldId id="2147197688"/>
            <p14:sldId id="2147197698"/>
          </p14:sldIdLst>
        </p14:section>
        <p14:section name="Avslutning" id="{28C51D4F-1665-4B5D-8CC1-7A50D9833314}">
          <p14:sldIdLst>
            <p14:sldId id="294"/>
            <p14:sldId id="295"/>
            <p14:sldId id="268"/>
            <p14:sldId id="305"/>
            <p14:sldId id="29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5660"/>
    <a:srgbClr val="F5F0E6"/>
    <a:srgbClr val="ACCAC4"/>
    <a:srgbClr val="ED6D6E"/>
    <a:srgbClr val="EB696B"/>
    <a:srgbClr val="FBFCF7"/>
    <a:srgbClr val="4ECDC4"/>
    <a:srgbClr val="F8FFF8"/>
    <a:srgbClr val="FF6B6B"/>
    <a:srgbClr val="695D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B96EAB4-7384-4F2D-9732-ADEB815053D3}" v="324" dt="2026-01-14T15:14:10.628"/>
    <p1510:client id="{6C95D91E-0D9C-C348-EC59-E239CBF204A2}" v="14" dt="2026-01-14T08:01:11.418"/>
    <p1510:client id="{70C3C52E-D717-4EBE-9BAF-C60E20C1F6DF}" v="127" dt="2026-01-14T14:44:32.578"/>
    <p1510:client id="{7DBE1AB4-63FB-5247-8444-ACD4CAE77D12}" v="34" dt="2026-01-14T15:21:28.618"/>
    <p1510:client id="{D380D5DC-7119-4089-BC44-68AED4FBEBD9}" v="1" dt="2026-01-14T14:48:51.744"/>
    <p1510:client id="{D8488D95-39CB-530A-9293-91685FB43609}" v="12" dt="2026-01-13T17:59:54.201"/>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
          <a:latin typeface="Helvetica Neue"/>
          <a:ea typeface="Helvetica Neue"/>
          <a:cs typeface="Helvetica Neue"/>
        </a:font>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
          <a:latin typeface="Helvetica Neue"/>
          <a:ea typeface="Helvetica Neue"/>
          <a:cs typeface="Helvetica Neue"/>
        </a:font>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
          <a:latin typeface="Helvetica Neue"/>
          <a:ea typeface="Helvetica Neue"/>
          <a:cs typeface="Helvetica Neue"/>
        </a:font>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5" d="100"/>
          <a:sy n="35" d="100"/>
        </p:scale>
        <p:origin x="512" y="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56" name="Shape 156"/>
          <p:cNvSpPr>
            <a:spLocks noGrp="1" noRot="1" noChangeAspect="1"/>
          </p:cNvSpPr>
          <p:nvPr>
            <p:ph type="sldImg"/>
          </p:nvPr>
        </p:nvSpPr>
        <p:spPr>
          <a:xfrm>
            <a:off x="1143000" y="685800"/>
            <a:ext cx="4572000" cy="3429000"/>
          </a:xfrm>
          <a:prstGeom prst="rect">
            <a:avLst/>
          </a:prstGeom>
        </p:spPr>
        <p:txBody>
          <a:bodyPr/>
          <a:lstStyle/>
          <a:p>
            <a:endParaRPr/>
          </a:p>
        </p:txBody>
      </p:sp>
      <p:sp>
        <p:nvSpPr>
          <p:cNvPr id="157" name="Shape 15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r>
              <a:rPr lang="nb-NO" b="1"/>
              <a:t>Anbefalt tid: </a:t>
            </a:r>
            <a:r>
              <a:rPr lang="nb-NO"/>
              <a:t>2 timer</a:t>
            </a:r>
          </a:p>
          <a:p>
            <a:pPr marL="342900" indent="-342900">
              <a:buFont typeface="Arial" panose="020B0604020202020204" pitchFamily="34" charset="0"/>
              <a:buChar char="•"/>
            </a:pPr>
            <a:r>
              <a:rPr lang="nb-NO"/>
              <a:t>Kunnskapsheving og refleksjon: 1 time</a:t>
            </a:r>
          </a:p>
          <a:p>
            <a:pPr marL="342900" indent="-342900">
              <a:buFont typeface="Arial" panose="020B0604020202020204" pitchFamily="34" charset="0"/>
              <a:buChar char="•"/>
            </a:pPr>
            <a:r>
              <a:rPr lang="nb-NO" err="1"/>
              <a:t>HelseIArbeid</a:t>
            </a:r>
            <a:r>
              <a:rPr lang="nb-NO"/>
              <a:t>-spillet: 1 time</a:t>
            </a:r>
          </a:p>
          <a:p>
            <a:pPr marL="342900" indent="-342900">
              <a:buFont typeface="Arial" panose="020B0604020202020204" pitchFamily="34" charset="0"/>
              <a:buChar char="•"/>
            </a:pPr>
            <a:endParaRPr lang="nb-NO"/>
          </a:p>
          <a:p>
            <a:r>
              <a:rPr lang="nb-NO" b="1"/>
              <a:t>Deltakere: </a:t>
            </a:r>
            <a:r>
              <a:rPr lang="nb-NO"/>
              <a:t>Alle ansatte</a:t>
            </a:r>
          </a:p>
          <a:p>
            <a:endParaRPr lang="nb-NO"/>
          </a:p>
        </p:txBody>
      </p:sp>
    </p:spTree>
    <p:extLst>
      <p:ext uri="{BB962C8B-B14F-4D97-AF65-F5344CB8AC3E}">
        <p14:creationId xmlns:p14="http://schemas.microsoft.com/office/powerpoint/2010/main" val="9433545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17D95-3DA9-9A66-CFF4-00715E847F6F}"/>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2073F521-FE39-8DCA-C1F2-2A15B1D7E000}"/>
              </a:ext>
            </a:extLst>
          </p:cNvPr>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a:extLst>
              <a:ext uri="{FF2B5EF4-FFF2-40B4-BE49-F238E27FC236}">
                <a16:creationId xmlns:a16="http://schemas.microsoft.com/office/drawing/2014/main" id="{F146E5CC-E1C4-F56D-B039-FB9EA9EDE95A}"/>
              </a:ext>
            </a:extLst>
          </p:cNvPr>
          <p:cNvSpPr>
            <a:spLocks noGrp="1"/>
          </p:cNvSpPr>
          <p:nvPr>
            <p:ph type="body" idx="1"/>
          </p:nvPr>
        </p:nvSpPr>
        <p:spPr/>
        <p:txBody>
          <a:bodyPr/>
          <a:lstStyle/>
          <a:p>
            <a:pPr rtl="0" fontAlgn="base"/>
            <a:r>
              <a:rPr lang="nb-NO" sz="2200" b="1" i="0">
                <a:effectLst/>
                <a:latin typeface="Helvetica Neue"/>
                <a:ea typeface="Helvetica Neue"/>
                <a:cs typeface="Helvetica Neue"/>
                <a:sym typeface="Helvetica Neue"/>
              </a:rPr>
              <a:t>Hensikt: </a:t>
            </a:r>
            <a:r>
              <a:rPr lang="nb-NO" sz="2200" b="0" i="0">
                <a:effectLst/>
                <a:latin typeface="Helvetica Neue"/>
                <a:ea typeface="Helvetica Neue"/>
                <a:cs typeface="Helvetica Neue"/>
                <a:sym typeface="Helvetica Neue"/>
              </a:rPr>
              <a:t>Knytte stoffet til egen arbeidsplass og eget liv. </a:t>
            </a:r>
          </a:p>
          <a:p>
            <a:pPr rtl="0" fontAlgn="base"/>
            <a:r>
              <a:rPr lang="nb-NO" sz="2200" b="0" i="0">
                <a:effectLst/>
                <a:latin typeface="Helvetica Neue"/>
                <a:ea typeface="Helvetica Neue"/>
                <a:cs typeface="Helvetica Neue"/>
                <a:sym typeface="Helvetica Neue"/>
              </a:rPr>
              <a:t>Spørsmålene kan brukes både til refleksjon i grupper og egenrefleksjon. Plukk ut det/de spørsmålene som oppleves som hensiktsmessige for bedriften.</a:t>
            </a:r>
          </a:p>
          <a:p>
            <a:endParaRPr lang="nb-NO"/>
          </a:p>
        </p:txBody>
      </p:sp>
    </p:spTree>
    <p:extLst>
      <p:ext uri="{BB962C8B-B14F-4D97-AF65-F5344CB8AC3E}">
        <p14:creationId xmlns:p14="http://schemas.microsoft.com/office/powerpoint/2010/main" val="2231405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4BDC9-7DC7-98A4-847C-EB194AB3B47C}"/>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E58C2CFD-C76D-8AD0-F598-1AB022E89690}"/>
              </a:ext>
            </a:extLst>
          </p:cNvPr>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a:extLst>
              <a:ext uri="{FF2B5EF4-FFF2-40B4-BE49-F238E27FC236}">
                <a16:creationId xmlns:a16="http://schemas.microsoft.com/office/drawing/2014/main" id="{DDF50D0A-019C-C1CD-4294-82F9A30881E4}"/>
              </a:ext>
            </a:extLst>
          </p:cNvPr>
          <p:cNvSpPr>
            <a:spLocks noGrp="1"/>
          </p:cNvSpPr>
          <p:nvPr>
            <p:ph type="body" idx="1"/>
          </p:nvPr>
        </p:nvSpPr>
        <p:spPr/>
        <p:txBody>
          <a:bodyPr/>
          <a:lstStyle/>
          <a:p>
            <a:pPr marL="0" marR="0" lvl="0" indent="0" defTabSz="949478" eaLnBrk="1" fontAlgn="auto" latinLnBrk="0" hangingPunct="1">
              <a:lnSpc>
                <a:spcPct val="117999"/>
              </a:lnSpc>
              <a:spcBef>
                <a:spcPts val="0"/>
              </a:spcBef>
              <a:spcAft>
                <a:spcPts val="0"/>
              </a:spcAft>
              <a:buClrTx/>
              <a:buSzTx/>
              <a:buFontTx/>
              <a:buNone/>
              <a:tabLst/>
              <a:defRPr/>
            </a:pPr>
            <a:r>
              <a:rPr lang="nb-NO" b="1"/>
              <a:t>Hensikt: </a:t>
            </a:r>
            <a:r>
              <a:rPr lang="nb-NO" b="0"/>
              <a:t>Introdusere del 2 av </a:t>
            </a:r>
            <a:r>
              <a:rPr lang="nb-NO" b="0" err="1"/>
              <a:t>HelseIArbeid</a:t>
            </a:r>
            <a:r>
              <a:rPr lang="nb-NO" b="0"/>
              <a:t> spillet</a:t>
            </a:r>
            <a:br>
              <a:rPr lang="nb-NO">
                <a:cs typeface="+mn-lt"/>
              </a:rPr>
            </a:br>
            <a:br>
              <a:rPr lang="nb-NO">
                <a:cs typeface="+mn-lt"/>
              </a:rPr>
            </a:br>
            <a:r>
              <a:rPr lang="nb-NO" b="1"/>
              <a:t>Støttetekst:</a:t>
            </a:r>
            <a:br>
              <a:rPr lang="nb-NO" b="1">
                <a:cs typeface="+mn-lt"/>
              </a:rPr>
            </a:br>
            <a:r>
              <a:rPr lang="nb-NO" err="1"/>
              <a:t>HelseIArbeid</a:t>
            </a:r>
            <a:r>
              <a:rPr lang="nb-NO"/>
              <a:t>-spillet del 2</a:t>
            </a:r>
            <a:br>
              <a:rPr lang="nb-NO">
                <a:cs typeface="+mn-lt"/>
              </a:rPr>
            </a:br>
            <a:r>
              <a:rPr lang="nb-NO">
                <a:cs typeface="+mn-lt"/>
              </a:rPr>
              <a:t>I forrige møte jobbet vi med spillekort som </a:t>
            </a:r>
            <a:r>
              <a:rPr lang="nb-NO"/>
              <a:t>tok utgangspunkt i psykososiale faktorer som påvirker oss på arbeidsplassen. Dere jobbet i grupper hvor dere til slutt prioriterte 1-2 kort dere syns er viktige å jobbe med i deres arbeidsmiljø.</a:t>
            </a:r>
            <a:br>
              <a:rPr lang="nb-NO"/>
            </a:br>
            <a:r>
              <a:rPr lang="nb-NO"/>
              <a:t>Siden sist har partsgruppa bearbeidet gruppearbeidet, og valgt ett kort for videre arbeid.</a:t>
            </a:r>
          </a:p>
          <a:p>
            <a:pPr marL="0" marR="0" lvl="0" indent="0" defTabSz="949478" eaLnBrk="1" fontAlgn="auto" latinLnBrk="0" hangingPunct="1">
              <a:lnSpc>
                <a:spcPct val="117999"/>
              </a:lnSpc>
              <a:spcBef>
                <a:spcPts val="0"/>
              </a:spcBef>
              <a:spcAft>
                <a:spcPts val="0"/>
              </a:spcAft>
              <a:buClrTx/>
              <a:buSzTx/>
              <a:buFontTx/>
              <a:buNone/>
              <a:tabLst/>
              <a:defRPr/>
            </a:pPr>
            <a:r>
              <a:rPr lang="nb-NO"/>
              <a:t>De har jobbet frem et «Hvordan kan vi…» spørsmål basert på dette kortet.</a:t>
            </a:r>
          </a:p>
          <a:p>
            <a:pPr marL="0" marR="0" lvl="0" indent="0" defTabSz="949478" eaLnBrk="1" fontAlgn="auto" latinLnBrk="0" hangingPunct="1">
              <a:lnSpc>
                <a:spcPct val="117999"/>
              </a:lnSpc>
              <a:spcBef>
                <a:spcPts val="0"/>
              </a:spcBef>
              <a:spcAft>
                <a:spcPts val="0"/>
              </a:spcAft>
              <a:buClrTx/>
              <a:buSzTx/>
              <a:buFontTx/>
              <a:buNone/>
              <a:tabLst/>
              <a:defRPr/>
            </a:pPr>
            <a:br>
              <a:rPr lang="nb-NO"/>
            </a:br>
            <a:r>
              <a:rPr lang="en-US" sz="2400"/>
              <a:t>«</a:t>
            </a:r>
            <a:r>
              <a:rPr lang="en-US" sz="2400" err="1"/>
              <a:t>Hvordan</a:t>
            </a:r>
            <a:r>
              <a:rPr lang="en-US" sz="2400"/>
              <a:t> </a:t>
            </a:r>
            <a:r>
              <a:rPr lang="en-US" sz="2400" err="1"/>
              <a:t>kan</a:t>
            </a:r>
            <a:r>
              <a:rPr lang="en-US" sz="2400"/>
              <a:t> vi...» </a:t>
            </a:r>
            <a:r>
              <a:rPr lang="en-US" sz="2400" err="1"/>
              <a:t>spørsmål</a:t>
            </a:r>
            <a:r>
              <a:rPr lang="en-US" sz="2400"/>
              <a:t> er </a:t>
            </a:r>
            <a:r>
              <a:rPr lang="en-US" sz="2400" err="1"/>
              <a:t>utformet</a:t>
            </a:r>
            <a:r>
              <a:rPr lang="en-US" sz="2400"/>
              <a:t> for å </a:t>
            </a:r>
            <a:r>
              <a:rPr lang="en-US" sz="2400" err="1"/>
              <a:t>være</a:t>
            </a:r>
            <a:r>
              <a:rPr lang="en-US" sz="2400"/>
              <a:t> </a:t>
            </a:r>
            <a:r>
              <a:rPr lang="en-US" sz="2400" err="1"/>
              <a:t>åpne</a:t>
            </a:r>
            <a:r>
              <a:rPr lang="en-US" sz="2400"/>
              <a:t>, positive </a:t>
            </a:r>
            <a:r>
              <a:rPr lang="en-US" sz="2400" err="1"/>
              <a:t>og</a:t>
            </a:r>
            <a:r>
              <a:rPr lang="en-US" sz="2400"/>
              <a:t> </a:t>
            </a:r>
            <a:r>
              <a:rPr lang="en-US" sz="2400" err="1"/>
              <a:t>inspirerende</a:t>
            </a:r>
            <a:r>
              <a:rPr lang="en-US" sz="2400"/>
              <a:t>.</a:t>
            </a:r>
            <a:br>
              <a:rPr lang="en-US" sz="2400"/>
            </a:br>
            <a:r>
              <a:rPr lang="en-US" sz="2400" err="1"/>
              <a:t>Metoden</a:t>
            </a:r>
            <a:r>
              <a:rPr lang="en-US" sz="2400"/>
              <a:t> </a:t>
            </a:r>
            <a:r>
              <a:rPr lang="en-US" sz="2400" err="1"/>
              <a:t>brukes</a:t>
            </a:r>
            <a:r>
              <a:rPr lang="en-US" sz="2400"/>
              <a:t> for å </a:t>
            </a:r>
            <a:r>
              <a:rPr lang="en-US" sz="2400" err="1"/>
              <a:t>fremme</a:t>
            </a:r>
            <a:r>
              <a:rPr lang="en-US" sz="2400"/>
              <a:t> </a:t>
            </a:r>
            <a:r>
              <a:rPr lang="en-US" sz="2400" err="1"/>
              <a:t>kreativitet</a:t>
            </a:r>
            <a:r>
              <a:rPr lang="en-US" sz="2400"/>
              <a:t> </a:t>
            </a:r>
            <a:r>
              <a:rPr lang="en-US" sz="2400" err="1"/>
              <a:t>og</a:t>
            </a:r>
            <a:r>
              <a:rPr lang="en-US" sz="2400"/>
              <a:t> </a:t>
            </a:r>
            <a:r>
              <a:rPr lang="en-US" sz="2400" err="1"/>
              <a:t>idéutvikling</a:t>
            </a:r>
            <a:r>
              <a:rPr lang="en-US" sz="2400"/>
              <a:t>.</a:t>
            </a:r>
            <a:endParaRPr lang="nb-NO" sz="3600">
              <a:solidFill>
                <a:schemeClr val="tx1"/>
              </a:solidFill>
              <a:latin typeface="Roboto Slab" pitchFamily="2" charset="0"/>
              <a:ea typeface="Roboto Slab" pitchFamily="2" charset="0"/>
              <a:cs typeface="Roboto Slab" pitchFamily="2" charset="0"/>
            </a:endParaRPr>
          </a:p>
          <a:p>
            <a:pPr marL="0" marR="0" lvl="0" indent="0" defTabSz="949478" eaLnBrk="1" fontAlgn="auto" latinLnBrk="0" hangingPunct="1">
              <a:lnSpc>
                <a:spcPct val="117999"/>
              </a:lnSpc>
              <a:spcBef>
                <a:spcPts val="0"/>
              </a:spcBef>
              <a:spcAft>
                <a:spcPts val="0"/>
              </a:spcAft>
              <a:buClrTx/>
              <a:buSzTx/>
              <a:buFontTx/>
              <a:buNone/>
              <a:tabLst/>
              <a:defRPr/>
            </a:pPr>
            <a:r>
              <a:rPr lang="nb-NO"/>
              <a:t>Vi starter med ett kort for å ikke gape over for mye på en gang. Men det er også en plan for å jobbe med flere av kortene senere.</a:t>
            </a:r>
            <a:br>
              <a:rPr lang="nb-NO"/>
            </a:br>
            <a:endParaRPr lang="nb-NO"/>
          </a:p>
        </p:txBody>
      </p:sp>
    </p:spTree>
    <p:extLst>
      <p:ext uri="{BB962C8B-B14F-4D97-AF65-F5344CB8AC3E}">
        <p14:creationId xmlns:p14="http://schemas.microsoft.com/office/powerpoint/2010/main" val="16475267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7E375F-8CEB-86D0-80CC-15D9250AAA75}"/>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8CDE9D04-B4FF-BC6E-BE2D-21953302C678}"/>
              </a:ext>
            </a:extLst>
          </p:cNvPr>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a:extLst>
              <a:ext uri="{FF2B5EF4-FFF2-40B4-BE49-F238E27FC236}">
                <a16:creationId xmlns:a16="http://schemas.microsoft.com/office/drawing/2014/main" id="{E05B71B3-9185-D26E-90E4-A9D80650EAC9}"/>
              </a:ext>
            </a:extLst>
          </p:cNvPr>
          <p:cNvSpPr>
            <a:spLocks noGrp="1"/>
          </p:cNvSpPr>
          <p:nvPr>
            <p:ph type="body" idx="1"/>
          </p:nvPr>
        </p:nvSpPr>
        <p:spPr/>
        <p:txBody>
          <a:bodyPr/>
          <a:lstStyle/>
          <a:p>
            <a:r>
              <a:rPr lang="nb-NO"/>
              <a:t>På forhånd: Fyll ut «Hvordan kan vi…»-spørsmålet som partsgruppa ble enige om i steg 2.</a:t>
            </a:r>
            <a:br>
              <a:rPr lang="nb-NO"/>
            </a:br>
            <a:br>
              <a:rPr lang="nb-NO"/>
            </a:br>
            <a:r>
              <a:rPr lang="nb-NO" b="1"/>
              <a:t>Hensikt: </a:t>
            </a:r>
            <a:r>
              <a:rPr lang="nb-NO"/>
              <a:t>Partsgruppa presenterer arbeidet de har gjort siden forrige møte, og sier litt om hvorfor de har valgt dette «Hvordan kan vi…» spørsmålet.</a:t>
            </a:r>
            <a:br>
              <a:rPr lang="nb-NO"/>
            </a:br>
            <a:r>
              <a:rPr lang="nb-NO"/>
              <a:t>Viktig at denne presentasjonen er kort så det blir mest mulig tid til gruppearbeid</a:t>
            </a:r>
          </a:p>
        </p:txBody>
      </p:sp>
    </p:spTree>
    <p:extLst>
      <p:ext uri="{BB962C8B-B14F-4D97-AF65-F5344CB8AC3E}">
        <p14:creationId xmlns:p14="http://schemas.microsoft.com/office/powerpoint/2010/main" val="1520562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86D65-95CF-8444-8D6D-3CA0D1168390}"/>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FFA9C261-A10C-FAF7-50BD-B253B657E120}"/>
              </a:ext>
            </a:extLst>
          </p:cNvPr>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a:extLst>
              <a:ext uri="{FF2B5EF4-FFF2-40B4-BE49-F238E27FC236}">
                <a16:creationId xmlns:a16="http://schemas.microsoft.com/office/drawing/2014/main" id="{D54544EE-A463-AE86-E4F2-40C434CC6098}"/>
              </a:ext>
            </a:extLst>
          </p:cNvPr>
          <p:cNvSpPr>
            <a:spLocks noGrp="1"/>
          </p:cNvSpPr>
          <p:nvPr>
            <p:ph type="body" idx="1"/>
          </p:nvPr>
        </p:nvSpPr>
        <p:spPr/>
        <p:txBody>
          <a:bodyPr/>
          <a:lstStyle/>
          <a:p>
            <a:r>
              <a:rPr lang="nb-NO" b="1"/>
              <a:t>Hensikt: </a:t>
            </a:r>
            <a:r>
              <a:rPr lang="nb-NO">
                <a:solidFill>
                  <a:srgbClr val="444444"/>
                </a:solidFill>
              </a:rPr>
              <a:t>Denne delen har</a:t>
            </a:r>
            <a:r>
              <a:rPr lang="en-US"/>
              <a:t> </a:t>
            </a:r>
            <a:r>
              <a:rPr lang="en-US" err="1"/>
              <a:t>som</a:t>
            </a:r>
            <a:r>
              <a:rPr lang="en-US"/>
              <a:t> </a:t>
            </a:r>
            <a:r>
              <a:rPr lang="en-US" err="1"/>
              <a:t>mål</a:t>
            </a:r>
            <a:r>
              <a:rPr lang="en-US"/>
              <a:t> å </a:t>
            </a:r>
            <a:r>
              <a:rPr lang="en-US" err="1"/>
              <a:t>gå</a:t>
            </a:r>
            <a:r>
              <a:rPr lang="en-US"/>
              <a:t> </a:t>
            </a:r>
            <a:r>
              <a:rPr lang="en-US" err="1"/>
              <a:t>fra</a:t>
            </a:r>
            <a:r>
              <a:rPr lang="en-US"/>
              <a:t> dialog </a:t>
            </a:r>
            <a:r>
              <a:rPr lang="en-US" err="1"/>
              <a:t>til</a:t>
            </a:r>
            <a:r>
              <a:rPr lang="en-US"/>
              <a:t> </a:t>
            </a:r>
            <a:r>
              <a:rPr lang="en-US" err="1"/>
              <a:t>konkrete</a:t>
            </a:r>
            <a:r>
              <a:rPr lang="en-US"/>
              <a:t> </a:t>
            </a:r>
            <a:r>
              <a:rPr lang="en-US" err="1"/>
              <a:t>handlinger</a:t>
            </a:r>
            <a:r>
              <a:rPr lang="en-US"/>
              <a:t>. *</a:t>
            </a:r>
          </a:p>
          <a:p>
            <a:endParaRPr lang="en-US"/>
          </a:p>
          <a:p>
            <a:r>
              <a:rPr lang="en-US" b="1" err="1"/>
              <a:t>Anbefalt</a:t>
            </a:r>
            <a:r>
              <a:rPr lang="en-US" b="1"/>
              <a:t> </a:t>
            </a:r>
            <a:r>
              <a:rPr lang="en-US" b="1" err="1"/>
              <a:t>tid</a:t>
            </a:r>
            <a:r>
              <a:rPr lang="en-US" b="1"/>
              <a:t>: </a:t>
            </a:r>
            <a:r>
              <a:rPr lang="en-US" b="0"/>
              <a:t>Minimum </a:t>
            </a:r>
            <a:r>
              <a:rPr lang="en-US"/>
              <a:t>1 time</a:t>
            </a:r>
            <a:br>
              <a:rPr lang="en-US"/>
            </a:br>
            <a:endParaRPr lang="en-US"/>
          </a:p>
          <a:p>
            <a:r>
              <a:rPr lang="en-US" b="1"/>
              <a:t>Metode: </a:t>
            </a:r>
            <a:r>
              <a:rPr lang="en-US" b="0"/>
              <a:t>“</a:t>
            </a:r>
            <a:r>
              <a:rPr lang="en-US" b="0" err="1"/>
              <a:t>Hvordan</a:t>
            </a:r>
            <a:r>
              <a:rPr lang="en-US" b="0"/>
              <a:t> </a:t>
            </a:r>
            <a:r>
              <a:rPr lang="en-US" b="0" err="1"/>
              <a:t>kan</a:t>
            </a:r>
            <a:r>
              <a:rPr lang="en-US" b="0"/>
              <a:t> vi…”-</a:t>
            </a:r>
            <a:r>
              <a:rPr lang="en-US" b="0" err="1"/>
              <a:t>spørsmål</a:t>
            </a:r>
            <a:r>
              <a:rPr lang="en-US" b="0"/>
              <a:t>, </a:t>
            </a:r>
            <a:r>
              <a:rPr lang="en-US" err="1"/>
              <a:t>idemyldring</a:t>
            </a:r>
            <a:r>
              <a:rPr lang="en-US"/>
              <a:t>, </a:t>
            </a:r>
            <a:r>
              <a:rPr lang="en-US" err="1"/>
              <a:t>innsats-effekt-matrise</a:t>
            </a:r>
            <a:r>
              <a:rPr lang="en-US"/>
              <a:t>, </a:t>
            </a:r>
            <a:r>
              <a:rPr lang="en-US" err="1"/>
              <a:t>handlingsplan</a:t>
            </a:r>
            <a:endParaRPr lang="en-US"/>
          </a:p>
          <a:p>
            <a:r>
              <a:rPr lang="en-US" b="1" err="1"/>
              <a:t>Materiell</a:t>
            </a:r>
            <a:r>
              <a:rPr lang="en-US" b="1"/>
              <a:t>:</a:t>
            </a:r>
          </a:p>
          <a:p>
            <a:pPr marL="457200" lvl="0" indent="-457200">
              <a:buFont typeface="+mj-lt"/>
              <a:buAutoNum type="arabicPeriod"/>
            </a:pPr>
            <a:r>
              <a:rPr lang="en-US" b="0"/>
              <a:t>“</a:t>
            </a:r>
            <a:r>
              <a:rPr lang="en-US" b="0" err="1"/>
              <a:t>Hvordan</a:t>
            </a:r>
            <a:r>
              <a:rPr lang="en-US" b="0"/>
              <a:t> </a:t>
            </a:r>
            <a:r>
              <a:rPr lang="en-US" b="0" err="1"/>
              <a:t>kan</a:t>
            </a:r>
            <a:r>
              <a:rPr lang="en-US" b="0"/>
              <a:t> vi”-lapper. </a:t>
            </a:r>
            <a:r>
              <a:rPr lang="en-US" b="0" err="1"/>
              <a:t>Skriv</a:t>
            </a:r>
            <a:r>
              <a:rPr lang="en-US" b="0"/>
              <a:t> </a:t>
            </a:r>
            <a:r>
              <a:rPr lang="en-US" b="0" err="1"/>
              <a:t>ut</a:t>
            </a:r>
            <a:r>
              <a:rPr lang="en-US" b="0"/>
              <a:t> </a:t>
            </a:r>
            <a:r>
              <a:rPr lang="en-US" b="0" err="1"/>
              <a:t>arbeidsark</a:t>
            </a:r>
            <a:r>
              <a:rPr lang="en-US" b="0"/>
              <a:t> med </a:t>
            </a:r>
            <a:r>
              <a:rPr lang="en-US" b="0" err="1"/>
              <a:t>flere</a:t>
            </a:r>
            <a:r>
              <a:rPr lang="en-US" b="0"/>
              <a:t> “</a:t>
            </a:r>
            <a:r>
              <a:rPr lang="en-US" b="0" err="1"/>
              <a:t>hvordan</a:t>
            </a:r>
            <a:r>
              <a:rPr lang="en-US" b="0"/>
              <a:t> </a:t>
            </a:r>
            <a:r>
              <a:rPr lang="en-US" b="0" err="1"/>
              <a:t>kan</a:t>
            </a:r>
            <a:r>
              <a:rPr lang="en-US" b="0"/>
              <a:t> vi…” lapper </a:t>
            </a:r>
            <a:r>
              <a:rPr lang="en-US" b="0" err="1"/>
              <a:t>på</a:t>
            </a:r>
            <a:r>
              <a:rPr lang="en-US" b="0"/>
              <a:t>, </a:t>
            </a:r>
            <a:r>
              <a:rPr lang="en-US" b="0" err="1"/>
              <a:t>eller</a:t>
            </a:r>
            <a:r>
              <a:rPr lang="en-US" b="0"/>
              <a:t> be de ansate </a:t>
            </a:r>
            <a:r>
              <a:rPr lang="en-US" b="0" err="1"/>
              <a:t>skrive</a:t>
            </a:r>
            <a:r>
              <a:rPr lang="en-US" b="0"/>
              <a:t> </a:t>
            </a:r>
            <a:r>
              <a:rPr lang="en-US" b="0" err="1"/>
              <a:t>på</a:t>
            </a:r>
            <a:r>
              <a:rPr lang="en-US" b="0"/>
              <a:t> </a:t>
            </a:r>
            <a:r>
              <a:rPr lang="en-US" b="0" err="1"/>
              <a:t>Post-IT</a:t>
            </a:r>
            <a:r>
              <a:rPr lang="en-US" b="0"/>
              <a:t> lapper. Husk å </a:t>
            </a:r>
            <a:r>
              <a:rPr lang="en-US" b="0" err="1"/>
              <a:t>skrive</a:t>
            </a:r>
            <a:r>
              <a:rPr lang="en-US" b="0"/>
              <a:t> </a:t>
            </a:r>
            <a:r>
              <a:rPr lang="en-US" b="0" err="1"/>
              <a:t>tydelig</a:t>
            </a:r>
            <a:r>
              <a:rPr lang="en-US" b="0"/>
              <a:t>.</a:t>
            </a:r>
          </a:p>
          <a:p>
            <a:pPr marL="457200" indent="-457200">
              <a:buFont typeface="+mj-lt"/>
              <a:buAutoNum type="arabicPeriod"/>
            </a:pPr>
            <a:r>
              <a:rPr lang="en-US" b="0"/>
              <a:t>En </a:t>
            </a:r>
            <a:r>
              <a:rPr lang="en-US" b="0" err="1"/>
              <a:t>Innsats-effekt-matrise</a:t>
            </a:r>
            <a:r>
              <a:rPr lang="en-US" b="0"/>
              <a:t> per </a:t>
            </a:r>
            <a:r>
              <a:rPr lang="en-US" b="0" err="1"/>
              <a:t>gruppe</a:t>
            </a:r>
            <a:endParaRPr lang="en-US" b="0"/>
          </a:p>
          <a:p>
            <a:pPr marL="457200" indent="-457200">
              <a:buFont typeface="+mj-lt"/>
              <a:buAutoNum type="arabicPeriod"/>
            </a:pPr>
            <a:r>
              <a:rPr lang="en-US"/>
              <a:t>Et</a:t>
            </a:r>
            <a:r>
              <a:rPr lang="en-US" b="0"/>
              <a:t> </a:t>
            </a:r>
            <a:r>
              <a:rPr lang="en-US" err="1"/>
              <a:t>arbeidsark</a:t>
            </a:r>
            <a:r>
              <a:rPr lang="en-US"/>
              <a:t> </a:t>
            </a:r>
            <a:r>
              <a:rPr lang="en-US" err="1"/>
              <a:t>til</a:t>
            </a:r>
            <a:r>
              <a:rPr lang="en-US"/>
              <a:t> </a:t>
            </a:r>
            <a:r>
              <a:rPr lang="en-US" err="1"/>
              <a:t>ideer</a:t>
            </a:r>
            <a:r>
              <a:rPr lang="en-US"/>
              <a:t> </a:t>
            </a:r>
            <a:r>
              <a:rPr lang="en-US" b="0"/>
              <a:t>per </a:t>
            </a:r>
            <a:r>
              <a:rPr lang="en-US" b="0" err="1"/>
              <a:t>gruppe</a:t>
            </a:r>
            <a:br>
              <a:rPr lang="en-US" b="0"/>
            </a:br>
            <a:endParaRPr lang="en-US" b="0"/>
          </a:p>
          <a:p>
            <a:pPr>
              <a:buNone/>
            </a:pPr>
            <a:r>
              <a:rPr lang="nb-NO" b="1">
                <a:solidFill>
                  <a:srgbClr val="3A4053"/>
                </a:solidFill>
              </a:rPr>
              <a:t>Hva er “Hvordan kan vi..”?</a:t>
            </a:r>
          </a:p>
          <a:p>
            <a:pPr>
              <a:buNone/>
            </a:pPr>
            <a:r>
              <a:rPr lang="nb-NO">
                <a:solidFill>
                  <a:srgbClr val="3A4053"/>
                </a:solidFill>
              </a:rPr>
              <a:t>Det er en kreativ teknikk som hjelper de ansatte med å se muligheter. </a:t>
            </a:r>
            <a:r>
              <a:rPr lang="nb-NO" i="1">
                <a:solidFill>
                  <a:srgbClr val="3A4053"/>
                </a:solidFill>
              </a:rPr>
              <a:t>“Hvordan kan vi…?”</a:t>
            </a:r>
            <a:r>
              <a:rPr lang="nb-NO">
                <a:solidFill>
                  <a:srgbClr val="3A4053"/>
                </a:solidFill>
              </a:rPr>
              <a:t> spørsmål åpner for flere løsninger og perspektiver.</a:t>
            </a:r>
            <a:br>
              <a:rPr lang="nb-NO"/>
            </a:br>
            <a:endParaRPr lang="nb-NO" b="1">
              <a:solidFill>
                <a:srgbClr val="3A4053"/>
              </a:solidFill>
            </a:endParaRPr>
          </a:p>
          <a:p>
            <a:pPr>
              <a:buFont typeface="+mj-lt"/>
              <a:buAutoNum type="arabicPeriod"/>
            </a:pPr>
            <a:endParaRPr lang="nb-NO" b="1">
              <a:solidFill>
                <a:srgbClr val="3A4053"/>
              </a:solidFill>
            </a:endParaRPr>
          </a:p>
          <a:p>
            <a:pPr marL="342900" lvl="2" indent="-342900">
              <a:buFont typeface="Arial" panose="020B0604020202020204" pitchFamily="34" charset="0"/>
              <a:buChar char="•"/>
            </a:pPr>
            <a:endParaRPr lang="nb-NO">
              <a:solidFill>
                <a:srgbClr val="3A4053"/>
              </a:solidFill>
            </a:endParaRPr>
          </a:p>
        </p:txBody>
      </p:sp>
    </p:spTree>
    <p:extLst>
      <p:ext uri="{BB962C8B-B14F-4D97-AF65-F5344CB8AC3E}">
        <p14:creationId xmlns:p14="http://schemas.microsoft.com/office/powerpoint/2010/main" val="264284911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txBody>
          <a:bodyPr/>
          <a:lstStyle/>
          <a:p>
            <a:endParaRPr lang="nb-NO"/>
          </a:p>
        </p:txBody>
      </p:sp>
      <p:sp>
        <p:nvSpPr>
          <p:cNvPr id="3" name="Notes Placeholder 2"/>
          <p:cNvSpPr>
            <a:spLocks noGrp="1"/>
          </p:cNvSpPr>
          <p:nvPr>
            <p:ph type="body" idx="1"/>
          </p:nvPr>
        </p:nvSpPr>
        <p:spPr/>
        <p:txBody>
          <a:bodyPr/>
          <a:lstStyle/>
          <a:p>
            <a:r>
              <a:rPr lang="en-US" b="1" err="1">
                <a:latin typeface="Calibri"/>
                <a:ea typeface="Calibri"/>
                <a:cs typeface="Calibri"/>
              </a:rPr>
              <a:t>Hensikt</a:t>
            </a:r>
            <a:r>
              <a:rPr lang="en-US" b="1">
                <a:latin typeface="Calibri"/>
                <a:ea typeface="Calibri"/>
                <a:cs typeface="Calibri"/>
              </a:rPr>
              <a:t>: </a:t>
            </a:r>
            <a:r>
              <a:rPr lang="en-US">
                <a:latin typeface="Calibri"/>
                <a:ea typeface="Calibri"/>
                <a:cs typeface="Calibri"/>
              </a:rPr>
              <a:t>Vi </a:t>
            </a:r>
            <a:r>
              <a:rPr lang="en-US" err="1">
                <a:latin typeface="Calibri"/>
                <a:ea typeface="Calibri"/>
                <a:cs typeface="Calibri"/>
              </a:rPr>
              <a:t>minner</a:t>
            </a:r>
            <a:r>
              <a:rPr lang="en-US">
                <a:latin typeface="Calibri"/>
                <a:ea typeface="Calibri"/>
                <a:cs typeface="Calibri"/>
              </a:rPr>
              <a:t> om </a:t>
            </a:r>
            <a:r>
              <a:rPr lang="en-US" err="1">
                <a:latin typeface="Calibri"/>
                <a:ea typeface="Calibri"/>
                <a:cs typeface="Calibri"/>
              </a:rPr>
              <a:t>kjørereglene</a:t>
            </a:r>
            <a:r>
              <a:rPr lang="en-US">
                <a:latin typeface="Calibri"/>
                <a:ea typeface="Calibri"/>
                <a:cs typeface="Calibri"/>
              </a:rPr>
              <a:t>. </a:t>
            </a:r>
            <a:r>
              <a:rPr lang="en-US" err="1">
                <a:latin typeface="Calibri"/>
                <a:ea typeface="Calibri"/>
                <a:cs typeface="Calibri"/>
              </a:rPr>
              <a:t>Dukket</a:t>
            </a:r>
            <a:r>
              <a:rPr lang="en-US">
                <a:latin typeface="Calibri"/>
                <a:ea typeface="Calibri"/>
                <a:cs typeface="Calibri"/>
              </a:rPr>
              <a:t> det </a:t>
            </a:r>
            <a:r>
              <a:rPr lang="en-US" err="1">
                <a:latin typeface="Calibri"/>
                <a:ea typeface="Calibri"/>
                <a:cs typeface="Calibri"/>
              </a:rPr>
              <a:t>opp</a:t>
            </a:r>
            <a:r>
              <a:rPr lang="en-US">
                <a:latin typeface="Calibri"/>
                <a:ea typeface="Calibri"/>
                <a:cs typeface="Calibri"/>
              </a:rPr>
              <a:t> </a:t>
            </a:r>
            <a:r>
              <a:rPr lang="en-US" err="1">
                <a:latin typeface="Calibri"/>
                <a:ea typeface="Calibri"/>
                <a:cs typeface="Calibri"/>
              </a:rPr>
              <a:t>flere</a:t>
            </a:r>
            <a:r>
              <a:rPr lang="en-US">
                <a:latin typeface="Calibri"/>
                <a:ea typeface="Calibri"/>
                <a:cs typeface="Calibri"/>
              </a:rPr>
              <a:t> </a:t>
            </a:r>
            <a:r>
              <a:rPr lang="en-US" err="1">
                <a:latin typeface="Calibri"/>
                <a:ea typeface="Calibri"/>
                <a:cs typeface="Calibri"/>
              </a:rPr>
              <a:t>forslag</a:t>
            </a:r>
            <a:r>
              <a:rPr lang="en-US">
                <a:latin typeface="Calibri"/>
                <a:ea typeface="Calibri"/>
                <a:cs typeface="Calibri"/>
              </a:rPr>
              <a:t> i </a:t>
            </a:r>
            <a:r>
              <a:rPr lang="en-US" err="1">
                <a:latin typeface="Calibri"/>
                <a:ea typeface="Calibri"/>
                <a:cs typeface="Calibri"/>
              </a:rPr>
              <a:t>forrige</a:t>
            </a:r>
            <a:r>
              <a:rPr lang="en-US">
                <a:latin typeface="Calibri"/>
                <a:ea typeface="Calibri"/>
                <a:cs typeface="Calibri"/>
              </a:rPr>
              <a:t> </a:t>
            </a:r>
            <a:r>
              <a:rPr lang="en-US" err="1">
                <a:latin typeface="Calibri"/>
                <a:ea typeface="Calibri"/>
                <a:cs typeface="Calibri"/>
              </a:rPr>
              <a:t>møte</a:t>
            </a:r>
            <a:r>
              <a:rPr lang="en-US">
                <a:latin typeface="Calibri"/>
                <a:ea typeface="Calibri"/>
                <a:cs typeface="Calibri"/>
              </a:rPr>
              <a:t> </a:t>
            </a:r>
            <a:r>
              <a:rPr lang="en-US" err="1">
                <a:latin typeface="Calibri"/>
                <a:ea typeface="Calibri"/>
                <a:cs typeface="Calibri"/>
              </a:rPr>
              <a:t>kan</a:t>
            </a:r>
            <a:r>
              <a:rPr lang="en-US">
                <a:latin typeface="Calibri"/>
                <a:ea typeface="Calibri"/>
                <a:cs typeface="Calibri"/>
              </a:rPr>
              <a:t> de </a:t>
            </a:r>
            <a:r>
              <a:rPr lang="en-US" err="1">
                <a:latin typeface="Calibri"/>
                <a:ea typeface="Calibri"/>
                <a:cs typeface="Calibri"/>
              </a:rPr>
              <a:t>fylles</a:t>
            </a:r>
            <a:r>
              <a:rPr lang="en-US">
                <a:latin typeface="Calibri"/>
                <a:ea typeface="Calibri"/>
                <a:cs typeface="Calibri"/>
              </a:rPr>
              <a:t> inn her.</a:t>
            </a:r>
          </a:p>
        </p:txBody>
      </p:sp>
    </p:spTree>
    <p:extLst>
      <p:ext uri="{BB962C8B-B14F-4D97-AF65-F5344CB8AC3E}">
        <p14:creationId xmlns:p14="http://schemas.microsoft.com/office/powerpoint/2010/main" val="28795807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endParaRPr lang="nb-NO"/>
          </a:p>
        </p:txBody>
      </p:sp>
    </p:spTree>
    <p:extLst>
      <p:ext uri="{BB962C8B-B14F-4D97-AF65-F5344CB8AC3E}">
        <p14:creationId xmlns:p14="http://schemas.microsoft.com/office/powerpoint/2010/main" val="15226821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buFont typeface="+mj-lt"/>
              <a:buNone/>
            </a:pPr>
            <a:r>
              <a:rPr lang="nb-NO"/>
              <a:t>Fyll ut «Hvordan kan vi…» spørsmålet partsgruppen har valgt</a:t>
            </a:r>
            <a:br>
              <a:rPr lang="nb-NO"/>
            </a:br>
            <a:br>
              <a:rPr lang="nb-NO"/>
            </a:br>
            <a:r>
              <a:rPr lang="en-US" b="1" err="1"/>
              <a:t>Hensikt</a:t>
            </a:r>
            <a:r>
              <a:rPr lang="en-US" b="1"/>
              <a:t>: </a:t>
            </a:r>
            <a:r>
              <a:rPr lang="en-US" err="1"/>
              <a:t>Generere</a:t>
            </a:r>
            <a:r>
              <a:rPr lang="en-US"/>
              <a:t> </a:t>
            </a:r>
            <a:r>
              <a:rPr lang="en-US" err="1"/>
              <a:t>ideer</a:t>
            </a:r>
            <a:r>
              <a:rPr lang="en-US"/>
              <a:t> </a:t>
            </a:r>
            <a:r>
              <a:rPr lang="en-US" err="1"/>
              <a:t>til</a:t>
            </a:r>
            <a:r>
              <a:rPr lang="en-US"/>
              <a:t> </a:t>
            </a:r>
            <a:r>
              <a:rPr lang="en-US" err="1"/>
              <a:t>tiltak</a:t>
            </a:r>
            <a:br>
              <a:rPr lang="en-US"/>
            </a:br>
            <a:br>
              <a:rPr lang="en-US"/>
            </a:br>
            <a:r>
              <a:rPr lang="en-US" b="1" err="1"/>
              <a:t>Anbefalt</a:t>
            </a:r>
            <a:r>
              <a:rPr lang="en-US" b="1"/>
              <a:t> </a:t>
            </a:r>
            <a:r>
              <a:rPr lang="en-US" b="1" err="1"/>
              <a:t>tid</a:t>
            </a:r>
            <a:r>
              <a:rPr lang="en-US" b="1"/>
              <a:t>: </a:t>
            </a:r>
            <a:r>
              <a:rPr lang="en-US"/>
              <a:t>7 </a:t>
            </a:r>
            <a:r>
              <a:rPr lang="en-US" err="1"/>
              <a:t>minutter</a:t>
            </a:r>
            <a:br>
              <a:rPr lang="en-US"/>
            </a:br>
            <a:br>
              <a:rPr lang="en-US"/>
            </a:br>
            <a:r>
              <a:rPr lang="en-US" b="1"/>
              <a:t>Metode: </a:t>
            </a:r>
            <a:r>
              <a:rPr lang="nb-NO" b="0">
                <a:solidFill>
                  <a:srgbClr val="3A4053"/>
                </a:solidFill>
              </a:rPr>
              <a:t>Idemyldring</a:t>
            </a:r>
          </a:p>
          <a:p>
            <a:pPr>
              <a:buFont typeface="+mj-lt"/>
              <a:buNone/>
            </a:pPr>
            <a:r>
              <a:rPr lang="nb-NO" b="1">
                <a:solidFill>
                  <a:srgbClr val="3A4053"/>
                </a:solidFill>
              </a:rPr>
              <a:t>Individuelt: </a:t>
            </a:r>
            <a:r>
              <a:rPr lang="nb-NO">
                <a:solidFill>
                  <a:srgbClr val="3A4053"/>
                </a:solidFill>
              </a:rPr>
              <a:t>Alle fyller ut «Hvordan kan vi…» spørsmålene – ingen vurdering underveis.</a:t>
            </a:r>
          </a:p>
          <a:p>
            <a:pPr marL="0" marR="0" lvl="0" indent="0" defTabSz="931774" eaLnBrk="1" fontAlgn="auto" latinLnBrk="0" hangingPunct="1">
              <a:lnSpc>
                <a:spcPct val="117999"/>
              </a:lnSpc>
              <a:spcBef>
                <a:spcPts val="0"/>
              </a:spcBef>
              <a:spcAft>
                <a:spcPts val="0"/>
              </a:spcAft>
              <a:buClrTx/>
              <a:buSzTx/>
              <a:buFontTx/>
              <a:buNone/>
              <a:tabLst/>
              <a:defRPr/>
            </a:pPr>
            <a:r>
              <a:rPr lang="en-US" err="1"/>
              <a:t>Idemyldringen</a:t>
            </a:r>
            <a:r>
              <a:rPr lang="en-US"/>
              <a:t> </a:t>
            </a:r>
            <a:r>
              <a:rPr lang="en-US" err="1"/>
              <a:t>bør</a:t>
            </a:r>
            <a:r>
              <a:rPr lang="en-US"/>
              <a:t> </a:t>
            </a:r>
            <a:r>
              <a:rPr lang="en-US" err="1"/>
              <a:t>være</a:t>
            </a:r>
            <a:r>
              <a:rPr lang="en-US"/>
              <a:t> </a:t>
            </a:r>
            <a:r>
              <a:rPr lang="en-US" err="1"/>
              <a:t>tidsbegrenset</a:t>
            </a:r>
            <a:r>
              <a:rPr lang="en-US"/>
              <a:t>, for </a:t>
            </a:r>
            <a:r>
              <a:rPr lang="en-US" err="1"/>
              <a:t>eksempel</a:t>
            </a:r>
            <a:r>
              <a:rPr lang="en-US"/>
              <a:t> 7–10 </a:t>
            </a:r>
            <a:r>
              <a:rPr lang="en-US" err="1"/>
              <a:t>minutter</a:t>
            </a:r>
            <a:r>
              <a:rPr lang="en-US"/>
              <a:t>, </a:t>
            </a:r>
            <a:r>
              <a:rPr lang="en-US" err="1"/>
              <a:t>og</a:t>
            </a:r>
            <a:r>
              <a:rPr lang="en-US"/>
              <a:t> </a:t>
            </a:r>
            <a:r>
              <a:rPr lang="en-US" err="1"/>
              <a:t>gjennomføres</a:t>
            </a:r>
            <a:r>
              <a:rPr lang="en-US"/>
              <a:t> i </a:t>
            </a:r>
            <a:r>
              <a:rPr lang="en-US" err="1"/>
              <a:t>en</a:t>
            </a:r>
            <a:r>
              <a:rPr lang="en-US"/>
              <a:t> </a:t>
            </a:r>
            <a:r>
              <a:rPr lang="en-US" err="1"/>
              <a:t>atmosfære</a:t>
            </a:r>
            <a:r>
              <a:rPr lang="en-US"/>
              <a:t> der alle </a:t>
            </a:r>
            <a:r>
              <a:rPr lang="en-US" err="1"/>
              <a:t>ideer</a:t>
            </a:r>
            <a:r>
              <a:rPr lang="en-US"/>
              <a:t> </a:t>
            </a:r>
            <a:r>
              <a:rPr lang="en-US" err="1"/>
              <a:t>til</a:t>
            </a:r>
            <a:r>
              <a:rPr lang="en-US"/>
              <a:t> </a:t>
            </a:r>
            <a:r>
              <a:rPr lang="en-US" err="1"/>
              <a:t>tiltak</a:t>
            </a:r>
            <a:r>
              <a:rPr lang="en-US"/>
              <a:t> er </a:t>
            </a:r>
            <a:r>
              <a:rPr lang="en-US" err="1"/>
              <a:t>velkomne</a:t>
            </a:r>
            <a:r>
              <a:rPr lang="en-US"/>
              <a:t>. Det er </a:t>
            </a:r>
            <a:r>
              <a:rPr lang="en-US" err="1"/>
              <a:t>viktig</a:t>
            </a:r>
            <a:r>
              <a:rPr lang="en-US"/>
              <a:t> å </a:t>
            </a:r>
            <a:r>
              <a:rPr lang="en-US" err="1"/>
              <a:t>understreke</a:t>
            </a:r>
            <a:r>
              <a:rPr lang="en-US"/>
              <a:t> at </a:t>
            </a:r>
            <a:r>
              <a:rPr lang="en-US" err="1"/>
              <a:t>ingen</a:t>
            </a:r>
            <a:r>
              <a:rPr lang="en-US"/>
              <a:t> </a:t>
            </a:r>
            <a:r>
              <a:rPr lang="en-US" err="1"/>
              <a:t>ideer</a:t>
            </a:r>
            <a:r>
              <a:rPr lang="en-US"/>
              <a:t> </a:t>
            </a:r>
            <a:r>
              <a:rPr lang="en-US" err="1"/>
              <a:t>skal</a:t>
            </a:r>
            <a:r>
              <a:rPr lang="en-US"/>
              <a:t> </a:t>
            </a:r>
            <a:r>
              <a:rPr lang="en-US" err="1"/>
              <a:t>vurderes</a:t>
            </a:r>
            <a:r>
              <a:rPr lang="en-US"/>
              <a:t> </a:t>
            </a:r>
            <a:r>
              <a:rPr lang="en-US" err="1"/>
              <a:t>eller</a:t>
            </a:r>
            <a:r>
              <a:rPr lang="en-US"/>
              <a:t> </a:t>
            </a:r>
            <a:r>
              <a:rPr lang="en-US" err="1"/>
              <a:t>kritiseres</a:t>
            </a:r>
            <a:r>
              <a:rPr lang="en-US"/>
              <a:t> </a:t>
            </a:r>
            <a:r>
              <a:rPr lang="en-US" err="1"/>
              <a:t>underveis</a:t>
            </a:r>
            <a:r>
              <a:rPr lang="en-US"/>
              <a:t>; </a:t>
            </a:r>
            <a:r>
              <a:rPr lang="en-US" err="1"/>
              <a:t>målet</a:t>
            </a:r>
            <a:r>
              <a:rPr lang="en-US"/>
              <a:t> er </a:t>
            </a:r>
            <a:r>
              <a:rPr lang="en-US" err="1"/>
              <a:t>kvantitet</a:t>
            </a:r>
            <a:r>
              <a:rPr lang="en-US"/>
              <a:t> </a:t>
            </a:r>
            <a:r>
              <a:rPr lang="en-US" err="1"/>
              <a:t>og</a:t>
            </a:r>
            <a:r>
              <a:rPr lang="en-US"/>
              <a:t> </a:t>
            </a:r>
            <a:r>
              <a:rPr lang="en-US" err="1"/>
              <a:t>kreativitet</a:t>
            </a:r>
            <a:r>
              <a:rPr lang="en-US"/>
              <a:t>. </a:t>
            </a:r>
            <a:r>
              <a:rPr lang="en-US" err="1"/>
              <a:t>Ideene</a:t>
            </a:r>
            <a:r>
              <a:rPr lang="en-US"/>
              <a:t> </a:t>
            </a:r>
            <a:r>
              <a:rPr lang="en-US" err="1"/>
              <a:t>kan</a:t>
            </a:r>
            <a:r>
              <a:rPr lang="en-US"/>
              <a:t> </a:t>
            </a:r>
            <a:r>
              <a:rPr lang="en-US" err="1"/>
              <a:t>skrives</a:t>
            </a:r>
            <a:r>
              <a:rPr lang="en-US"/>
              <a:t> </a:t>
            </a:r>
            <a:r>
              <a:rPr lang="en-US" err="1"/>
              <a:t>på</a:t>
            </a:r>
            <a:r>
              <a:rPr lang="en-US"/>
              <a:t> </a:t>
            </a:r>
            <a:r>
              <a:rPr lang="en-US" err="1"/>
              <a:t>arbeidsark</a:t>
            </a:r>
            <a:r>
              <a:rPr lang="en-US"/>
              <a:t> </a:t>
            </a:r>
            <a:r>
              <a:rPr lang="en-US" err="1"/>
              <a:t>fra</a:t>
            </a:r>
            <a:r>
              <a:rPr lang="en-US"/>
              <a:t> </a:t>
            </a:r>
            <a:r>
              <a:rPr lang="en-US" err="1"/>
              <a:t>presentasjonen</a:t>
            </a:r>
            <a:r>
              <a:rPr lang="en-US"/>
              <a:t>, </a:t>
            </a:r>
            <a:r>
              <a:rPr lang="en-US" err="1"/>
              <a:t>på</a:t>
            </a:r>
            <a:r>
              <a:rPr lang="en-US"/>
              <a:t> </a:t>
            </a:r>
            <a:r>
              <a:rPr lang="en-US" err="1"/>
              <a:t>post-its</a:t>
            </a:r>
            <a:r>
              <a:rPr lang="en-US"/>
              <a:t> </a:t>
            </a:r>
            <a:r>
              <a:rPr lang="en-US" err="1"/>
              <a:t>eller</a:t>
            </a:r>
            <a:r>
              <a:rPr lang="en-US"/>
              <a:t> i et </a:t>
            </a:r>
            <a:r>
              <a:rPr lang="en-US" err="1"/>
              <a:t>digitale</a:t>
            </a:r>
            <a:r>
              <a:rPr lang="en-US"/>
              <a:t> </a:t>
            </a:r>
            <a:r>
              <a:rPr lang="en-US" err="1"/>
              <a:t>verktøy</a:t>
            </a:r>
            <a:r>
              <a:rPr lang="en-US"/>
              <a:t> </a:t>
            </a:r>
            <a:r>
              <a:rPr lang="en-US" err="1"/>
              <a:t>som</a:t>
            </a:r>
            <a:r>
              <a:rPr lang="en-US"/>
              <a:t> </a:t>
            </a:r>
            <a:r>
              <a:rPr lang="en-US" err="1"/>
              <a:t>murat</a:t>
            </a:r>
            <a:r>
              <a:rPr lang="en-US"/>
              <a:t> </a:t>
            </a:r>
            <a:r>
              <a:rPr lang="en-US" err="1"/>
              <a:t>eller</a:t>
            </a:r>
            <a:r>
              <a:rPr lang="en-US"/>
              <a:t> </a:t>
            </a:r>
            <a:r>
              <a:rPr lang="en-US" err="1"/>
              <a:t>withboard</a:t>
            </a:r>
            <a:r>
              <a:rPr lang="en-US"/>
              <a:t> i Teams.</a:t>
            </a:r>
            <a:endParaRPr lang="en-US">
              <a:latin typeface="Calibri"/>
              <a:ea typeface="Calibri"/>
              <a:cs typeface="Calibri"/>
            </a:endParaRPr>
          </a:p>
          <a:p>
            <a:endParaRPr lang="nb-NO"/>
          </a:p>
        </p:txBody>
      </p:sp>
    </p:spTree>
    <p:extLst>
      <p:ext uri="{BB962C8B-B14F-4D97-AF65-F5344CB8AC3E}">
        <p14:creationId xmlns:p14="http://schemas.microsoft.com/office/powerpoint/2010/main" val="14734756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A73F8-F6D5-E985-96BB-F76990CE9DF1}"/>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5ED1AE42-EFB1-8105-396A-EA762616BC73}"/>
              </a:ext>
            </a:extLst>
          </p:cNvPr>
          <p:cNvSpPr>
            <a:spLocks noGrp="1" noRot="1" noChangeAspect="1"/>
          </p:cNvSpPr>
          <p:nvPr>
            <p:ph type="sldImg"/>
          </p:nvPr>
        </p:nvSpPr>
        <p:spPr>
          <a:xfrm>
            <a:off x="381000" y="685800"/>
            <a:ext cx="6096000" cy="3429000"/>
          </a:xfrm>
        </p:spPr>
      </p:sp>
      <p:sp>
        <p:nvSpPr>
          <p:cNvPr id="3" name="Plassholder for notater 2">
            <a:extLst>
              <a:ext uri="{FF2B5EF4-FFF2-40B4-BE49-F238E27FC236}">
                <a16:creationId xmlns:a16="http://schemas.microsoft.com/office/drawing/2014/main" id="{9F4F359D-A026-BB27-BF0E-AAA1DEB7EFD2}"/>
              </a:ext>
            </a:extLst>
          </p:cNvPr>
          <p:cNvSpPr>
            <a:spLocks noGrp="1"/>
          </p:cNvSpPr>
          <p:nvPr>
            <p:ph type="body" idx="1"/>
          </p:nvPr>
        </p:nvSpPr>
        <p:spPr/>
        <p:txBody>
          <a:bodyPr/>
          <a:lstStyle/>
          <a:p>
            <a:r>
              <a:rPr lang="nb-NO"/>
              <a:t>Fyll ut arbeidsarket med «Hvordan kan vi…»-spørsmålet som partsgruppa har valgt. </a:t>
            </a:r>
          </a:p>
          <a:p>
            <a:r>
              <a:rPr lang="nb-NO" err="1"/>
              <a:t>Print</a:t>
            </a:r>
            <a:r>
              <a:rPr lang="nb-NO"/>
              <a:t> ett eksempler pr deltaker. </a:t>
            </a:r>
            <a:br>
              <a:rPr lang="nb-NO"/>
            </a:br>
            <a:r>
              <a:rPr lang="nb-NO"/>
              <a:t>Alternativt kan de skrive i Post-it lapper. </a:t>
            </a:r>
          </a:p>
        </p:txBody>
      </p:sp>
    </p:spTree>
    <p:extLst>
      <p:ext uri="{BB962C8B-B14F-4D97-AF65-F5344CB8AC3E}">
        <p14:creationId xmlns:p14="http://schemas.microsoft.com/office/powerpoint/2010/main" val="40446496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r>
              <a:rPr lang="en-US" b="1" err="1"/>
              <a:t>Hensikt</a:t>
            </a:r>
            <a:r>
              <a:rPr lang="en-US" b="1"/>
              <a:t>: </a:t>
            </a:r>
            <a:r>
              <a:rPr lang="en-US" b="0"/>
              <a:t>Dele, </a:t>
            </a:r>
            <a:r>
              <a:rPr lang="en-US" b="0" err="1"/>
              <a:t>sortere</a:t>
            </a:r>
            <a:r>
              <a:rPr lang="en-US" b="0"/>
              <a:t> </a:t>
            </a:r>
            <a:r>
              <a:rPr lang="en-US" err="1"/>
              <a:t>og</a:t>
            </a:r>
            <a:r>
              <a:rPr lang="en-US"/>
              <a:t> </a:t>
            </a:r>
            <a:r>
              <a:rPr lang="en-US" err="1"/>
              <a:t>prioridere</a:t>
            </a:r>
            <a:r>
              <a:rPr lang="en-US"/>
              <a:t> </a:t>
            </a:r>
            <a:r>
              <a:rPr lang="en-US" err="1"/>
              <a:t>ideer</a:t>
            </a:r>
            <a:r>
              <a:rPr lang="en-US"/>
              <a:t>.</a:t>
            </a:r>
            <a:br>
              <a:rPr lang="en-US"/>
            </a:br>
            <a:endParaRPr lang="en-US"/>
          </a:p>
          <a:p>
            <a:pPr marL="0" marR="0" lvl="0" indent="0" defTabSz="457200" eaLnBrk="1" fontAlgn="auto" latinLnBrk="0" hangingPunct="1">
              <a:lnSpc>
                <a:spcPct val="117999"/>
              </a:lnSpc>
              <a:spcBef>
                <a:spcPts val="0"/>
              </a:spcBef>
              <a:spcAft>
                <a:spcPts val="0"/>
              </a:spcAft>
              <a:buClrTx/>
              <a:buSzTx/>
              <a:buFontTx/>
              <a:buNone/>
              <a:tabLst/>
              <a:defRPr/>
            </a:pPr>
            <a:r>
              <a:rPr lang="en-US" b="1" err="1"/>
              <a:t>Matriell</a:t>
            </a:r>
            <a:r>
              <a:rPr lang="en-US" b="1"/>
              <a:t>: </a:t>
            </a:r>
            <a:r>
              <a:rPr lang="en-US" b="0" err="1"/>
              <a:t>Én</a:t>
            </a:r>
            <a:r>
              <a:rPr lang="en-US" b="0"/>
              <a:t> </a:t>
            </a:r>
            <a:r>
              <a:rPr lang="en-US" b="0" err="1"/>
              <a:t>innsats-effekt-matrise</a:t>
            </a:r>
            <a:r>
              <a:rPr lang="en-US" b="0"/>
              <a:t> per </a:t>
            </a:r>
            <a:r>
              <a:rPr lang="en-US" b="0" err="1"/>
              <a:t>gruppe</a:t>
            </a:r>
            <a:r>
              <a:rPr lang="en-US" b="0"/>
              <a:t>. Vi </a:t>
            </a:r>
            <a:r>
              <a:rPr lang="en-US" b="0" err="1"/>
              <a:t>anbefaler</a:t>
            </a:r>
            <a:r>
              <a:rPr lang="en-US" b="0"/>
              <a:t> å </a:t>
            </a:r>
            <a:r>
              <a:rPr lang="en-US" b="0" err="1"/>
              <a:t>skrive</a:t>
            </a:r>
            <a:r>
              <a:rPr lang="en-US" b="0"/>
              <a:t> den </a:t>
            </a:r>
            <a:r>
              <a:rPr lang="en-US" b="0" err="1"/>
              <a:t>ut</a:t>
            </a:r>
            <a:r>
              <a:rPr lang="en-US" b="0"/>
              <a:t> i A3 ark, </a:t>
            </a:r>
            <a:r>
              <a:rPr lang="en-US" b="0" err="1"/>
              <a:t>eller</a:t>
            </a:r>
            <a:r>
              <a:rPr lang="en-US" b="0"/>
              <a:t> at den </a:t>
            </a:r>
            <a:r>
              <a:rPr lang="en-US" b="0" err="1"/>
              <a:t>tegnes</a:t>
            </a:r>
            <a:r>
              <a:rPr lang="en-US" b="0"/>
              <a:t> </a:t>
            </a:r>
            <a:r>
              <a:rPr lang="en-US" b="0" err="1"/>
              <a:t>på</a:t>
            </a:r>
            <a:r>
              <a:rPr lang="en-US" b="0"/>
              <a:t> </a:t>
            </a:r>
            <a:r>
              <a:rPr lang="en-US" b="0" err="1"/>
              <a:t>en</a:t>
            </a:r>
            <a:r>
              <a:rPr lang="en-US" b="0"/>
              <a:t> </a:t>
            </a:r>
            <a:r>
              <a:rPr lang="en-US" b="0" err="1"/>
              <a:t>tavle</a:t>
            </a:r>
            <a:r>
              <a:rPr lang="en-US" b="0"/>
              <a:t> </a:t>
            </a:r>
            <a:r>
              <a:rPr lang="en-US" b="0" err="1"/>
              <a:t>eller</a:t>
            </a:r>
            <a:r>
              <a:rPr lang="en-US" b="0"/>
              <a:t> et </a:t>
            </a:r>
            <a:r>
              <a:rPr lang="en-US" b="0" err="1"/>
              <a:t>flippover</a:t>
            </a:r>
            <a:r>
              <a:rPr lang="en-US" b="0"/>
              <a:t> ark.</a:t>
            </a:r>
            <a:br>
              <a:rPr lang="en-US" b="0"/>
            </a:br>
            <a:br>
              <a:rPr lang="en-US"/>
            </a:br>
            <a:r>
              <a:rPr lang="en-US" b="1"/>
              <a:t>Metode: </a:t>
            </a:r>
            <a:r>
              <a:rPr lang="en-US" b="0" err="1"/>
              <a:t>Effekt-innsats-matrisen</a:t>
            </a:r>
            <a:br>
              <a:rPr lang="en-US" b="0"/>
            </a:br>
            <a:r>
              <a:rPr lang="en-US" err="1"/>
              <a:t>Effekt-innsats-matrisen</a:t>
            </a:r>
            <a:r>
              <a:rPr lang="en-US"/>
              <a:t> er et </a:t>
            </a:r>
            <a:r>
              <a:rPr lang="en-US" err="1"/>
              <a:t>visuelt</a:t>
            </a:r>
            <a:r>
              <a:rPr lang="en-US"/>
              <a:t> </a:t>
            </a:r>
            <a:r>
              <a:rPr lang="en-US" err="1"/>
              <a:t>verktøy</a:t>
            </a:r>
            <a:r>
              <a:rPr lang="en-US"/>
              <a:t> </a:t>
            </a:r>
            <a:r>
              <a:rPr lang="en-US" err="1"/>
              <a:t>som</a:t>
            </a:r>
            <a:r>
              <a:rPr lang="en-US"/>
              <a:t> </a:t>
            </a:r>
            <a:r>
              <a:rPr lang="en-US" err="1"/>
              <a:t>brukes</a:t>
            </a:r>
            <a:r>
              <a:rPr lang="en-US"/>
              <a:t> </a:t>
            </a:r>
            <a:r>
              <a:rPr lang="en-US" err="1"/>
              <a:t>til</a:t>
            </a:r>
            <a:r>
              <a:rPr lang="en-US"/>
              <a:t> å </a:t>
            </a:r>
            <a:r>
              <a:rPr lang="en-US" err="1"/>
              <a:t>prioritere</a:t>
            </a:r>
            <a:r>
              <a:rPr lang="en-US"/>
              <a:t> </a:t>
            </a:r>
            <a:r>
              <a:rPr lang="en-US" err="1"/>
              <a:t>ideer</a:t>
            </a:r>
            <a:r>
              <a:rPr lang="en-US"/>
              <a:t> </a:t>
            </a:r>
            <a:r>
              <a:rPr lang="en-US" err="1"/>
              <a:t>eller</a:t>
            </a:r>
            <a:r>
              <a:rPr lang="en-US"/>
              <a:t> </a:t>
            </a:r>
            <a:r>
              <a:rPr lang="en-US" err="1"/>
              <a:t>tiltak</a:t>
            </a:r>
            <a:r>
              <a:rPr lang="en-US"/>
              <a:t> </a:t>
            </a:r>
            <a:r>
              <a:rPr lang="en-US" err="1"/>
              <a:t>basert</a:t>
            </a:r>
            <a:r>
              <a:rPr lang="en-US"/>
              <a:t> </a:t>
            </a:r>
            <a:r>
              <a:rPr lang="en-US" err="1"/>
              <a:t>på</a:t>
            </a:r>
            <a:r>
              <a:rPr lang="en-US"/>
              <a:t> to </a:t>
            </a:r>
            <a:r>
              <a:rPr lang="en-US" err="1"/>
              <a:t>nøkkelfaktorer</a:t>
            </a:r>
            <a:r>
              <a:rPr lang="en-US"/>
              <a:t>: </a:t>
            </a:r>
            <a:r>
              <a:rPr lang="en-US" err="1"/>
              <a:t>Forventet</a:t>
            </a:r>
            <a:r>
              <a:rPr lang="en-US"/>
              <a:t> </a:t>
            </a:r>
            <a:r>
              <a:rPr lang="en-US" err="1"/>
              <a:t>effekt</a:t>
            </a:r>
            <a:r>
              <a:rPr lang="en-US"/>
              <a:t> </a:t>
            </a:r>
            <a:r>
              <a:rPr lang="en-US" err="1"/>
              <a:t>og</a:t>
            </a:r>
            <a:r>
              <a:rPr lang="en-US"/>
              <a:t> </a:t>
            </a:r>
            <a:r>
              <a:rPr lang="en-US" err="1"/>
              <a:t>nødvendig</a:t>
            </a:r>
            <a:r>
              <a:rPr lang="en-US"/>
              <a:t> </a:t>
            </a:r>
            <a:r>
              <a:rPr lang="en-US" err="1"/>
              <a:t>innsats</a:t>
            </a:r>
            <a:r>
              <a:rPr lang="en-US"/>
              <a:t>. Den </a:t>
            </a:r>
            <a:r>
              <a:rPr lang="en-US" err="1"/>
              <a:t>består</a:t>
            </a:r>
            <a:r>
              <a:rPr lang="en-US"/>
              <a:t> av </a:t>
            </a:r>
            <a:r>
              <a:rPr lang="en-US" err="1"/>
              <a:t>en</a:t>
            </a:r>
            <a:r>
              <a:rPr lang="en-US"/>
              <a:t> </a:t>
            </a:r>
            <a:r>
              <a:rPr lang="en-US" err="1"/>
              <a:t>todimensjonal</a:t>
            </a:r>
            <a:r>
              <a:rPr lang="en-US"/>
              <a:t> </a:t>
            </a:r>
            <a:r>
              <a:rPr lang="en-US" err="1"/>
              <a:t>rute</a:t>
            </a:r>
            <a:r>
              <a:rPr lang="en-US"/>
              <a:t> med fire </a:t>
            </a:r>
            <a:r>
              <a:rPr lang="en-US" err="1"/>
              <a:t>kvadranter</a:t>
            </a:r>
            <a:r>
              <a:rPr lang="en-US"/>
              <a:t>, </a:t>
            </a:r>
            <a:r>
              <a:rPr lang="en-US" err="1"/>
              <a:t>som</a:t>
            </a:r>
            <a:r>
              <a:rPr lang="en-US"/>
              <a:t> </a:t>
            </a:r>
            <a:r>
              <a:rPr lang="en-US" err="1"/>
              <a:t>hjelper</a:t>
            </a:r>
            <a:r>
              <a:rPr lang="en-US"/>
              <a:t> </a:t>
            </a:r>
            <a:r>
              <a:rPr lang="en-US" err="1"/>
              <a:t>gruppa</a:t>
            </a:r>
            <a:r>
              <a:rPr lang="en-US"/>
              <a:t> å </a:t>
            </a:r>
            <a:r>
              <a:rPr lang="en-US" err="1"/>
              <a:t>identifisere</a:t>
            </a:r>
            <a:r>
              <a:rPr lang="en-US"/>
              <a:t> </a:t>
            </a:r>
            <a:r>
              <a:rPr lang="en-US" err="1"/>
              <a:t>hvilke</a:t>
            </a:r>
            <a:r>
              <a:rPr lang="en-US"/>
              <a:t> </a:t>
            </a:r>
            <a:r>
              <a:rPr lang="en-US" err="1"/>
              <a:t>ideer</a:t>
            </a:r>
            <a:r>
              <a:rPr lang="en-US"/>
              <a:t> </a:t>
            </a:r>
            <a:r>
              <a:rPr lang="en-US" err="1"/>
              <a:t>som</a:t>
            </a:r>
            <a:r>
              <a:rPr lang="en-US"/>
              <a:t> </a:t>
            </a:r>
            <a:r>
              <a:rPr lang="en-US" err="1"/>
              <a:t>gir</a:t>
            </a:r>
            <a:r>
              <a:rPr lang="en-US"/>
              <a:t> </a:t>
            </a:r>
            <a:r>
              <a:rPr lang="en-US" err="1"/>
              <a:t>mest</a:t>
            </a:r>
            <a:r>
              <a:rPr lang="en-US"/>
              <a:t> </a:t>
            </a:r>
            <a:r>
              <a:rPr lang="en-US" err="1"/>
              <a:t>verdi</a:t>
            </a:r>
            <a:r>
              <a:rPr lang="en-US"/>
              <a:t> med </a:t>
            </a:r>
            <a:r>
              <a:rPr lang="en-US" err="1"/>
              <a:t>minst</a:t>
            </a:r>
            <a:r>
              <a:rPr lang="en-US"/>
              <a:t> </a:t>
            </a:r>
            <a:r>
              <a:rPr lang="en-US" err="1"/>
              <a:t>mulig</a:t>
            </a:r>
            <a:r>
              <a:rPr lang="en-US"/>
              <a:t> </a:t>
            </a:r>
            <a:r>
              <a:rPr lang="en-US" err="1"/>
              <a:t>ressursbruk</a:t>
            </a:r>
            <a:r>
              <a:rPr lang="en-US"/>
              <a:t>. Samt </a:t>
            </a:r>
            <a:r>
              <a:rPr lang="en-US" err="1"/>
              <a:t>hva</a:t>
            </a:r>
            <a:r>
              <a:rPr lang="en-US"/>
              <a:t> </a:t>
            </a:r>
            <a:r>
              <a:rPr lang="en-US" err="1"/>
              <a:t>som</a:t>
            </a:r>
            <a:r>
              <a:rPr lang="en-US"/>
              <a:t> </a:t>
            </a:r>
            <a:r>
              <a:rPr lang="en-US" err="1"/>
              <a:t>bør</a:t>
            </a:r>
            <a:r>
              <a:rPr lang="en-US"/>
              <a:t> </a:t>
            </a:r>
            <a:r>
              <a:rPr lang="en-US" err="1"/>
              <a:t>jobbes</a:t>
            </a:r>
            <a:r>
              <a:rPr lang="en-US"/>
              <a:t> med over </a:t>
            </a:r>
            <a:r>
              <a:rPr lang="en-US" err="1"/>
              <a:t>tid</a:t>
            </a:r>
            <a:r>
              <a:rPr lang="en-US"/>
              <a:t> for å </a:t>
            </a:r>
            <a:r>
              <a:rPr lang="en-US" err="1"/>
              <a:t>gi</a:t>
            </a:r>
            <a:r>
              <a:rPr lang="en-US"/>
              <a:t> </a:t>
            </a:r>
            <a:r>
              <a:rPr lang="en-US" err="1"/>
              <a:t>effekt</a:t>
            </a:r>
            <a:r>
              <a:rPr lang="en-US"/>
              <a:t>. </a:t>
            </a:r>
            <a:br>
              <a:rPr lang="en-US"/>
            </a:br>
            <a:r>
              <a:rPr lang="en-US"/>
              <a:t>Ved å </a:t>
            </a:r>
            <a:r>
              <a:rPr lang="en-US" err="1"/>
              <a:t>plassere</a:t>
            </a:r>
            <a:r>
              <a:rPr lang="en-US"/>
              <a:t> </a:t>
            </a:r>
            <a:r>
              <a:rPr lang="en-US" err="1"/>
              <a:t>ideer</a:t>
            </a:r>
            <a:r>
              <a:rPr lang="en-US"/>
              <a:t> i </a:t>
            </a:r>
            <a:r>
              <a:rPr lang="en-US" err="1"/>
              <a:t>matrisen</a:t>
            </a:r>
            <a:r>
              <a:rPr lang="en-US"/>
              <a:t> </a:t>
            </a:r>
            <a:r>
              <a:rPr lang="en-US" err="1"/>
              <a:t>kan</a:t>
            </a:r>
            <a:r>
              <a:rPr lang="en-US"/>
              <a:t> man </a:t>
            </a:r>
            <a:r>
              <a:rPr lang="en-US" err="1"/>
              <a:t>raskt</a:t>
            </a:r>
            <a:r>
              <a:rPr lang="en-US"/>
              <a:t> se </a:t>
            </a:r>
            <a:r>
              <a:rPr lang="en-US" err="1"/>
              <a:t>hvilke</a:t>
            </a:r>
            <a:r>
              <a:rPr lang="en-US"/>
              <a:t> </a:t>
            </a:r>
            <a:r>
              <a:rPr lang="en-US" err="1"/>
              <a:t>tiltak</a:t>
            </a:r>
            <a:r>
              <a:rPr lang="en-US"/>
              <a:t> </a:t>
            </a:r>
            <a:r>
              <a:rPr lang="en-US" err="1"/>
              <a:t>som</a:t>
            </a:r>
            <a:r>
              <a:rPr lang="en-US"/>
              <a:t> er </a:t>
            </a:r>
            <a:r>
              <a:rPr lang="en-US" err="1"/>
              <a:t>enkle</a:t>
            </a:r>
            <a:r>
              <a:rPr lang="en-US"/>
              <a:t> å </a:t>
            </a:r>
            <a:r>
              <a:rPr lang="en-US" err="1"/>
              <a:t>gjennomføre</a:t>
            </a:r>
            <a:r>
              <a:rPr lang="en-US"/>
              <a:t>, </a:t>
            </a:r>
            <a:r>
              <a:rPr lang="en-US" err="1"/>
              <a:t>hvilke</a:t>
            </a:r>
            <a:r>
              <a:rPr lang="en-US"/>
              <a:t> </a:t>
            </a:r>
            <a:r>
              <a:rPr lang="en-US" err="1"/>
              <a:t>som</a:t>
            </a:r>
            <a:r>
              <a:rPr lang="en-US"/>
              <a:t> </a:t>
            </a:r>
            <a:r>
              <a:rPr lang="en-US" err="1"/>
              <a:t>krever</a:t>
            </a:r>
            <a:r>
              <a:rPr lang="en-US"/>
              <a:t> </a:t>
            </a:r>
            <a:r>
              <a:rPr lang="en-US" err="1"/>
              <a:t>større</a:t>
            </a:r>
            <a:r>
              <a:rPr lang="en-US"/>
              <a:t> </a:t>
            </a:r>
            <a:r>
              <a:rPr lang="en-US" err="1"/>
              <a:t>investeringer</a:t>
            </a:r>
            <a:r>
              <a:rPr lang="en-US"/>
              <a:t>, </a:t>
            </a:r>
            <a:r>
              <a:rPr lang="en-US" err="1"/>
              <a:t>og</a:t>
            </a:r>
            <a:r>
              <a:rPr lang="en-US"/>
              <a:t> </a:t>
            </a:r>
            <a:r>
              <a:rPr lang="en-US" err="1"/>
              <a:t>hvilke</a:t>
            </a:r>
            <a:r>
              <a:rPr lang="en-US"/>
              <a:t> </a:t>
            </a:r>
            <a:r>
              <a:rPr lang="en-US" err="1"/>
              <a:t>som</a:t>
            </a:r>
            <a:r>
              <a:rPr lang="en-US"/>
              <a:t> </a:t>
            </a:r>
            <a:r>
              <a:rPr lang="en-US" err="1"/>
              <a:t>bør</a:t>
            </a:r>
            <a:r>
              <a:rPr lang="en-US"/>
              <a:t> </a:t>
            </a:r>
            <a:r>
              <a:rPr lang="en-US" err="1"/>
              <a:t>unngås</a:t>
            </a:r>
            <a:r>
              <a:rPr lang="en-US"/>
              <a:t>. Dette </a:t>
            </a:r>
            <a:r>
              <a:rPr lang="en-US" err="1"/>
              <a:t>gir</a:t>
            </a:r>
            <a:r>
              <a:rPr lang="en-US"/>
              <a:t> </a:t>
            </a:r>
            <a:r>
              <a:rPr lang="en-US" err="1"/>
              <a:t>en</a:t>
            </a:r>
            <a:r>
              <a:rPr lang="en-US"/>
              <a:t> </a:t>
            </a:r>
            <a:r>
              <a:rPr lang="en-US" err="1"/>
              <a:t>strukturert</a:t>
            </a:r>
            <a:r>
              <a:rPr lang="en-US"/>
              <a:t> </a:t>
            </a:r>
            <a:r>
              <a:rPr lang="en-US" err="1"/>
              <a:t>tilnærming</a:t>
            </a:r>
            <a:r>
              <a:rPr lang="en-US"/>
              <a:t> </a:t>
            </a:r>
            <a:r>
              <a:rPr lang="en-US" err="1"/>
              <a:t>til</a:t>
            </a:r>
            <a:r>
              <a:rPr lang="en-US"/>
              <a:t> å </a:t>
            </a:r>
            <a:r>
              <a:rPr lang="en-US" err="1"/>
              <a:t>finne</a:t>
            </a:r>
            <a:r>
              <a:rPr lang="en-US"/>
              <a:t> </a:t>
            </a:r>
            <a:r>
              <a:rPr lang="en-US" err="1"/>
              <a:t>gode</a:t>
            </a:r>
            <a:r>
              <a:rPr lang="en-US"/>
              <a:t> </a:t>
            </a:r>
            <a:r>
              <a:rPr lang="en-US" err="1"/>
              <a:t>tiltak</a:t>
            </a:r>
            <a:r>
              <a:rPr lang="en-US"/>
              <a:t>.</a:t>
            </a:r>
            <a:br>
              <a:rPr lang="en-US"/>
            </a:br>
            <a:endParaRPr lang="en-US"/>
          </a:p>
          <a:p>
            <a:endParaRPr lang="nb-NO"/>
          </a:p>
          <a:p>
            <a:endParaRPr lang="nb-NO"/>
          </a:p>
        </p:txBody>
      </p:sp>
    </p:spTree>
    <p:extLst>
      <p:ext uri="{BB962C8B-B14F-4D97-AF65-F5344CB8AC3E}">
        <p14:creationId xmlns:p14="http://schemas.microsoft.com/office/powerpoint/2010/main" val="2973912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r>
              <a:rPr lang="en-US" b="1" err="1"/>
              <a:t>Hensikt</a:t>
            </a:r>
            <a:r>
              <a:rPr lang="en-US" b="1"/>
              <a:t>: </a:t>
            </a:r>
            <a:r>
              <a:rPr lang="en-US" b="0"/>
              <a:t>Dele, </a:t>
            </a:r>
            <a:r>
              <a:rPr lang="en-US" b="0" err="1"/>
              <a:t>sortere</a:t>
            </a:r>
            <a:r>
              <a:rPr lang="en-US" b="0"/>
              <a:t> </a:t>
            </a:r>
            <a:r>
              <a:rPr lang="en-US" err="1"/>
              <a:t>og</a:t>
            </a:r>
            <a:r>
              <a:rPr lang="en-US"/>
              <a:t> </a:t>
            </a:r>
            <a:r>
              <a:rPr lang="en-US" err="1"/>
              <a:t>prioridere</a:t>
            </a:r>
            <a:r>
              <a:rPr lang="en-US"/>
              <a:t> </a:t>
            </a:r>
            <a:r>
              <a:rPr lang="en-US" err="1"/>
              <a:t>ideer</a:t>
            </a:r>
            <a:r>
              <a:rPr lang="en-US"/>
              <a:t>.</a:t>
            </a:r>
            <a:br>
              <a:rPr lang="en-US"/>
            </a:br>
            <a:endParaRPr lang="en-US"/>
          </a:p>
          <a:p>
            <a:pPr marL="0" marR="0" lvl="0" indent="0" defTabSz="457200" eaLnBrk="1" fontAlgn="auto" latinLnBrk="0" hangingPunct="1">
              <a:lnSpc>
                <a:spcPct val="117999"/>
              </a:lnSpc>
              <a:spcBef>
                <a:spcPts val="0"/>
              </a:spcBef>
              <a:spcAft>
                <a:spcPts val="0"/>
              </a:spcAft>
              <a:buClrTx/>
              <a:buSzTx/>
              <a:buFontTx/>
              <a:buNone/>
              <a:tabLst/>
              <a:defRPr/>
            </a:pPr>
            <a:r>
              <a:rPr lang="en-US" b="1" err="1"/>
              <a:t>Matriell</a:t>
            </a:r>
            <a:r>
              <a:rPr lang="en-US" b="1"/>
              <a:t>: </a:t>
            </a:r>
            <a:r>
              <a:rPr lang="en-US" b="0" err="1"/>
              <a:t>Én</a:t>
            </a:r>
            <a:r>
              <a:rPr lang="en-US" b="0"/>
              <a:t> </a:t>
            </a:r>
            <a:r>
              <a:rPr lang="en-US" b="0" err="1"/>
              <a:t>innsats-effekt-matrise</a:t>
            </a:r>
            <a:r>
              <a:rPr lang="en-US" b="0"/>
              <a:t> per </a:t>
            </a:r>
            <a:r>
              <a:rPr lang="en-US" b="0" err="1"/>
              <a:t>gruppe</a:t>
            </a:r>
            <a:r>
              <a:rPr lang="en-US" b="0"/>
              <a:t>. Vi </a:t>
            </a:r>
            <a:r>
              <a:rPr lang="en-US" b="0" err="1"/>
              <a:t>anbefaler</a:t>
            </a:r>
            <a:r>
              <a:rPr lang="en-US" b="0"/>
              <a:t> å </a:t>
            </a:r>
            <a:r>
              <a:rPr lang="en-US" b="0" err="1"/>
              <a:t>skrive</a:t>
            </a:r>
            <a:r>
              <a:rPr lang="en-US" b="0"/>
              <a:t> den </a:t>
            </a:r>
            <a:r>
              <a:rPr lang="en-US" b="0" err="1"/>
              <a:t>ut</a:t>
            </a:r>
            <a:r>
              <a:rPr lang="en-US" b="0"/>
              <a:t> i A3 ark, </a:t>
            </a:r>
            <a:r>
              <a:rPr lang="en-US" b="0" err="1"/>
              <a:t>eller</a:t>
            </a:r>
            <a:r>
              <a:rPr lang="en-US" b="0"/>
              <a:t> at den </a:t>
            </a:r>
            <a:r>
              <a:rPr lang="en-US" b="0" err="1"/>
              <a:t>tegnes</a:t>
            </a:r>
            <a:r>
              <a:rPr lang="en-US" b="0"/>
              <a:t> </a:t>
            </a:r>
            <a:r>
              <a:rPr lang="en-US" b="0" err="1"/>
              <a:t>på</a:t>
            </a:r>
            <a:r>
              <a:rPr lang="en-US" b="0"/>
              <a:t> </a:t>
            </a:r>
            <a:r>
              <a:rPr lang="en-US" b="0" err="1"/>
              <a:t>en</a:t>
            </a:r>
            <a:r>
              <a:rPr lang="en-US" b="0"/>
              <a:t> </a:t>
            </a:r>
            <a:r>
              <a:rPr lang="en-US" b="0" err="1"/>
              <a:t>tavle</a:t>
            </a:r>
            <a:r>
              <a:rPr lang="en-US" b="0"/>
              <a:t> </a:t>
            </a:r>
            <a:r>
              <a:rPr lang="en-US" b="0" err="1"/>
              <a:t>eller</a:t>
            </a:r>
            <a:r>
              <a:rPr lang="en-US" b="0"/>
              <a:t> et </a:t>
            </a:r>
            <a:r>
              <a:rPr lang="en-US" b="0" err="1"/>
              <a:t>flippover</a:t>
            </a:r>
            <a:r>
              <a:rPr lang="en-US" b="0"/>
              <a:t> ark.</a:t>
            </a:r>
            <a:br>
              <a:rPr lang="en-US" b="0"/>
            </a:br>
            <a:br>
              <a:rPr lang="en-US"/>
            </a:br>
            <a:r>
              <a:rPr lang="en-US" b="1"/>
              <a:t>Metode: </a:t>
            </a:r>
            <a:r>
              <a:rPr lang="en-US" b="0" err="1"/>
              <a:t>Effekt-innsats-matrisen</a:t>
            </a:r>
            <a:br>
              <a:rPr lang="en-US" b="0"/>
            </a:br>
            <a:r>
              <a:rPr lang="en-US" err="1"/>
              <a:t>Effekt-innsats-matrisen</a:t>
            </a:r>
            <a:r>
              <a:rPr lang="en-US"/>
              <a:t> er et </a:t>
            </a:r>
            <a:r>
              <a:rPr lang="en-US" err="1"/>
              <a:t>visuelt</a:t>
            </a:r>
            <a:r>
              <a:rPr lang="en-US"/>
              <a:t> </a:t>
            </a:r>
            <a:r>
              <a:rPr lang="en-US" err="1"/>
              <a:t>verktøy</a:t>
            </a:r>
            <a:r>
              <a:rPr lang="en-US"/>
              <a:t> </a:t>
            </a:r>
            <a:r>
              <a:rPr lang="en-US" err="1"/>
              <a:t>som</a:t>
            </a:r>
            <a:r>
              <a:rPr lang="en-US"/>
              <a:t> </a:t>
            </a:r>
            <a:r>
              <a:rPr lang="en-US" err="1"/>
              <a:t>brukes</a:t>
            </a:r>
            <a:r>
              <a:rPr lang="en-US"/>
              <a:t> </a:t>
            </a:r>
            <a:r>
              <a:rPr lang="en-US" err="1"/>
              <a:t>til</a:t>
            </a:r>
            <a:r>
              <a:rPr lang="en-US"/>
              <a:t> å </a:t>
            </a:r>
            <a:r>
              <a:rPr lang="en-US" err="1"/>
              <a:t>prioritere</a:t>
            </a:r>
            <a:r>
              <a:rPr lang="en-US"/>
              <a:t> </a:t>
            </a:r>
            <a:r>
              <a:rPr lang="en-US" err="1"/>
              <a:t>ideer</a:t>
            </a:r>
            <a:r>
              <a:rPr lang="en-US"/>
              <a:t> </a:t>
            </a:r>
            <a:r>
              <a:rPr lang="en-US" err="1"/>
              <a:t>eller</a:t>
            </a:r>
            <a:r>
              <a:rPr lang="en-US"/>
              <a:t> </a:t>
            </a:r>
            <a:r>
              <a:rPr lang="en-US" err="1"/>
              <a:t>tiltak</a:t>
            </a:r>
            <a:r>
              <a:rPr lang="en-US"/>
              <a:t> </a:t>
            </a:r>
            <a:r>
              <a:rPr lang="en-US" err="1"/>
              <a:t>basert</a:t>
            </a:r>
            <a:r>
              <a:rPr lang="en-US"/>
              <a:t> </a:t>
            </a:r>
            <a:r>
              <a:rPr lang="en-US" err="1"/>
              <a:t>på</a:t>
            </a:r>
            <a:r>
              <a:rPr lang="en-US"/>
              <a:t> to </a:t>
            </a:r>
            <a:r>
              <a:rPr lang="en-US" err="1"/>
              <a:t>nøkkelfaktorer</a:t>
            </a:r>
            <a:r>
              <a:rPr lang="en-US"/>
              <a:t>: </a:t>
            </a:r>
            <a:r>
              <a:rPr lang="en-US" err="1"/>
              <a:t>Forventet</a:t>
            </a:r>
            <a:r>
              <a:rPr lang="en-US"/>
              <a:t> </a:t>
            </a:r>
            <a:r>
              <a:rPr lang="en-US" err="1"/>
              <a:t>effekt</a:t>
            </a:r>
            <a:r>
              <a:rPr lang="en-US"/>
              <a:t> </a:t>
            </a:r>
            <a:r>
              <a:rPr lang="en-US" err="1"/>
              <a:t>og</a:t>
            </a:r>
            <a:r>
              <a:rPr lang="en-US"/>
              <a:t> </a:t>
            </a:r>
            <a:r>
              <a:rPr lang="en-US" err="1"/>
              <a:t>nødvendig</a:t>
            </a:r>
            <a:r>
              <a:rPr lang="en-US"/>
              <a:t> </a:t>
            </a:r>
            <a:r>
              <a:rPr lang="en-US" err="1"/>
              <a:t>innsats</a:t>
            </a:r>
            <a:r>
              <a:rPr lang="en-US"/>
              <a:t>. Den </a:t>
            </a:r>
            <a:r>
              <a:rPr lang="en-US" err="1"/>
              <a:t>består</a:t>
            </a:r>
            <a:r>
              <a:rPr lang="en-US"/>
              <a:t> av </a:t>
            </a:r>
            <a:r>
              <a:rPr lang="en-US" err="1"/>
              <a:t>en</a:t>
            </a:r>
            <a:r>
              <a:rPr lang="en-US"/>
              <a:t> </a:t>
            </a:r>
            <a:r>
              <a:rPr lang="en-US" err="1"/>
              <a:t>todimensjonal</a:t>
            </a:r>
            <a:r>
              <a:rPr lang="en-US"/>
              <a:t> </a:t>
            </a:r>
            <a:r>
              <a:rPr lang="en-US" err="1"/>
              <a:t>rute</a:t>
            </a:r>
            <a:r>
              <a:rPr lang="en-US"/>
              <a:t> med fire </a:t>
            </a:r>
            <a:r>
              <a:rPr lang="en-US" err="1"/>
              <a:t>kvadranter</a:t>
            </a:r>
            <a:r>
              <a:rPr lang="en-US"/>
              <a:t>, </a:t>
            </a:r>
            <a:r>
              <a:rPr lang="en-US" err="1"/>
              <a:t>som</a:t>
            </a:r>
            <a:r>
              <a:rPr lang="en-US"/>
              <a:t> </a:t>
            </a:r>
            <a:r>
              <a:rPr lang="en-US" err="1"/>
              <a:t>hjelper</a:t>
            </a:r>
            <a:r>
              <a:rPr lang="en-US"/>
              <a:t> </a:t>
            </a:r>
            <a:r>
              <a:rPr lang="en-US" err="1"/>
              <a:t>gruppa</a:t>
            </a:r>
            <a:r>
              <a:rPr lang="en-US"/>
              <a:t> å </a:t>
            </a:r>
            <a:r>
              <a:rPr lang="en-US" err="1"/>
              <a:t>identifisere</a:t>
            </a:r>
            <a:r>
              <a:rPr lang="en-US"/>
              <a:t> </a:t>
            </a:r>
            <a:r>
              <a:rPr lang="en-US" err="1"/>
              <a:t>hvilke</a:t>
            </a:r>
            <a:r>
              <a:rPr lang="en-US"/>
              <a:t> </a:t>
            </a:r>
            <a:r>
              <a:rPr lang="en-US" err="1"/>
              <a:t>ideer</a:t>
            </a:r>
            <a:r>
              <a:rPr lang="en-US"/>
              <a:t> </a:t>
            </a:r>
            <a:r>
              <a:rPr lang="en-US" err="1"/>
              <a:t>som</a:t>
            </a:r>
            <a:r>
              <a:rPr lang="en-US"/>
              <a:t> </a:t>
            </a:r>
            <a:r>
              <a:rPr lang="en-US" err="1"/>
              <a:t>gir</a:t>
            </a:r>
            <a:r>
              <a:rPr lang="en-US"/>
              <a:t> </a:t>
            </a:r>
            <a:r>
              <a:rPr lang="en-US" err="1"/>
              <a:t>mest</a:t>
            </a:r>
            <a:r>
              <a:rPr lang="en-US"/>
              <a:t> </a:t>
            </a:r>
            <a:r>
              <a:rPr lang="en-US" err="1"/>
              <a:t>verdi</a:t>
            </a:r>
            <a:r>
              <a:rPr lang="en-US"/>
              <a:t> med </a:t>
            </a:r>
            <a:r>
              <a:rPr lang="en-US" err="1"/>
              <a:t>minst</a:t>
            </a:r>
            <a:r>
              <a:rPr lang="en-US"/>
              <a:t> </a:t>
            </a:r>
            <a:r>
              <a:rPr lang="en-US" err="1"/>
              <a:t>mulig</a:t>
            </a:r>
            <a:r>
              <a:rPr lang="en-US"/>
              <a:t> </a:t>
            </a:r>
            <a:r>
              <a:rPr lang="en-US" err="1"/>
              <a:t>ressursbruk</a:t>
            </a:r>
            <a:r>
              <a:rPr lang="en-US"/>
              <a:t>. Samt </a:t>
            </a:r>
            <a:r>
              <a:rPr lang="en-US" err="1"/>
              <a:t>hva</a:t>
            </a:r>
            <a:r>
              <a:rPr lang="en-US"/>
              <a:t> </a:t>
            </a:r>
            <a:r>
              <a:rPr lang="en-US" err="1"/>
              <a:t>som</a:t>
            </a:r>
            <a:r>
              <a:rPr lang="en-US"/>
              <a:t> </a:t>
            </a:r>
            <a:r>
              <a:rPr lang="en-US" err="1"/>
              <a:t>bør</a:t>
            </a:r>
            <a:r>
              <a:rPr lang="en-US"/>
              <a:t> </a:t>
            </a:r>
            <a:r>
              <a:rPr lang="en-US" err="1"/>
              <a:t>jobbes</a:t>
            </a:r>
            <a:r>
              <a:rPr lang="en-US"/>
              <a:t> med over </a:t>
            </a:r>
            <a:r>
              <a:rPr lang="en-US" err="1"/>
              <a:t>tid</a:t>
            </a:r>
            <a:r>
              <a:rPr lang="en-US"/>
              <a:t> for å </a:t>
            </a:r>
            <a:r>
              <a:rPr lang="en-US" err="1"/>
              <a:t>gi</a:t>
            </a:r>
            <a:r>
              <a:rPr lang="en-US"/>
              <a:t> </a:t>
            </a:r>
            <a:r>
              <a:rPr lang="en-US" err="1"/>
              <a:t>effekt</a:t>
            </a:r>
            <a:r>
              <a:rPr lang="en-US"/>
              <a:t>. </a:t>
            </a:r>
            <a:br>
              <a:rPr lang="en-US"/>
            </a:br>
            <a:r>
              <a:rPr lang="en-US"/>
              <a:t>Ved å </a:t>
            </a:r>
            <a:r>
              <a:rPr lang="en-US" err="1"/>
              <a:t>plassere</a:t>
            </a:r>
            <a:r>
              <a:rPr lang="en-US"/>
              <a:t> </a:t>
            </a:r>
            <a:r>
              <a:rPr lang="en-US" err="1"/>
              <a:t>ideer</a:t>
            </a:r>
            <a:r>
              <a:rPr lang="en-US"/>
              <a:t> i </a:t>
            </a:r>
            <a:r>
              <a:rPr lang="en-US" err="1"/>
              <a:t>matrisen</a:t>
            </a:r>
            <a:r>
              <a:rPr lang="en-US"/>
              <a:t> </a:t>
            </a:r>
            <a:r>
              <a:rPr lang="en-US" err="1"/>
              <a:t>kan</a:t>
            </a:r>
            <a:r>
              <a:rPr lang="en-US"/>
              <a:t> man </a:t>
            </a:r>
            <a:r>
              <a:rPr lang="en-US" err="1"/>
              <a:t>raskt</a:t>
            </a:r>
            <a:r>
              <a:rPr lang="en-US"/>
              <a:t> se </a:t>
            </a:r>
            <a:r>
              <a:rPr lang="en-US" err="1"/>
              <a:t>hvilke</a:t>
            </a:r>
            <a:r>
              <a:rPr lang="en-US"/>
              <a:t> </a:t>
            </a:r>
            <a:r>
              <a:rPr lang="en-US" err="1"/>
              <a:t>tiltak</a:t>
            </a:r>
            <a:r>
              <a:rPr lang="en-US"/>
              <a:t> </a:t>
            </a:r>
            <a:r>
              <a:rPr lang="en-US" err="1"/>
              <a:t>som</a:t>
            </a:r>
            <a:r>
              <a:rPr lang="en-US"/>
              <a:t> er </a:t>
            </a:r>
            <a:r>
              <a:rPr lang="en-US" err="1"/>
              <a:t>enkle</a:t>
            </a:r>
            <a:r>
              <a:rPr lang="en-US"/>
              <a:t> å </a:t>
            </a:r>
            <a:r>
              <a:rPr lang="en-US" err="1"/>
              <a:t>gjennomføre</a:t>
            </a:r>
            <a:r>
              <a:rPr lang="en-US"/>
              <a:t>, </a:t>
            </a:r>
            <a:r>
              <a:rPr lang="en-US" err="1"/>
              <a:t>hvilke</a:t>
            </a:r>
            <a:r>
              <a:rPr lang="en-US"/>
              <a:t> </a:t>
            </a:r>
            <a:r>
              <a:rPr lang="en-US" err="1"/>
              <a:t>som</a:t>
            </a:r>
            <a:r>
              <a:rPr lang="en-US"/>
              <a:t> </a:t>
            </a:r>
            <a:r>
              <a:rPr lang="en-US" err="1"/>
              <a:t>krever</a:t>
            </a:r>
            <a:r>
              <a:rPr lang="en-US"/>
              <a:t> </a:t>
            </a:r>
            <a:r>
              <a:rPr lang="en-US" err="1"/>
              <a:t>større</a:t>
            </a:r>
            <a:r>
              <a:rPr lang="en-US"/>
              <a:t> </a:t>
            </a:r>
            <a:r>
              <a:rPr lang="en-US" err="1"/>
              <a:t>investeringer</a:t>
            </a:r>
            <a:r>
              <a:rPr lang="en-US"/>
              <a:t>, </a:t>
            </a:r>
            <a:r>
              <a:rPr lang="en-US" err="1"/>
              <a:t>og</a:t>
            </a:r>
            <a:r>
              <a:rPr lang="en-US"/>
              <a:t> </a:t>
            </a:r>
            <a:r>
              <a:rPr lang="en-US" err="1"/>
              <a:t>hvilke</a:t>
            </a:r>
            <a:r>
              <a:rPr lang="en-US"/>
              <a:t> </a:t>
            </a:r>
            <a:r>
              <a:rPr lang="en-US" err="1"/>
              <a:t>som</a:t>
            </a:r>
            <a:r>
              <a:rPr lang="en-US"/>
              <a:t> </a:t>
            </a:r>
            <a:r>
              <a:rPr lang="en-US" err="1"/>
              <a:t>bør</a:t>
            </a:r>
            <a:r>
              <a:rPr lang="en-US"/>
              <a:t> </a:t>
            </a:r>
            <a:r>
              <a:rPr lang="en-US" err="1"/>
              <a:t>unngås</a:t>
            </a:r>
            <a:r>
              <a:rPr lang="en-US"/>
              <a:t>. Dette </a:t>
            </a:r>
            <a:r>
              <a:rPr lang="en-US" err="1"/>
              <a:t>gir</a:t>
            </a:r>
            <a:r>
              <a:rPr lang="en-US"/>
              <a:t> </a:t>
            </a:r>
            <a:r>
              <a:rPr lang="en-US" err="1"/>
              <a:t>en</a:t>
            </a:r>
            <a:r>
              <a:rPr lang="en-US"/>
              <a:t> </a:t>
            </a:r>
            <a:r>
              <a:rPr lang="en-US" err="1"/>
              <a:t>strukturert</a:t>
            </a:r>
            <a:r>
              <a:rPr lang="en-US"/>
              <a:t> </a:t>
            </a:r>
            <a:r>
              <a:rPr lang="en-US" err="1"/>
              <a:t>tilnærming</a:t>
            </a:r>
            <a:r>
              <a:rPr lang="en-US"/>
              <a:t> </a:t>
            </a:r>
            <a:r>
              <a:rPr lang="en-US" err="1"/>
              <a:t>til</a:t>
            </a:r>
            <a:r>
              <a:rPr lang="en-US"/>
              <a:t> å </a:t>
            </a:r>
            <a:r>
              <a:rPr lang="en-US" err="1"/>
              <a:t>finne</a:t>
            </a:r>
            <a:r>
              <a:rPr lang="en-US"/>
              <a:t> </a:t>
            </a:r>
            <a:r>
              <a:rPr lang="en-US" err="1"/>
              <a:t>gode</a:t>
            </a:r>
            <a:r>
              <a:rPr lang="en-US"/>
              <a:t> </a:t>
            </a:r>
            <a:r>
              <a:rPr lang="en-US" err="1"/>
              <a:t>tiltak</a:t>
            </a:r>
            <a:r>
              <a:rPr lang="en-US"/>
              <a:t>.</a:t>
            </a:r>
            <a:br>
              <a:rPr lang="en-US"/>
            </a:br>
            <a:endParaRPr lang="en-US"/>
          </a:p>
          <a:p>
            <a:endParaRPr lang="nb-NO"/>
          </a:p>
          <a:p>
            <a:endParaRPr lang="nb-NO"/>
          </a:p>
          <a:p>
            <a:endParaRPr lang="nb-NO"/>
          </a:p>
        </p:txBody>
      </p:sp>
    </p:spTree>
    <p:extLst>
      <p:ext uri="{BB962C8B-B14F-4D97-AF65-F5344CB8AC3E}">
        <p14:creationId xmlns:p14="http://schemas.microsoft.com/office/powerpoint/2010/main" val="35184686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r>
              <a:rPr lang="nb-NO" b="1"/>
              <a:t>Hensikt: </a:t>
            </a:r>
            <a:r>
              <a:rPr lang="nb-NO" b="0"/>
              <a:t>Vise hvor vi er i prosessen  - Steg 3 Alle ansatte </a:t>
            </a:r>
            <a:endParaRPr lang="nb-NO" b="1"/>
          </a:p>
        </p:txBody>
      </p:sp>
    </p:spTree>
    <p:extLst>
      <p:ext uri="{BB962C8B-B14F-4D97-AF65-F5344CB8AC3E}">
        <p14:creationId xmlns:p14="http://schemas.microsoft.com/office/powerpoint/2010/main" val="40385913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1F5826-F473-926C-6D68-BE7C054FCE82}"/>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32D7D376-D29C-4D9D-BB12-6A139567763E}"/>
              </a:ext>
            </a:extLst>
          </p:cNvPr>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a:extLst>
              <a:ext uri="{FF2B5EF4-FFF2-40B4-BE49-F238E27FC236}">
                <a16:creationId xmlns:a16="http://schemas.microsoft.com/office/drawing/2014/main" id="{EF42C536-2E1D-AAA4-E20D-71E2F783902C}"/>
              </a:ext>
            </a:extLst>
          </p:cNvPr>
          <p:cNvSpPr>
            <a:spLocks noGrp="1"/>
          </p:cNvSpPr>
          <p:nvPr>
            <p:ph type="body" idx="1"/>
          </p:nvPr>
        </p:nvSpPr>
        <p:spPr/>
        <p:txBody>
          <a:bodyPr/>
          <a:lstStyle/>
          <a:p>
            <a:r>
              <a:rPr lang="nb-NO" err="1"/>
              <a:t>Arbeidsark</a:t>
            </a:r>
            <a:r>
              <a:rPr lang="nb-NO"/>
              <a:t>. </a:t>
            </a:r>
            <a:r>
              <a:rPr lang="nb-NO" err="1"/>
              <a:t>Print</a:t>
            </a:r>
            <a:r>
              <a:rPr lang="nb-NO"/>
              <a:t> ett eksempler til hver gruppe. Vi anbefaler å </a:t>
            </a:r>
            <a:r>
              <a:rPr lang="nb-NO" err="1"/>
              <a:t>printe</a:t>
            </a:r>
            <a:r>
              <a:rPr lang="nb-NO"/>
              <a:t> ut denne i A3-størrelse.</a:t>
            </a:r>
          </a:p>
        </p:txBody>
      </p:sp>
    </p:spTree>
    <p:extLst>
      <p:ext uri="{BB962C8B-B14F-4D97-AF65-F5344CB8AC3E}">
        <p14:creationId xmlns:p14="http://schemas.microsoft.com/office/powerpoint/2010/main" val="4540682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a:defRPr/>
            </a:pPr>
            <a:r>
              <a:rPr lang="nb-NO" sz="2400" b="1">
                <a:latin typeface="Roboto Slab"/>
                <a:ea typeface="Roboto Slab"/>
                <a:cs typeface="Roboto Slab"/>
              </a:rPr>
              <a:t>Hensikt: </a:t>
            </a:r>
            <a:r>
              <a:rPr lang="nb-NO" sz="2400">
                <a:latin typeface="Roboto Slab"/>
                <a:ea typeface="Roboto Slab"/>
                <a:cs typeface="Roboto Slab"/>
              </a:rPr>
              <a:t>Fylle inn ideene til tiltak som skal leveres til partsgruppen</a:t>
            </a:r>
            <a:br>
              <a:rPr lang="nb-NO" sz="2400">
                <a:latin typeface="Roboto Slab"/>
                <a:ea typeface="Roboto Slab"/>
                <a:cs typeface="Roboto Slab"/>
              </a:rPr>
            </a:br>
            <a:r>
              <a:rPr lang="nb-NO" sz="2400">
                <a:latin typeface="Roboto Slab"/>
                <a:ea typeface="Roboto Slab"/>
                <a:cs typeface="Roboto Slab"/>
              </a:rPr>
              <a:t>Dette</a:t>
            </a:r>
            <a:r>
              <a:rPr lang="nb-NO" sz="2400"/>
              <a:t> hjelper bedriften å gå fra idé til handling. </a:t>
            </a:r>
          </a:p>
          <a:p>
            <a:pPr marL="0" marR="0" lvl="0" indent="0" defTabSz="457200" eaLnBrk="1" fontAlgn="auto" latinLnBrk="0" hangingPunct="1">
              <a:lnSpc>
                <a:spcPct val="117999"/>
              </a:lnSpc>
              <a:spcBef>
                <a:spcPts val="0"/>
              </a:spcBef>
              <a:spcAft>
                <a:spcPts val="0"/>
              </a:spcAft>
              <a:buClrTx/>
              <a:buSzTx/>
              <a:buFontTx/>
              <a:buNone/>
              <a:tabLst/>
              <a:defRPr/>
            </a:pPr>
            <a:endParaRPr lang="nb-NO" sz="2400"/>
          </a:p>
          <a:p>
            <a:pPr marL="0" marR="0" lvl="0" indent="0" defTabSz="457200" eaLnBrk="1" fontAlgn="auto" latinLnBrk="0" hangingPunct="1">
              <a:lnSpc>
                <a:spcPct val="117999"/>
              </a:lnSpc>
              <a:spcBef>
                <a:spcPts val="0"/>
              </a:spcBef>
              <a:spcAft>
                <a:spcPts val="0"/>
              </a:spcAft>
              <a:buClrTx/>
              <a:buSzTx/>
              <a:buFontTx/>
              <a:buNone/>
              <a:tabLst/>
              <a:defRPr/>
            </a:pPr>
            <a:r>
              <a:rPr lang="nb-NO" sz="2400">
                <a:latin typeface="Roboto Slab" pitchFamily="2" charset="0"/>
                <a:ea typeface="Roboto Slab" pitchFamily="2" charset="0"/>
                <a:cs typeface="Roboto Slab" pitchFamily="2" charset="0"/>
              </a:rPr>
              <a:t>Fyll inn ideene fra innsats-effekt-matrisen som fikk flest stemmer. Maks 4 forslag per gruppe.</a:t>
            </a:r>
            <a:br>
              <a:rPr lang="nb-NO" sz="2400">
                <a:latin typeface="Roboto Slab" pitchFamily="2" charset="0"/>
                <a:ea typeface="Roboto Slab" pitchFamily="2" charset="0"/>
                <a:cs typeface="Roboto Slab" pitchFamily="2" charset="0"/>
              </a:rPr>
            </a:br>
            <a:r>
              <a:rPr lang="nb-NO" b="1"/>
              <a:t>1. Start med å fylle inn tiltakene</a:t>
            </a:r>
          </a:p>
          <a:p>
            <a:pPr fontAlgn="t"/>
            <a:r>
              <a:rPr lang="nb-NO" i="0"/>
              <a:t>Tiltaket – hva skal gjøres?</a:t>
            </a:r>
          </a:p>
          <a:p>
            <a:pPr fontAlgn="t"/>
            <a:r>
              <a:rPr lang="nb-NO"/>
              <a:t>Beskriv konkret handling, ikke bare et mål. Eksempel: </a:t>
            </a:r>
            <a:r>
              <a:rPr lang="nb-NO" i="1"/>
              <a:t>“Innføre ukentlig teammøte”</a:t>
            </a:r>
            <a:r>
              <a:rPr lang="nb-NO"/>
              <a:t>.</a:t>
            </a:r>
          </a:p>
          <a:p>
            <a:pPr fontAlgn="t"/>
            <a:r>
              <a:rPr lang="nb-NO" b="1"/>
              <a:t>2. Begrunn ønsket effekt</a:t>
            </a:r>
            <a:br>
              <a:rPr lang="nb-NO" b="1"/>
            </a:br>
            <a:r>
              <a:rPr lang="nb-NO"/>
              <a:t>Hva ønsker vi å oppnå med tiltaket? Eksempel: </a:t>
            </a:r>
            <a:r>
              <a:rPr lang="nb-NO" i="1"/>
              <a:t>“Bedre informasjonsflyt og økt samarbeid”</a:t>
            </a:r>
            <a:r>
              <a:rPr lang="nb-NO"/>
              <a:t>.</a:t>
            </a:r>
          </a:p>
          <a:p>
            <a:pPr fontAlgn="t"/>
            <a:r>
              <a:rPr lang="nb-NO"/>
              <a:t>Dette gir retning og gjør det lettere å evaluere om tiltaket virker.</a:t>
            </a:r>
          </a:p>
          <a:p>
            <a:pPr fontAlgn="t"/>
            <a:endParaRPr lang="nb-NO"/>
          </a:p>
          <a:p>
            <a:pPr fontAlgn="t"/>
            <a:r>
              <a:rPr lang="nb-NO"/>
              <a:t>Innspillene leveres til partsgruppen for videre arbeid</a:t>
            </a:r>
            <a:br>
              <a:rPr lang="nb-NO"/>
            </a:br>
            <a:endParaRPr lang="nb-NO"/>
          </a:p>
          <a:p>
            <a:pPr marL="0" indent="0" fontAlgn="t">
              <a:buFont typeface="Arial" panose="020B0604020202020204" pitchFamily="34" charset="0"/>
              <a:buNone/>
            </a:pPr>
            <a:r>
              <a:rPr lang="nb-NO" b="1"/>
              <a:t>Tips til gode tiltak</a:t>
            </a:r>
          </a:p>
          <a:p>
            <a:pPr marL="342900" indent="-342900" fontAlgn="t">
              <a:buFont typeface="Arial" panose="020B0604020202020204" pitchFamily="34" charset="0"/>
              <a:buChar char="•"/>
            </a:pPr>
            <a:r>
              <a:rPr lang="nb-NO" b="0"/>
              <a:t>Gjør tiltakene spesifikke og målbare. </a:t>
            </a:r>
            <a:r>
              <a:rPr lang="nb-NO"/>
              <a:t>Unngå vage formuleringer som “bedre kommunikasjon”. Bruk heller konkrete handlinger: </a:t>
            </a:r>
            <a:r>
              <a:rPr lang="nb-NO" i="1"/>
              <a:t>“Innføre ukentlig statusmøte med agenda og referat”</a:t>
            </a:r>
            <a:r>
              <a:rPr lang="nb-NO"/>
              <a:t>.</a:t>
            </a:r>
          </a:p>
          <a:p>
            <a:pPr marL="342900" indent="-342900" fontAlgn="t">
              <a:buFont typeface="Arial" panose="020B0604020202020204" pitchFamily="34" charset="0"/>
              <a:buChar char="•"/>
            </a:pPr>
            <a:r>
              <a:rPr lang="nb-NO" b="0"/>
              <a:t>Definer ønsket effekt for hvert tiltak </a:t>
            </a:r>
            <a:r>
              <a:rPr lang="nb-NO"/>
              <a:t>Spør: </a:t>
            </a:r>
            <a:r>
              <a:rPr lang="nb-NO" i="1"/>
              <a:t>Hva ønsker vi å oppnå med dette tiltaket? </a:t>
            </a:r>
            <a:r>
              <a:rPr lang="nb-NO"/>
              <a:t>Dette gir retning og gjør det lettere å evaluere om tiltaket virker. Eksempel: </a:t>
            </a:r>
            <a:r>
              <a:rPr lang="nb-NO" i="1"/>
              <a:t>“Økt trivsel og redusert stress ved å gi mer forutsigbarhet i arbeidsdagen”</a:t>
            </a:r>
            <a:r>
              <a:rPr lang="nb-NO"/>
              <a:t>.</a:t>
            </a:r>
          </a:p>
          <a:p>
            <a:pPr marL="342900" indent="-342900" fontAlgn="t">
              <a:buFont typeface="Arial" panose="020B0604020202020204" pitchFamily="34" charset="0"/>
              <a:buChar char="•"/>
            </a:pPr>
            <a:r>
              <a:rPr lang="nb-NO" b="0"/>
              <a:t>Avklar ansvar og tidsfrist. </a:t>
            </a:r>
            <a:r>
              <a:rPr lang="nb-NO"/>
              <a:t>Hvert tiltak må ha en tydelig ansvarlig person. Sett en realistisk tidsfrist for gjennomføring. Dette skaper forpliktelse og fremdrift, og hjelper dere å sette tidspunkt for når tiltaket bør evalueres.</a:t>
            </a:r>
          </a:p>
          <a:p>
            <a:endParaRPr lang="nb-NO"/>
          </a:p>
        </p:txBody>
      </p:sp>
    </p:spTree>
    <p:extLst>
      <p:ext uri="{BB962C8B-B14F-4D97-AF65-F5344CB8AC3E}">
        <p14:creationId xmlns:p14="http://schemas.microsoft.com/office/powerpoint/2010/main" val="33665048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r>
              <a:rPr lang="en-US" err="1">
                <a:latin typeface="Calibri"/>
                <a:ea typeface="Calibri"/>
                <a:cs typeface="Calibri"/>
              </a:rPr>
              <a:t>Arbeidsark</a:t>
            </a:r>
            <a:r>
              <a:rPr lang="en-US">
                <a:latin typeface="Calibri"/>
                <a:ea typeface="Calibri"/>
                <a:cs typeface="Calibri"/>
              </a:rPr>
              <a:t> – </a:t>
            </a:r>
            <a:r>
              <a:rPr lang="en-US" err="1">
                <a:latin typeface="Calibri"/>
                <a:ea typeface="Calibri"/>
                <a:cs typeface="Calibri"/>
              </a:rPr>
              <a:t>skrives</a:t>
            </a:r>
            <a:r>
              <a:rPr lang="en-US">
                <a:latin typeface="Calibri"/>
                <a:ea typeface="Calibri"/>
                <a:cs typeface="Calibri"/>
              </a:rPr>
              <a:t> </a:t>
            </a:r>
            <a:r>
              <a:rPr lang="en-US" err="1">
                <a:latin typeface="Calibri"/>
                <a:ea typeface="Calibri"/>
                <a:cs typeface="Calibri"/>
              </a:rPr>
              <a:t>ut</a:t>
            </a:r>
            <a:r>
              <a:rPr lang="en-US">
                <a:latin typeface="Calibri"/>
                <a:ea typeface="Calibri"/>
                <a:cs typeface="Calibri"/>
              </a:rPr>
              <a:t>, </a:t>
            </a:r>
            <a:r>
              <a:rPr lang="en-US" err="1">
                <a:latin typeface="Calibri"/>
                <a:ea typeface="Calibri"/>
                <a:cs typeface="Calibri"/>
              </a:rPr>
              <a:t>ett</a:t>
            </a:r>
            <a:r>
              <a:rPr lang="en-US">
                <a:latin typeface="Calibri"/>
                <a:ea typeface="Calibri"/>
                <a:cs typeface="Calibri"/>
              </a:rPr>
              <a:t> </a:t>
            </a:r>
            <a:r>
              <a:rPr lang="en-US" err="1">
                <a:latin typeface="Calibri"/>
                <a:ea typeface="Calibri"/>
                <a:cs typeface="Calibri"/>
              </a:rPr>
              <a:t>eksempler</a:t>
            </a:r>
            <a:r>
              <a:rPr lang="en-US">
                <a:latin typeface="Calibri"/>
                <a:ea typeface="Calibri"/>
                <a:cs typeface="Calibri"/>
              </a:rPr>
              <a:t> </a:t>
            </a:r>
            <a:r>
              <a:rPr lang="en-US" err="1">
                <a:latin typeface="Calibri"/>
                <a:ea typeface="Calibri"/>
                <a:cs typeface="Calibri"/>
              </a:rPr>
              <a:t>til</a:t>
            </a:r>
            <a:r>
              <a:rPr lang="en-US">
                <a:latin typeface="Calibri"/>
                <a:ea typeface="Calibri"/>
                <a:cs typeface="Calibri"/>
              </a:rPr>
              <a:t> </a:t>
            </a:r>
            <a:r>
              <a:rPr lang="en-US" err="1">
                <a:latin typeface="Calibri"/>
                <a:ea typeface="Calibri"/>
                <a:cs typeface="Calibri"/>
              </a:rPr>
              <a:t>hver</a:t>
            </a:r>
            <a:r>
              <a:rPr lang="en-US">
                <a:latin typeface="Calibri"/>
                <a:ea typeface="Calibri"/>
                <a:cs typeface="Calibri"/>
              </a:rPr>
              <a:t> </a:t>
            </a:r>
            <a:r>
              <a:rPr lang="en-US" err="1">
                <a:latin typeface="Calibri"/>
                <a:ea typeface="Calibri"/>
                <a:cs typeface="Calibri"/>
              </a:rPr>
              <a:t>gruppe</a:t>
            </a:r>
            <a:r>
              <a:rPr lang="en-US">
                <a:latin typeface="Calibri"/>
                <a:ea typeface="Calibri"/>
                <a:cs typeface="Calibri"/>
              </a:rPr>
              <a:t>.</a:t>
            </a:r>
            <a:endParaRPr lang="nb-NO"/>
          </a:p>
          <a:p>
            <a:endParaRPr lang="nb-NO"/>
          </a:p>
        </p:txBody>
      </p:sp>
    </p:spTree>
    <p:extLst>
      <p:ext uri="{BB962C8B-B14F-4D97-AF65-F5344CB8AC3E}">
        <p14:creationId xmlns:p14="http://schemas.microsoft.com/office/powerpoint/2010/main" val="18184601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r>
              <a:rPr lang="nb-NO" sz="2200" b="1" i="0">
                <a:effectLst/>
                <a:latin typeface="Helvetica Neue"/>
                <a:ea typeface="Helvetica Neue"/>
                <a:cs typeface="Helvetica Neue"/>
                <a:sym typeface="Helvetica Neue"/>
              </a:rPr>
              <a:t>Hensikt: </a:t>
            </a:r>
            <a:r>
              <a:rPr lang="nb-NO" sz="2200" b="0" i="0">
                <a:effectLst/>
                <a:latin typeface="Helvetica Neue"/>
                <a:ea typeface="Helvetica Neue"/>
                <a:cs typeface="Helvetica Neue"/>
                <a:sym typeface="Helvetica Neue"/>
              </a:rPr>
              <a:t>Dele med hverandre</a:t>
            </a:r>
            <a:br>
              <a:rPr lang="nb-NO" sz="2200" b="1" i="0">
                <a:effectLst/>
                <a:latin typeface="Helvetica Neue"/>
                <a:ea typeface="Helvetica Neue"/>
                <a:cs typeface="Helvetica Neue"/>
                <a:sym typeface="Helvetica Neue"/>
              </a:rPr>
            </a:br>
            <a:r>
              <a:rPr lang="nb-NO"/>
              <a:t>Referent fra hver gruppe leser opp gruppens tiltakene i handlingsplanen.</a:t>
            </a:r>
          </a:p>
          <a:p>
            <a:pPr marL="0" indent="0" defTabSz="949478">
              <a:buFont typeface="+mj-lt"/>
              <a:buNone/>
            </a:pPr>
            <a:endParaRPr lang="en-US"/>
          </a:p>
          <a:p>
            <a:endParaRPr lang="nb-NO"/>
          </a:p>
        </p:txBody>
      </p:sp>
    </p:spTree>
    <p:extLst>
      <p:ext uri="{BB962C8B-B14F-4D97-AF65-F5344CB8AC3E}">
        <p14:creationId xmlns:p14="http://schemas.microsoft.com/office/powerpoint/2010/main" val="32926027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p:cNvSpPr>
            <a:spLocks noGrp="1"/>
          </p:cNvSpPr>
          <p:nvPr>
            <p:ph type="body" idx="1"/>
          </p:nvPr>
        </p:nvSpPr>
        <p:spPr/>
        <p:txBody>
          <a:bodyPr/>
          <a:lstStyle/>
          <a:p>
            <a:pPr marL="0" indent="0">
              <a:buFont typeface="Arial,Sans-Serif"/>
              <a:buNone/>
              <a:defRPr/>
            </a:pPr>
            <a:r>
              <a:rPr lang="nb-NO" b="1">
                <a:solidFill>
                  <a:srgbClr val="444444"/>
                </a:solidFill>
              </a:rPr>
              <a:t>Hensikt: </a:t>
            </a:r>
            <a:r>
              <a:rPr lang="nb-NO">
                <a:solidFill>
                  <a:srgbClr val="444444"/>
                </a:solidFill>
              </a:rPr>
              <a:t>Vise de ansatte hva som skjer fremover.</a:t>
            </a:r>
            <a:br>
              <a:rPr lang="nb-NO">
                <a:solidFill>
                  <a:srgbClr val="444444"/>
                </a:solidFill>
              </a:rPr>
            </a:br>
            <a:endParaRPr lang="nb-NO">
              <a:solidFill>
                <a:srgbClr val="444444"/>
              </a:solidFill>
            </a:endParaRPr>
          </a:p>
          <a:p>
            <a:r>
              <a:rPr lang="nb-NO" b="1"/>
              <a:t>Støttetekst: </a:t>
            </a:r>
            <a:r>
              <a:rPr lang="en-US"/>
              <a:t>
</a:t>
            </a:r>
            <a:r>
              <a:rPr lang="en-US" err="1"/>
              <a:t>Partsgruppa</a:t>
            </a:r>
            <a:r>
              <a:rPr lang="en-US"/>
              <a:t> </a:t>
            </a:r>
            <a:r>
              <a:rPr lang="en-US" err="1"/>
              <a:t>har</a:t>
            </a:r>
            <a:r>
              <a:rPr lang="en-US"/>
              <a:t> </a:t>
            </a:r>
            <a:r>
              <a:rPr lang="en-US" err="1"/>
              <a:t>en</a:t>
            </a:r>
            <a:r>
              <a:rPr lang="en-US"/>
              <a:t> </a:t>
            </a:r>
            <a:r>
              <a:rPr lang="en-US" err="1"/>
              <a:t>viktig</a:t>
            </a:r>
            <a:r>
              <a:rPr lang="en-US"/>
              <a:t> </a:t>
            </a:r>
            <a:r>
              <a:rPr lang="en-US" err="1"/>
              <a:t>rolle</a:t>
            </a:r>
            <a:r>
              <a:rPr lang="en-US"/>
              <a:t> i å </a:t>
            </a:r>
            <a:r>
              <a:rPr lang="en-US" err="1"/>
              <a:t>sikre</a:t>
            </a:r>
            <a:r>
              <a:rPr lang="en-US"/>
              <a:t> at </a:t>
            </a:r>
            <a:r>
              <a:rPr lang="en-US" err="1"/>
              <a:t>arbeidet</a:t>
            </a:r>
            <a:r>
              <a:rPr lang="en-US"/>
              <a:t> </a:t>
            </a:r>
            <a:r>
              <a:rPr lang="en-US" err="1"/>
              <a:t>fra</a:t>
            </a:r>
            <a:r>
              <a:rPr lang="en-US"/>
              <a:t> </a:t>
            </a:r>
            <a:r>
              <a:rPr lang="en-US" err="1"/>
              <a:t>møtene</a:t>
            </a:r>
            <a:r>
              <a:rPr lang="en-US"/>
              <a:t> </a:t>
            </a:r>
            <a:r>
              <a:rPr lang="en-US" err="1"/>
              <a:t>følges</a:t>
            </a:r>
            <a:r>
              <a:rPr lang="en-US"/>
              <a:t> opp. De </a:t>
            </a:r>
            <a:r>
              <a:rPr lang="en-US" err="1"/>
              <a:t>bearbeider</a:t>
            </a:r>
            <a:r>
              <a:rPr lang="en-US"/>
              <a:t> </a:t>
            </a:r>
            <a:r>
              <a:rPr lang="en-US" err="1"/>
              <a:t>handlingsplanene</a:t>
            </a:r>
            <a:r>
              <a:rPr lang="en-US"/>
              <a:t> </a:t>
            </a:r>
            <a:r>
              <a:rPr lang="en-US" err="1"/>
              <a:t>fra</a:t>
            </a:r>
            <a:r>
              <a:rPr lang="en-US"/>
              <a:t> </a:t>
            </a:r>
            <a:r>
              <a:rPr lang="en-US" err="1"/>
              <a:t>gruppearbeidet</a:t>
            </a:r>
            <a:r>
              <a:rPr lang="en-US"/>
              <a:t>, </a:t>
            </a:r>
            <a:r>
              <a:rPr lang="en-US" err="1"/>
              <a:t>og</a:t>
            </a:r>
            <a:r>
              <a:rPr lang="en-US"/>
              <a:t> lager </a:t>
            </a:r>
            <a:r>
              <a:rPr lang="en-US" err="1"/>
              <a:t>en</a:t>
            </a:r>
            <a:r>
              <a:rPr lang="en-US"/>
              <a:t> </a:t>
            </a:r>
            <a:r>
              <a:rPr lang="en-US" err="1"/>
              <a:t>felles</a:t>
            </a:r>
            <a:r>
              <a:rPr lang="en-US"/>
              <a:t> </a:t>
            </a:r>
            <a:r>
              <a:rPr lang="en-US" err="1"/>
              <a:t>handlingsplan</a:t>
            </a:r>
            <a:r>
              <a:rPr lang="en-US"/>
              <a:t>. De </a:t>
            </a:r>
            <a:r>
              <a:rPr lang="en-US" err="1"/>
              <a:t>har</a:t>
            </a:r>
            <a:r>
              <a:rPr lang="en-US"/>
              <a:t> </a:t>
            </a:r>
            <a:r>
              <a:rPr lang="en-US" err="1"/>
              <a:t>ansvar</a:t>
            </a:r>
            <a:r>
              <a:rPr lang="en-US"/>
              <a:t> for at </a:t>
            </a:r>
            <a:r>
              <a:rPr lang="en-US" err="1"/>
              <a:t>tiltakene</a:t>
            </a:r>
            <a:r>
              <a:rPr lang="en-US"/>
              <a:t> implementers </a:t>
            </a:r>
            <a:r>
              <a:rPr lang="en-US" err="1"/>
              <a:t>og</a:t>
            </a:r>
            <a:r>
              <a:rPr lang="en-US"/>
              <a:t> </a:t>
            </a:r>
            <a:r>
              <a:rPr lang="en-US" err="1"/>
              <a:t>gjennomføres</a:t>
            </a:r>
            <a:r>
              <a:rPr lang="en-US"/>
              <a:t>. </a:t>
            </a:r>
            <a:br>
              <a:rPr lang="en-US"/>
            </a:br>
            <a:r>
              <a:rPr lang="en-US" err="1"/>
              <a:t>Nøkkelen</a:t>
            </a:r>
            <a:r>
              <a:rPr lang="en-US"/>
              <a:t> </a:t>
            </a:r>
            <a:r>
              <a:rPr lang="en-US" err="1"/>
              <a:t>til</a:t>
            </a:r>
            <a:r>
              <a:rPr lang="en-US"/>
              <a:t> å </a:t>
            </a:r>
            <a:r>
              <a:rPr lang="en-US" err="1"/>
              <a:t>lykkes</a:t>
            </a:r>
            <a:r>
              <a:rPr lang="en-US"/>
              <a:t> med </a:t>
            </a:r>
            <a:r>
              <a:rPr lang="en-US" err="1"/>
              <a:t>tiltakene</a:t>
            </a:r>
            <a:r>
              <a:rPr lang="en-US"/>
              <a:t> er at alle </a:t>
            </a:r>
            <a:r>
              <a:rPr lang="en-US" err="1"/>
              <a:t>hjelper</a:t>
            </a:r>
            <a:r>
              <a:rPr lang="en-US"/>
              <a:t> </a:t>
            </a:r>
            <a:r>
              <a:rPr lang="en-US" err="1"/>
              <a:t>til</a:t>
            </a:r>
            <a:r>
              <a:rPr lang="en-US"/>
              <a:t> med </a:t>
            </a:r>
            <a:r>
              <a:rPr lang="en-US" err="1"/>
              <a:t>gjennomføringen</a:t>
            </a:r>
            <a:r>
              <a:rPr lang="en-US"/>
              <a:t>.</a:t>
            </a:r>
            <a:endParaRPr lang="en-US">
              <a:solidFill>
                <a:srgbClr val="444444"/>
              </a:solidFill>
            </a:endParaRPr>
          </a:p>
        </p:txBody>
      </p:sp>
    </p:spTree>
    <p:extLst>
      <p:ext uri="{BB962C8B-B14F-4D97-AF65-F5344CB8AC3E}">
        <p14:creationId xmlns:p14="http://schemas.microsoft.com/office/powerpoint/2010/main" val="13712597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p:cNvSpPr>
            <a:spLocks noGrp="1"/>
          </p:cNvSpPr>
          <p:nvPr>
            <p:ph type="body" idx="1"/>
          </p:nvPr>
        </p:nvSpPr>
        <p:spPr/>
        <p:txBody>
          <a:bodyPr/>
          <a:lstStyle/>
          <a:p>
            <a:r>
              <a:rPr lang="nb-NO" b="1">
                <a:solidFill>
                  <a:srgbClr val="444444"/>
                </a:solidFill>
              </a:rPr>
              <a:t>Hensikt: </a:t>
            </a:r>
            <a:r>
              <a:rPr lang="nb-NO">
                <a:solidFill>
                  <a:srgbClr val="444444"/>
                </a:solidFill>
              </a:rPr>
              <a:t>Avslutte dagen på en god måte</a:t>
            </a:r>
          </a:p>
          <a:p>
            <a:r>
              <a:rPr lang="nb-NO">
                <a:solidFill>
                  <a:srgbClr val="444444"/>
                </a:solidFill>
              </a:rPr>
              <a:t>Snakk med sideperson</a:t>
            </a:r>
            <a:br>
              <a:rPr lang="nb-NO">
                <a:solidFill>
                  <a:srgbClr val="444444"/>
                </a:solidFill>
              </a:rPr>
            </a:br>
            <a:r>
              <a:rPr lang="nb-NO">
                <a:solidFill>
                  <a:srgbClr val="444444"/>
                </a:solidFill>
              </a:rPr>
              <a:t>Hvis tid løft noen eksempler i plenum</a:t>
            </a:r>
            <a:endParaRPr lang="en-US">
              <a:solidFill>
                <a:srgbClr val="444444"/>
              </a:solidFill>
            </a:endParaRPr>
          </a:p>
          <a:p>
            <a:endParaRPr lang="nb-NO"/>
          </a:p>
        </p:txBody>
      </p:sp>
    </p:spTree>
    <p:extLst>
      <p:ext uri="{BB962C8B-B14F-4D97-AF65-F5344CB8AC3E}">
        <p14:creationId xmlns:p14="http://schemas.microsoft.com/office/powerpoint/2010/main" val="140226339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p:cNvSpPr>
            <a:spLocks noGrp="1"/>
          </p:cNvSpPr>
          <p:nvPr>
            <p:ph type="body" idx="1"/>
          </p:nvPr>
        </p:nvSpPr>
        <p:spPr/>
        <p:txBody>
          <a:bodyPr/>
          <a:lstStyle/>
          <a:p>
            <a:endParaRPr lang="nb-NO"/>
          </a:p>
        </p:txBody>
      </p:sp>
    </p:spTree>
    <p:extLst>
      <p:ext uri="{BB962C8B-B14F-4D97-AF65-F5344CB8AC3E}">
        <p14:creationId xmlns:p14="http://schemas.microsoft.com/office/powerpoint/2010/main" val="9349750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sp>
      <p:sp>
        <p:nvSpPr>
          <p:cNvPr id="3" name="Plassholder for notater 2"/>
          <p:cNvSpPr>
            <a:spLocks noGrp="1"/>
          </p:cNvSpPr>
          <p:nvPr>
            <p:ph type="body" idx="1"/>
          </p:nvPr>
        </p:nvSpPr>
        <p:spPr/>
        <p:txBody>
          <a:bodyPr/>
          <a:lstStyle/>
          <a:p>
            <a:endParaRPr lang="nb-NO"/>
          </a:p>
        </p:txBody>
      </p:sp>
    </p:spTree>
    <p:extLst>
      <p:ext uri="{BB962C8B-B14F-4D97-AF65-F5344CB8AC3E}">
        <p14:creationId xmlns:p14="http://schemas.microsoft.com/office/powerpoint/2010/main" val="10637046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p:cNvSpPr>
            <a:spLocks noGrp="1"/>
          </p:cNvSpPr>
          <p:nvPr>
            <p:ph type="body" idx="1"/>
          </p:nvPr>
        </p:nvSpPr>
        <p:spPr/>
        <p:txBody>
          <a:bodyPr/>
          <a:lstStyle/>
          <a:p>
            <a:r>
              <a:rPr lang="nb-NO" b="1"/>
              <a:t>Hensikt:  </a:t>
            </a:r>
            <a:r>
              <a:rPr lang="nb-NO"/>
              <a:t>Å sette rammene for hva som skal skje i møte</a:t>
            </a:r>
            <a:br>
              <a:rPr lang="nb-NO"/>
            </a:br>
            <a:endParaRPr lang="nb-NO"/>
          </a:p>
          <a:p>
            <a:r>
              <a:rPr lang="nb-NO" b="1"/>
              <a:t>Støttetekst: </a:t>
            </a:r>
          </a:p>
          <a:p>
            <a:r>
              <a:rPr lang="nb-NO"/>
              <a:t>Steg 3 handler om å jobbe videre med gruppearbeidet fra forrige møte, og lage tiltak . Vi fortsetter å se på filmer, og reflekterer rundt innholdet.</a:t>
            </a:r>
          </a:p>
        </p:txBody>
      </p:sp>
    </p:spTree>
    <p:extLst>
      <p:ext uri="{BB962C8B-B14F-4D97-AF65-F5344CB8AC3E}">
        <p14:creationId xmlns:p14="http://schemas.microsoft.com/office/powerpoint/2010/main" val="5629772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r>
              <a:rPr lang="nb-NO" b="1">
                <a:solidFill>
                  <a:srgbClr val="000000"/>
                </a:solidFill>
              </a:rPr>
              <a:t>Hensikt:</a:t>
            </a:r>
            <a:r>
              <a:rPr lang="nb-NO" b="0">
                <a:solidFill>
                  <a:srgbClr val="000000"/>
                </a:solidFill>
              </a:rPr>
              <a:t> </a:t>
            </a:r>
            <a:r>
              <a:rPr lang="nb-NO"/>
              <a:t>En positiv start skaper trygghet, energi og engasjement. Den hjelper deltakerne å koble seg på temaet med åpenhet og nysgjerrighet, bygger relasjoner og setter en konstruktiv tone for prosessen. Når folk opplever en god start, blir de mer motiverte og samarbeidsorienterte, og det øker sjansen for gode resultater.</a:t>
            </a:r>
            <a:br>
              <a:rPr lang="nb-NO"/>
            </a:br>
            <a:br>
              <a:rPr lang="nb-NO"/>
            </a:br>
            <a:r>
              <a:rPr lang="nb-NO" b="1">
                <a:solidFill>
                  <a:srgbClr val="000000"/>
                </a:solidFill>
              </a:rPr>
              <a:t>Metode: </a:t>
            </a:r>
            <a:r>
              <a:rPr lang="nb-NO" b="0">
                <a:solidFill>
                  <a:srgbClr val="000000"/>
                </a:solidFill>
              </a:rPr>
              <a:t>Positiv påkobling. </a:t>
            </a:r>
            <a:endParaRPr lang="nb-NO">
              <a:solidFill>
                <a:srgbClr val="000000"/>
              </a:solidFill>
            </a:endParaRPr>
          </a:p>
          <a:p>
            <a:br>
              <a:rPr lang="nb-NO">
                <a:solidFill>
                  <a:srgbClr val="000000"/>
                </a:solidFill>
              </a:rPr>
            </a:br>
            <a:r>
              <a:rPr lang="nb-NO" b="1">
                <a:solidFill>
                  <a:srgbClr val="000000"/>
                </a:solidFill>
              </a:rPr>
              <a:t>(I)GP: </a:t>
            </a:r>
            <a:br>
              <a:rPr lang="nb-NO" b="1">
                <a:solidFill>
                  <a:srgbClr val="000000"/>
                </a:solidFill>
              </a:rPr>
            </a:br>
            <a:r>
              <a:rPr lang="nb-NO">
                <a:solidFill>
                  <a:srgbClr val="000000"/>
                </a:solidFill>
              </a:rPr>
              <a:t>Snakke med sideperson. </a:t>
            </a:r>
            <a:br>
              <a:rPr lang="nb-NO">
                <a:solidFill>
                  <a:srgbClr val="000000"/>
                </a:solidFill>
              </a:rPr>
            </a:br>
            <a:r>
              <a:rPr lang="nb-NO">
                <a:solidFill>
                  <a:srgbClr val="000000"/>
                </a:solidFill>
              </a:rPr>
              <a:t>Hent noen eksempler i plenum</a:t>
            </a:r>
          </a:p>
        </p:txBody>
      </p:sp>
    </p:spTree>
    <p:extLst>
      <p:ext uri="{BB962C8B-B14F-4D97-AF65-F5344CB8AC3E}">
        <p14:creationId xmlns:p14="http://schemas.microsoft.com/office/powerpoint/2010/main" val="1653587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8B70F0-F2AA-80FE-4127-69CE9CF23716}"/>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9D4D5F05-E0B1-4FA2-0571-A7D24E1B61F6}"/>
              </a:ext>
            </a:extLst>
          </p:cNvPr>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a:extLst>
              <a:ext uri="{FF2B5EF4-FFF2-40B4-BE49-F238E27FC236}">
                <a16:creationId xmlns:a16="http://schemas.microsoft.com/office/drawing/2014/main" id="{FA6D0C96-9F53-5A3E-CBD4-F5B84DCB5B1D}"/>
              </a:ext>
            </a:extLst>
          </p:cNvPr>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r>
              <a:rPr lang="nb-NO"/>
              <a:t>Se film.</a:t>
            </a:r>
          </a:p>
          <a:p>
            <a:pPr marL="0" marR="0" lvl="0" indent="0" defTabSz="457200" eaLnBrk="1" fontAlgn="auto" latinLnBrk="0" hangingPunct="1">
              <a:lnSpc>
                <a:spcPct val="117999"/>
              </a:lnSpc>
              <a:spcBef>
                <a:spcPts val="0"/>
              </a:spcBef>
              <a:spcAft>
                <a:spcPts val="0"/>
              </a:spcAft>
              <a:buClrTx/>
              <a:buSzTx/>
              <a:buFontTx/>
              <a:buNone/>
              <a:tabLst/>
              <a:defRPr/>
            </a:pPr>
            <a:endParaRPr lang="nb-NO"/>
          </a:p>
        </p:txBody>
      </p:sp>
    </p:spTree>
    <p:extLst>
      <p:ext uri="{BB962C8B-B14F-4D97-AF65-F5344CB8AC3E}">
        <p14:creationId xmlns:p14="http://schemas.microsoft.com/office/powerpoint/2010/main" val="2821344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F52003-94A0-3EBF-5030-417AC36F2C4A}"/>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9C0D745F-4279-3AB4-94E6-99220ED01347}"/>
              </a:ext>
            </a:extLst>
          </p:cNvPr>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a:extLst>
              <a:ext uri="{FF2B5EF4-FFF2-40B4-BE49-F238E27FC236}">
                <a16:creationId xmlns:a16="http://schemas.microsoft.com/office/drawing/2014/main" id="{A7B4D7C3-110E-47F5-B3A0-D1B8D642D363}"/>
              </a:ext>
            </a:extLst>
          </p:cNvPr>
          <p:cNvSpPr>
            <a:spLocks noGrp="1"/>
          </p:cNvSpPr>
          <p:nvPr>
            <p:ph type="body" idx="1"/>
          </p:nvPr>
        </p:nvSpPr>
        <p:spPr/>
        <p:txBody>
          <a:bodyPr/>
          <a:lstStyle/>
          <a:p>
            <a:pPr rtl="0" fontAlgn="base"/>
            <a:r>
              <a:rPr lang="nb-NO" sz="2200" b="1" i="0">
                <a:effectLst/>
                <a:latin typeface="Helvetica Neue"/>
                <a:ea typeface="Helvetica Neue"/>
                <a:cs typeface="Helvetica Neue"/>
                <a:sym typeface="Helvetica Neue"/>
              </a:rPr>
              <a:t>Hensikt: </a:t>
            </a:r>
            <a:r>
              <a:rPr lang="nb-NO" sz="2200" b="0" i="0">
                <a:effectLst/>
                <a:latin typeface="Helvetica Neue"/>
                <a:ea typeface="Helvetica Neue"/>
                <a:cs typeface="Helvetica Neue"/>
                <a:sym typeface="Helvetica Neue"/>
              </a:rPr>
              <a:t>Knytte stoffet til egen arbeidsplass og eget liv. </a:t>
            </a:r>
          </a:p>
          <a:p>
            <a:pPr rtl="0" fontAlgn="base"/>
            <a:r>
              <a:rPr lang="nb-NO" sz="2200" b="0" i="0">
                <a:effectLst/>
                <a:latin typeface="Helvetica Neue"/>
                <a:ea typeface="Helvetica Neue"/>
                <a:cs typeface="Helvetica Neue"/>
                <a:sym typeface="Helvetica Neue"/>
              </a:rPr>
              <a:t>Spørsmålene kan brukes både til refleksjon i grupper og egenrefleksjon. Plukk ut det/de spørsmålene som oppleves som hensiktsmessige for bedriften.</a:t>
            </a:r>
          </a:p>
          <a:p>
            <a:endParaRPr lang="nb-NO"/>
          </a:p>
        </p:txBody>
      </p:sp>
    </p:spTree>
    <p:extLst>
      <p:ext uri="{BB962C8B-B14F-4D97-AF65-F5344CB8AC3E}">
        <p14:creationId xmlns:p14="http://schemas.microsoft.com/office/powerpoint/2010/main" val="28680472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99E49A-C2E2-3E55-680F-B4405412650E}"/>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FDBDE464-3386-6BB3-A99B-0D810C2D75EB}"/>
              </a:ext>
            </a:extLst>
          </p:cNvPr>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a:extLst>
              <a:ext uri="{FF2B5EF4-FFF2-40B4-BE49-F238E27FC236}">
                <a16:creationId xmlns:a16="http://schemas.microsoft.com/office/drawing/2014/main" id="{056EA140-0F04-7C18-3ECB-CF2E01867752}"/>
              </a:ext>
            </a:extLst>
          </p:cNvPr>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r>
              <a:rPr lang="nb-NO"/>
              <a:t>Se film.</a:t>
            </a:r>
          </a:p>
          <a:p>
            <a:pPr marL="0" marR="0" lvl="0" indent="0" defTabSz="457200" eaLnBrk="1" fontAlgn="auto" latinLnBrk="0" hangingPunct="1">
              <a:lnSpc>
                <a:spcPct val="117999"/>
              </a:lnSpc>
              <a:spcBef>
                <a:spcPts val="0"/>
              </a:spcBef>
              <a:spcAft>
                <a:spcPts val="0"/>
              </a:spcAft>
              <a:buClrTx/>
              <a:buSzTx/>
              <a:buFontTx/>
              <a:buNone/>
              <a:tabLst/>
              <a:defRPr/>
            </a:pPr>
            <a:endParaRPr lang="nb-NO"/>
          </a:p>
        </p:txBody>
      </p:sp>
    </p:spTree>
    <p:extLst>
      <p:ext uri="{BB962C8B-B14F-4D97-AF65-F5344CB8AC3E}">
        <p14:creationId xmlns:p14="http://schemas.microsoft.com/office/powerpoint/2010/main" val="695054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7547B5-E596-D016-2DDE-CBA3FA712B66}"/>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F5251291-DF28-E9FE-1F19-37DEE6CCCA19}"/>
              </a:ext>
            </a:extLst>
          </p:cNvPr>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a:extLst>
              <a:ext uri="{FF2B5EF4-FFF2-40B4-BE49-F238E27FC236}">
                <a16:creationId xmlns:a16="http://schemas.microsoft.com/office/drawing/2014/main" id="{CE0F79F6-E42E-E40E-C2FE-391CF6F7B023}"/>
              </a:ext>
            </a:extLst>
          </p:cNvPr>
          <p:cNvSpPr>
            <a:spLocks noGrp="1"/>
          </p:cNvSpPr>
          <p:nvPr>
            <p:ph type="body" idx="1"/>
          </p:nvPr>
        </p:nvSpPr>
        <p:spPr/>
        <p:txBody>
          <a:bodyPr/>
          <a:lstStyle/>
          <a:p>
            <a:pPr rtl="0" fontAlgn="base"/>
            <a:r>
              <a:rPr lang="nb-NO" sz="2200" b="1" i="0">
                <a:effectLst/>
                <a:latin typeface="Helvetica Neue"/>
                <a:ea typeface="Helvetica Neue"/>
                <a:cs typeface="Helvetica Neue"/>
                <a:sym typeface="Helvetica Neue"/>
              </a:rPr>
              <a:t>Hensikt: </a:t>
            </a:r>
            <a:r>
              <a:rPr lang="nb-NO" sz="2200" b="0" i="0">
                <a:effectLst/>
                <a:latin typeface="Helvetica Neue"/>
                <a:ea typeface="Helvetica Neue"/>
                <a:cs typeface="Helvetica Neue"/>
                <a:sym typeface="Helvetica Neue"/>
              </a:rPr>
              <a:t>Knytte stoffet til egen arbeidsplass og eget liv. </a:t>
            </a:r>
          </a:p>
          <a:p>
            <a:pPr rtl="0" fontAlgn="base"/>
            <a:r>
              <a:rPr lang="nb-NO" sz="2200" b="0" i="0">
                <a:effectLst/>
                <a:latin typeface="Helvetica Neue"/>
                <a:ea typeface="Helvetica Neue"/>
                <a:cs typeface="Helvetica Neue"/>
                <a:sym typeface="Helvetica Neue"/>
              </a:rPr>
              <a:t>Spørsmålene kan brukes både til refleksjon i grupper og egenrefleksjon. Plukk ut det/de spørsmålene som oppleves som hensiktsmessige for bedriften.</a:t>
            </a:r>
          </a:p>
          <a:p>
            <a:endParaRPr lang="nb-NO"/>
          </a:p>
        </p:txBody>
      </p:sp>
    </p:spTree>
    <p:extLst>
      <p:ext uri="{BB962C8B-B14F-4D97-AF65-F5344CB8AC3E}">
        <p14:creationId xmlns:p14="http://schemas.microsoft.com/office/powerpoint/2010/main" val="3993821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B06A2F-A20C-5762-A2FE-0F84CFE3C6ED}"/>
            </a:ext>
          </a:extLst>
        </p:cNvPr>
        <p:cNvGrpSpPr/>
        <p:nvPr/>
      </p:nvGrpSpPr>
      <p:grpSpPr>
        <a:xfrm>
          <a:off x="0" y="0"/>
          <a:ext cx="0" cy="0"/>
          <a:chOff x="0" y="0"/>
          <a:chExt cx="0" cy="0"/>
        </a:xfrm>
      </p:grpSpPr>
      <p:sp>
        <p:nvSpPr>
          <p:cNvPr id="2" name="Plassholder for lysbilde 1">
            <a:extLst>
              <a:ext uri="{FF2B5EF4-FFF2-40B4-BE49-F238E27FC236}">
                <a16:creationId xmlns:a16="http://schemas.microsoft.com/office/drawing/2014/main" id="{B75CBD3A-2773-C907-93AF-F1F3DD5E800C}"/>
              </a:ext>
            </a:extLst>
          </p:cNvPr>
          <p:cNvSpPr>
            <a:spLocks noGrp="1" noRot="1" noChangeAspect="1"/>
          </p:cNvSpPr>
          <p:nvPr>
            <p:ph type="sldImg"/>
          </p:nvPr>
        </p:nvSpPr>
        <p:spPr>
          <a:xfrm>
            <a:off x="381000" y="685800"/>
            <a:ext cx="6096000" cy="3429000"/>
          </a:xfrm>
        </p:spPr>
        <p:txBody>
          <a:bodyPr/>
          <a:lstStyle/>
          <a:p>
            <a:endParaRPr lang="nb-NO"/>
          </a:p>
        </p:txBody>
      </p:sp>
      <p:sp>
        <p:nvSpPr>
          <p:cNvPr id="3" name="Plassholder for notater 2">
            <a:extLst>
              <a:ext uri="{FF2B5EF4-FFF2-40B4-BE49-F238E27FC236}">
                <a16:creationId xmlns:a16="http://schemas.microsoft.com/office/drawing/2014/main" id="{6011B1B0-A54D-8BFA-196D-8CEAD1A4BF1E}"/>
              </a:ext>
            </a:extLst>
          </p:cNvPr>
          <p:cNvSpPr>
            <a:spLocks noGrp="1"/>
          </p:cNvSpPr>
          <p:nvPr>
            <p:ph type="body" idx="1"/>
          </p:nvPr>
        </p:nvSpPr>
        <p:spPr/>
        <p:txBody>
          <a:bodyPr/>
          <a:lstStyle/>
          <a:p>
            <a:pPr marL="0" marR="0" lvl="0" indent="0" defTabSz="457200" eaLnBrk="1" fontAlgn="auto" latinLnBrk="0" hangingPunct="1">
              <a:lnSpc>
                <a:spcPct val="117999"/>
              </a:lnSpc>
              <a:spcBef>
                <a:spcPts val="0"/>
              </a:spcBef>
              <a:spcAft>
                <a:spcPts val="0"/>
              </a:spcAft>
              <a:buClrTx/>
              <a:buSzTx/>
              <a:buFontTx/>
              <a:buNone/>
              <a:tabLst/>
              <a:defRPr/>
            </a:pPr>
            <a:r>
              <a:rPr lang="nb-NO"/>
              <a:t>Se film.</a:t>
            </a:r>
          </a:p>
          <a:p>
            <a:pPr marL="0" marR="0" lvl="0" indent="0" defTabSz="457200" eaLnBrk="1" fontAlgn="auto" latinLnBrk="0" hangingPunct="1">
              <a:lnSpc>
                <a:spcPct val="117999"/>
              </a:lnSpc>
              <a:spcBef>
                <a:spcPts val="0"/>
              </a:spcBef>
              <a:spcAft>
                <a:spcPts val="0"/>
              </a:spcAft>
              <a:buClrTx/>
              <a:buSzTx/>
              <a:buFontTx/>
              <a:buNone/>
              <a:tabLst/>
              <a:defRPr/>
            </a:pPr>
            <a:endParaRPr lang="nb-NO"/>
          </a:p>
        </p:txBody>
      </p:sp>
    </p:spTree>
    <p:extLst>
      <p:ext uri="{BB962C8B-B14F-4D97-AF65-F5344CB8AC3E}">
        <p14:creationId xmlns:p14="http://schemas.microsoft.com/office/powerpoint/2010/main" val="27268037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tellysbilde">
    <p:spTree>
      <p:nvGrpSpPr>
        <p:cNvPr id="1" name=""/>
        <p:cNvGrpSpPr/>
        <p:nvPr/>
      </p:nvGrpSpPr>
      <p:grpSpPr>
        <a:xfrm>
          <a:off x="0" y="0"/>
          <a:ext cx="0" cy="0"/>
          <a:chOff x="0" y="0"/>
          <a:chExt cx="0" cy="0"/>
        </a:xfrm>
      </p:grpSpPr>
      <p:sp>
        <p:nvSpPr>
          <p:cNvPr id="4" name="Rektangel">
            <a:extLst>
              <a:ext uri="{FF2B5EF4-FFF2-40B4-BE49-F238E27FC236}">
                <a16:creationId xmlns:a16="http://schemas.microsoft.com/office/drawing/2014/main" id="{0ACB060C-499D-B9E8-E481-A63C61F3EC42}"/>
              </a:ext>
            </a:extLst>
          </p:cNvPr>
          <p:cNvSpPr/>
          <p:nvPr userDrawn="1"/>
        </p:nvSpPr>
        <p:spPr>
          <a:xfrm>
            <a:off x="242048" y="304800"/>
            <a:ext cx="23864960" cy="13138150"/>
          </a:xfrm>
          <a:prstGeom prst="rect">
            <a:avLst/>
          </a:prstGeom>
          <a:solidFill>
            <a:srgbClr val="F5F0E6"/>
          </a:solidFill>
          <a:ln w="76200">
            <a:solidFill>
              <a:srgbClr val="F5F0E6"/>
            </a:solidFill>
            <a:miter lim="400000"/>
          </a:ln>
        </p:spPr>
        <p:txBody>
          <a:bodyPr lIns="50800" tIns="50800" rIns="50800" bIns="5080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p>
        </p:txBody>
      </p:sp>
      <p:sp>
        <p:nvSpPr>
          <p:cNvPr id="8" name="Diverse materiell">
            <a:extLst>
              <a:ext uri="{FF2B5EF4-FFF2-40B4-BE49-F238E27FC236}">
                <a16:creationId xmlns:a16="http://schemas.microsoft.com/office/drawing/2014/main" id="{4EE08003-0935-3935-70A6-7CFF3519507C}"/>
              </a:ext>
            </a:extLst>
          </p:cNvPr>
          <p:cNvSpPr txBox="1"/>
          <p:nvPr userDrawn="1"/>
        </p:nvSpPr>
        <p:spPr>
          <a:xfrm>
            <a:off x="8953499" y="5775100"/>
            <a:ext cx="8774838" cy="1333698"/>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8000">
                <a:latin typeface="Roboto Slab Regular"/>
                <a:ea typeface="Roboto Slab Regular"/>
                <a:cs typeface="Roboto Slab Regular"/>
                <a:sym typeface="Roboto Slab Regular"/>
              </a:defRPr>
            </a:lvl1pPr>
          </a:lstStyle>
          <a:p>
            <a:pPr algn="ctr"/>
            <a:r>
              <a:rPr kumimoji="0" lang="nb-NO" sz="8000" b="0" i="0" u="none" strike="noStrike" cap="none" spc="0" normalizeH="0" baseline="0">
                <a:ln>
                  <a:noFill/>
                </a:ln>
                <a:solidFill>
                  <a:srgbClr val="000000"/>
                </a:solidFill>
                <a:effectLst/>
                <a:uFillTx/>
                <a:latin typeface="Roboto Slab Regular"/>
                <a:ea typeface="Roboto Slab Regular"/>
                <a:cs typeface="Roboto Slab Regular"/>
                <a:sym typeface="Roboto Slab Regular"/>
              </a:rPr>
              <a:t>Møte med ansatte</a:t>
            </a:r>
          </a:p>
        </p:txBody>
      </p:sp>
      <p:pic>
        <p:nvPicPr>
          <p:cNvPr id="10" name="Helseiarbeid_logo_org.ai" descr="Helseiarbeid_logo_org.ai">
            <a:extLst>
              <a:ext uri="{FF2B5EF4-FFF2-40B4-BE49-F238E27FC236}">
                <a16:creationId xmlns:a16="http://schemas.microsoft.com/office/drawing/2014/main" id="{E7C92410-A032-CA56-377B-8A6554B72FC2}"/>
              </a:ext>
            </a:extLst>
          </p:cNvPr>
          <p:cNvPicPr>
            <a:picLocks noChangeAspect="1"/>
          </p:cNvPicPr>
          <p:nvPr userDrawn="1"/>
        </p:nvPicPr>
        <p:blipFill>
          <a:blip r:embed="rId2"/>
          <a:stretch>
            <a:fillRect/>
          </a:stretch>
        </p:blipFill>
        <p:spPr>
          <a:xfrm>
            <a:off x="21186530" y="12372122"/>
            <a:ext cx="2568509" cy="723461"/>
          </a:xfrm>
          <a:prstGeom prst="rect">
            <a:avLst/>
          </a:prstGeom>
          <a:ln w="12700">
            <a:miter lim="400000"/>
          </a:ln>
        </p:spPr>
      </p:pic>
      <p:sp>
        <p:nvSpPr>
          <p:cNvPr id="11" name="TekstSylinder 10">
            <a:extLst>
              <a:ext uri="{FF2B5EF4-FFF2-40B4-BE49-F238E27FC236}">
                <a16:creationId xmlns:a16="http://schemas.microsoft.com/office/drawing/2014/main" id="{21072BF3-B76C-0EA2-3F14-7A9A5D85E157}"/>
              </a:ext>
            </a:extLst>
          </p:cNvPr>
          <p:cNvSpPr txBox="1"/>
          <p:nvPr userDrawn="1"/>
        </p:nvSpPr>
        <p:spPr>
          <a:xfrm>
            <a:off x="2440511" y="611852"/>
            <a:ext cx="1259456" cy="53347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rtlCol="0" anchor="ctr">
            <a:spAutoFit/>
          </a:bodyPr>
          <a:lstStyle/>
          <a:p>
            <a:pPr marL="0" indent="0" algn="l">
              <a:lnSpc>
                <a:spcPct val="100000"/>
              </a:lnSpc>
              <a:buSzTx/>
            </a:pPr>
            <a:r>
              <a:rPr lang="nb-NO" sz="2800">
                <a:solidFill>
                  <a:schemeClr val="tx1"/>
                </a:solidFill>
                <a:latin typeface="Roboto Slab "/>
                <a:ea typeface="+mn-ea"/>
                <a:cs typeface="+mn-cs"/>
                <a:sym typeface="Roboto Slab Bold"/>
              </a:rPr>
              <a:t>Steg 3</a:t>
            </a:r>
          </a:p>
        </p:txBody>
      </p:sp>
      <p:pic>
        <p:nvPicPr>
          <p:cNvPr id="14" name="Grafikk 13" descr="Stopp med heldekkende fyll">
            <a:extLst>
              <a:ext uri="{FF2B5EF4-FFF2-40B4-BE49-F238E27FC236}">
                <a16:creationId xmlns:a16="http://schemas.microsoft.com/office/drawing/2014/main" id="{BC202681-37E6-ABB9-93CF-9130E0648FF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61573" y="590842"/>
            <a:ext cx="575500" cy="575500"/>
          </a:xfrm>
          <a:prstGeom prst="rect">
            <a:avLst/>
          </a:prstGeom>
        </p:spPr>
      </p:pic>
      <p:sp>
        <p:nvSpPr>
          <p:cNvPr id="15" name="TekstSylinder 14">
            <a:extLst>
              <a:ext uri="{FF2B5EF4-FFF2-40B4-BE49-F238E27FC236}">
                <a16:creationId xmlns:a16="http://schemas.microsoft.com/office/drawing/2014/main" id="{CBF2D9CA-4BC3-5766-ABF1-2C68EFCABA2A}"/>
              </a:ext>
            </a:extLst>
          </p:cNvPr>
          <p:cNvSpPr txBox="1"/>
          <p:nvPr userDrawn="1"/>
        </p:nvSpPr>
        <p:spPr>
          <a:xfrm>
            <a:off x="10929022" y="12559876"/>
            <a:ext cx="2678156" cy="37959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rtlCol="0" anchor="ctr">
            <a:spAutoFit/>
          </a:bodyPr>
          <a:lstStyle/>
          <a:p>
            <a:pPr marL="0" indent="0" algn="ctr">
              <a:lnSpc>
                <a:spcPct val="100000"/>
              </a:lnSpc>
              <a:buSzTx/>
            </a:pPr>
            <a:r>
              <a:rPr lang="nb-NO" sz="1800">
                <a:solidFill>
                  <a:schemeClr val="tx1"/>
                </a:solidFill>
                <a:latin typeface="All Round Gothic XLig" panose="020B0403020202020104" pitchFamily="34" charset="77"/>
                <a:ea typeface="+mn-ea"/>
                <a:cs typeface="+mn-cs"/>
                <a:sym typeface="Roboto Slab Bold"/>
              </a:rPr>
              <a:t>I samarbeid med</a:t>
            </a:r>
          </a:p>
        </p:txBody>
      </p:sp>
      <p:pic>
        <p:nvPicPr>
          <p:cNvPr id="16" name="Bilde 15" descr="Et bilde som inneholder Grafikk, symbol, design&#10;&#10;KI-generert innhold kan være feil.">
            <a:extLst>
              <a:ext uri="{FF2B5EF4-FFF2-40B4-BE49-F238E27FC236}">
                <a16:creationId xmlns:a16="http://schemas.microsoft.com/office/drawing/2014/main" id="{2209144C-658B-07F1-794E-7312FDFE63C4}"/>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582463" y="12446265"/>
            <a:ext cx="883057" cy="586111"/>
          </a:xfrm>
          <a:prstGeom prst="rect">
            <a:avLst/>
          </a:prstGeom>
        </p:spPr>
      </p:pic>
      <p:pic>
        <p:nvPicPr>
          <p:cNvPr id="17" name="Bilde 16" descr="Et bilde som inneholder Grafikk, Font, logo, grafisk design&#10;&#10;KI-generert innhold kan være feil.">
            <a:extLst>
              <a:ext uri="{FF2B5EF4-FFF2-40B4-BE49-F238E27FC236}">
                <a16:creationId xmlns:a16="http://schemas.microsoft.com/office/drawing/2014/main" id="{E782C7FE-C994-6B29-98CD-F6E0D85C37E9}"/>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996894" y="12446264"/>
            <a:ext cx="932128" cy="586111"/>
          </a:xfrm>
          <a:prstGeom prst="rect">
            <a:avLst/>
          </a:prstGeom>
        </p:spPr>
      </p:pic>
      <p:sp>
        <p:nvSpPr>
          <p:cNvPr id="18" name="Plassholder for innhold 2">
            <a:extLst>
              <a:ext uri="{FF2B5EF4-FFF2-40B4-BE49-F238E27FC236}">
                <a16:creationId xmlns:a16="http://schemas.microsoft.com/office/drawing/2014/main" id="{529FA8F1-CC22-3F71-A091-92B350EBE396}"/>
              </a:ext>
            </a:extLst>
          </p:cNvPr>
          <p:cNvSpPr>
            <a:spLocks noGrp="1"/>
          </p:cNvSpPr>
          <p:nvPr>
            <p:ph idx="14" hasCustomPrompt="1"/>
          </p:nvPr>
        </p:nvSpPr>
        <p:spPr>
          <a:xfrm>
            <a:off x="12334072" y="7743245"/>
            <a:ext cx="7341716" cy="586111"/>
          </a:xfrm>
        </p:spPr>
        <p:txBody>
          <a:bodyPr anchor="ctr">
            <a:normAutofit/>
          </a:bodyPr>
          <a:lstStyle>
            <a:lvl1pPr marL="468313" indent="-457200" algn="l">
              <a:buClr>
                <a:srgbClr val="EB686B"/>
              </a:buClr>
              <a:buSzPct val="100000"/>
              <a:buFont typeface="Wingdings" pitchFamily="2" charset="2"/>
              <a:buNone/>
              <a:tabLst/>
              <a:defRPr sz="3200">
                <a:solidFill>
                  <a:schemeClr val="bg2">
                    <a:lumMod val="25000"/>
                  </a:schemeClr>
                </a:solidFill>
                <a:latin typeface="+mn-lt"/>
                <a:cs typeface="Arial" panose="020B0604020202020204" pitchFamily="34" charset="0"/>
              </a:defRPr>
            </a:lvl1pPr>
            <a:lvl2pPr marL="468313" indent="455613">
              <a:buClr>
                <a:srgbClr val="EB686B"/>
              </a:buClr>
              <a:buSzPct val="100000"/>
              <a:buFont typeface="Wingdings" pitchFamily="2" charset="2"/>
              <a:buChar char="§"/>
              <a:tabLst/>
              <a:defRPr sz="2400">
                <a:solidFill>
                  <a:schemeClr val="bg2">
                    <a:lumMod val="25000"/>
                  </a:schemeClr>
                </a:solidFill>
                <a:latin typeface="+mn-lt"/>
                <a:cs typeface="Arial" panose="020B0604020202020204" pitchFamily="34" charset="0"/>
              </a:defRPr>
            </a:lvl2pPr>
            <a:lvl3pPr marL="923925" indent="455613">
              <a:buClr>
                <a:srgbClr val="EB686B"/>
              </a:buClr>
              <a:buSzPct val="100000"/>
              <a:buFont typeface="Wingdings" pitchFamily="2" charset="2"/>
              <a:buChar char="§"/>
              <a:tabLst/>
              <a:defRPr sz="1800">
                <a:solidFill>
                  <a:schemeClr val="bg2">
                    <a:lumMod val="25000"/>
                  </a:schemeClr>
                </a:solidFill>
                <a:latin typeface="+mn-lt"/>
                <a:cs typeface="Arial" panose="020B0604020202020204" pitchFamily="34" charset="0"/>
              </a:defRPr>
            </a:lvl3pPr>
            <a:lvl4pPr marL="1379538" indent="457200">
              <a:buClr>
                <a:srgbClr val="EB686B"/>
              </a:buClr>
              <a:buSzPct val="100000"/>
              <a:buFont typeface="Wingdings" pitchFamily="2" charset="2"/>
              <a:buChar char="§"/>
              <a:tabLst/>
              <a:defRPr sz="1600">
                <a:solidFill>
                  <a:schemeClr val="bg2">
                    <a:lumMod val="25000"/>
                  </a:schemeClr>
                </a:solidFill>
                <a:latin typeface="+mn-lt"/>
                <a:cs typeface="Arial" panose="020B0604020202020204" pitchFamily="34" charset="0"/>
              </a:defRPr>
            </a:lvl4pPr>
            <a:lvl5pPr marL="1836738" indent="455613">
              <a:buClr>
                <a:srgbClr val="EB686B"/>
              </a:buClr>
              <a:buSzPct val="100000"/>
              <a:buFont typeface="Wingdings" pitchFamily="2" charset="2"/>
              <a:buChar char="§"/>
              <a:tabLst/>
              <a:defRPr sz="1600">
                <a:solidFill>
                  <a:schemeClr val="bg2">
                    <a:lumMod val="25000"/>
                  </a:schemeClr>
                </a:solidFill>
                <a:latin typeface="+mn-lt"/>
                <a:cs typeface="Arial" panose="020B0604020202020204" pitchFamily="34" charset="0"/>
              </a:defRPr>
            </a:lvl5pPr>
          </a:lstStyle>
          <a:p>
            <a:pPr lvl="0"/>
            <a:r>
              <a:rPr lang="nb-NO"/>
              <a:t>skriv inn bedrift..</a:t>
            </a:r>
            <a:endParaRPr lang="nb-US"/>
          </a:p>
        </p:txBody>
      </p:sp>
      <p:sp>
        <p:nvSpPr>
          <p:cNvPr id="19" name="Plassholder for innhold 2">
            <a:extLst>
              <a:ext uri="{FF2B5EF4-FFF2-40B4-BE49-F238E27FC236}">
                <a16:creationId xmlns:a16="http://schemas.microsoft.com/office/drawing/2014/main" id="{C3128B5D-F784-0617-551A-BF87D0ED009D}"/>
              </a:ext>
            </a:extLst>
          </p:cNvPr>
          <p:cNvSpPr>
            <a:spLocks noGrp="1"/>
          </p:cNvSpPr>
          <p:nvPr>
            <p:ph idx="15" hasCustomPrompt="1"/>
          </p:nvPr>
        </p:nvSpPr>
        <p:spPr>
          <a:xfrm>
            <a:off x="6757060" y="7743245"/>
            <a:ext cx="5289364" cy="586111"/>
          </a:xfrm>
        </p:spPr>
        <p:txBody>
          <a:bodyPr anchor="ctr">
            <a:normAutofit/>
          </a:bodyPr>
          <a:lstStyle>
            <a:lvl1pPr marL="468313" indent="-457200" algn="r">
              <a:buClr>
                <a:srgbClr val="EB686B"/>
              </a:buClr>
              <a:buSzPct val="100000"/>
              <a:buFont typeface="Wingdings" pitchFamily="2" charset="2"/>
              <a:buNone/>
              <a:tabLst/>
              <a:defRPr sz="3200">
                <a:solidFill>
                  <a:schemeClr val="bg2">
                    <a:lumMod val="25000"/>
                  </a:schemeClr>
                </a:solidFill>
                <a:latin typeface="+mn-lt"/>
                <a:cs typeface="Arial" panose="020B0604020202020204" pitchFamily="34" charset="0"/>
              </a:defRPr>
            </a:lvl1pPr>
            <a:lvl2pPr marL="468313" indent="455613">
              <a:buClr>
                <a:srgbClr val="EB686B"/>
              </a:buClr>
              <a:buSzPct val="100000"/>
              <a:buFont typeface="Wingdings" pitchFamily="2" charset="2"/>
              <a:buChar char="§"/>
              <a:tabLst/>
              <a:defRPr sz="2400">
                <a:solidFill>
                  <a:schemeClr val="bg2">
                    <a:lumMod val="25000"/>
                  </a:schemeClr>
                </a:solidFill>
                <a:latin typeface="+mn-lt"/>
                <a:cs typeface="Arial" panose="020B0604020202020204" pitchFamily="34" charset="0"/>
              </a:defRPr>
            </a:lvl2pPr>
            <a:lvl3pPr marL="923925" indent="455613">
              <a:buClr>
                <a:srgbClr val="EB686B"/>
              </a:buClr>
              <a:buSzPct val="100000"/>
              <a:buFont typeface="Wingdings" pitchFamily="2" charset="2"/>
              <a:buChar char="§"/>
              <a:tabLst/>
              <a:defRPr sz="1800">
                <a:solidFill>
                  <a:schemeClr val="bg2">
                    <a:lumMod val="25000"/>
                  </a:schemeClr>
                </a:solidFill>
                <a:latin typeface="+mn-lt"/>
                <a:cs typeface="Arial" panose="020B0604020202020204" pitchFamily="34" charset="0"/>
              </a:defRPr>
            </a:lvl3pPr>
            <a:lvl4pPr marL="1379538" indent="457200">
              <a:buClr>
                <a:srgbClr val="EB686B"/>
              </a:buClr>
              <a:buSzPct val="100000"/>
              <a:buFont typeface="Wingdings" pitchFamily="2" charset="2"/>
              <a:buChar char="§"/>
              <a:tabLst/>
              <a:defRPr sz="1600">
                <a:solidFill>
                  <a:schemeClr val="bg2">
                    <a:lumMod val="25000"/>
                  </a:schemeClr>
                </a:solidFill>
                <a:latin typeface="+mn-lt"/>
                <a:cs typeface="Arial" panose="020B0604020202020204" pitchFamily="34" charset="0"/>
              </a:defRPr>
            </a:lvl4pPr>
            <a:lvl5pPr marL="1836738" indent="455613">
              <a:buClr>
                <a:srgbClr val="EB686B"/>
              </a:buClr>
              <a:buSzPct val="100000"/>
              <a:buFont typeface="Wingdings" pitchFamily="2" charset="2"/>
              <a:buChar char="§"/>
              <a:tabLst/>
              <a:defRPr sz="1600">
                <a:solidFill>
                  <a:schemeClr val="bg2">
                    <a:lumMod val="25000"/>
                  </a:schemeClr>
                </a:solidFill>
                <a:latin typeface="+mn-lt"/>
                <a:cs typeface="Arial" panose="020B0604020202020204" pitchFamily="34" charset="0"/>
              </a:defRPr>
            </a:lvl5pPr>
          </a:lstStyle>
          <a:p>
            <a:pPr lvl="0"/>
            <a:r>
              <a:rPr lang="nb-NO"/>
              <a:t>Skriv inn dato..</a:t>
            </a:r>
            <a:endParaRPr lang="nb-US"/>
          </a:p>
        </p:txBody>
      </p:sp>
      <p:cxnSp>
        <p:nvCxnSpPr>
          <p:cNvPr id="20" name="Rett linje 19">
            <a:extLst>
              <a:ext uri="{FF2B5EF4-FFF2-40B4-BE49-F238E27FC236}">
                <a16:creationId xmlns:a16="http://schemas.microsoft.com/office/drawing/2014/main" id="{64C3DAF3-1440-64FB-DF0A-5131D93533C9}"/>
              </a:ext>
            </a:extLst>
          </p:cNvPr>
          <p:cNvCxnSpPr/>
          <p:nvPr userDrawn="1"/>
        </p:nvCxnSpPr>
        <p:spPr>
          <a:xfrm>
            <a:off x="12200260" y="7832453"/>
            <a:ext cx="0" cy="429093"/>
          </a:xfrm>
          <a:prstGeom prst="line">
            <a:avLst/>
          </a:prstGeom>
          <a:noFill/>
          <a:ln w="25400" cap="flat">
            <a:solidFill>
              <a:srgbClr val="ED6C6E"/>
            </a:solidFill>
            <a:prstDash val="solid"/>
            <a:miter lim="400000"/>
          </a:ln>
          <a:effectLst/>
          <a:sp3d/>
        </p:spPr>
        <p:style>
          <a:lnRef idx="0">
            <a:scrgbClr r="0" g="0" b="0"/>
          </a:lnRef>
          <a:fillRef idx="0">
            <a:scrgbClr r="0" g="0" b="0"/>
          </a:fillRef>
          <a:effectRef idx="0">
            <a:scrgbClr r="0" g="0" b="0"/>
          </a:effectRef>
          <a:fontRef idx="none"/>
        </p:style>
      </p:cxnSp>
      <p:pic>
        <p:nvPicPr>
          <p:cNvPr id="21" name="Grafikk 20" descr="Stopp med heldekkende fyll">
            <a:extLst>
              <a:ext uri="{FF2B5EF4-FFF2-40B4-BE49-F238E27FC236}">
                <a16:creationId xmlns:a16="http://schemas.microsoft.com/office/drawing/2014/main" id="{F89E7CB1-1B1A-E7BE-5508-327406BE6EAC}"/>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137073" y="590842"/>
            <a:ext cx="575500" cy="575500"/>
          </a:xfrm>
          <a:prstGeom prst="rect">
            <a:avLst/>
          </a:prstGeom>
        </p:spPr>
      </p:pic>
      <p:pic>
        <p:nvPicPr>
          <p:cNvPr id="22" name="Bilde" descr="Bilde">
            <a:extLst>
              <a:ext uri="{FF2B5EF4-FFF2-40B4-BE49-F238E27FC236}">
                <a16:creationId xmlns:a16="http://schemas.microsoft.com/office/drawing/2014/main" id="{9C3D3BCF-FEED-A261-F401-121512A7D616}"/>
              </a:ext>
            </a:extLst>
          </p:cNvPr>
          <p:cNvPicPr>
            <a:picLocks noChangeAspect="1"/>
          </p:cNvPicPr>
          <p:nvPr userDrawn="1"/>
        </p:nvPicPr>
        <p:blipFill>
          <a:blip r:embed="rId7"/>
          <a:stretch>
            <a:fillRect/>
          </a:stretch>
        </p:blipFill>
        <p:spPr>
          <a:xfrm>
            <a:off x="6542852" y="5794729"/>
            <a:ext cx="1877247" cy="1151461"/>
          </a:xfrm>
          <a:prstGeom prst="rect">
            <a:avLst/>
          </a:prstGeom>
          <a:ln w="12700">
            <a:miter lim="400000"/>
          </a:ln>
        </p:spPr>
      </p:pic>
      <p:pic>
        <p:nvPicPr>
          <p:cNvPr id="23" name="Grafikk 22" descr="Stopp med heldekkende fyll">
            <a:extLst>
              <a:ext uri="{FF2B5EF4-FFF2-40B4-BE49-F238E27FC236}">
                <a16:creationId xmlns:a16="http://schemas.microsoft.com/office/drawing/2014/main" id="{3B80902C-7A79-71F3-ADF8-B10D981171C5}"/>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712573" y="590842"/>
            <a:ext cx="575500" cy="575500"/>
          </a:xfrm>
          <a:prstGeom prst="rect">
            <a:avLst/>
          </a:prstGeom>
        </p:spPr>
      </p:pic>
    </p:spTree>
    <p:extLst>
      <p:ext uri="{BB962C8B-B14F-4D97-AF65-F5344CB8AC3E}">
        <p14:creationId xmlns:p14="http://schemas.microsoft.com/office/powerpoint/2010/main" val="1001442330"/>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B9BF8D8-C57C-4AA6-96A3-50CD91721F30}"/>
              </a:ext>
            </a:extLst>
          </p:cNvPr>
          <p:cNvSpPr>
            <a:spLocks noGrp="1"/>
          </p:cNvSpPr>
          <p:nvPr>
            <p:ph type="title" hasCustomPrompt="1"/>
          </p:nvPr>
        </p:nvSpPr>
        <p:spPr>
          <a:xfrm>
            <a:off x="1679575" y="730250"/>
            <a:ext cx="21031200" cy="2651125"/>
          </a:xfrm>
        </p:spPr>
        <p:txBody>
          <a:bodyPr/>
          <a:lstStyle>
            <a:lvl1pPr>
              <a:defRPr sz="5800"/>
            </a:lvl1pPr>
          </a:lstStyle>
          <a:p>
            <a:r>
              <a:rPr lang="nb-NO"/>
              <a:t>Klikk for å redigere tittelstil</a:t>
            </a:r>
            <a:endParaRPr lang="nb-US"/>
          </a:p>
        </p:txBody>
      </p:sp>
      <p:sp>
        <p:nvSpPr>
          <p:cNvPr id="3" name="Plassholder for tekst 2">
            <a:extLst>
              <a:ext uri="{FF2B5EF4-FFF2-40B4-BE49-F238E27FC236}">
                <a16:creationId xmlns:a16="http://schemas.microsoft.com/office/drawing/2014/main" id="{C21FEA50-6D12-94B5-6D7C-BB337A36B831}"/>
              </a:ext>
            </a:extLst>
          </p:cNvPr>
          <p:cNvSpPr>
            <a:spLocks noGrp="1"/>
          </p:cNvSpPr>
          <p:nvPr>
            <p:ph type="body" idx="1" hasCustomPrompt="1"/>
          </p:nvPr>
        </p:nvSpPr>
        <p:spPr>
          <a:xfrm>
            <a:off x="1679575" y="3593291"/>
            <a:ext cx="10315575" cy="1416859"/>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5" name="Plassholder for tekst 4">
            <a:extLst>
              <a:ext uri="{FF2B5EF4-FFF2-40B4-BE49-F238E27FC236}">
                <a16:creationId xmlns:a16="http://schemas.microsoft.com/office/drawing/2014/main" id="{7F66A429-3340-DD83-887A-310284524200}"/>
              </a:ext>
            </a:extLst>
          </p:cNvPr>
          <p:cNvSpPr>
            <a:spLocks noGrp="1"/>
          </p:cNvSpPr>
          <p:nvPr>
            <p:ph type="body" sz="quarter" idx="3" hasCustomPrompt="1"/>
          </p:nvPr>
        </p:nvSpPr>
        <p:spPr>
          <a:xfrm>
            <a:off x="12344400" y="3593291"/>
            <a:ext cx="10366375" cy="1416859"/>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9" name="Plassholder for lysbildenummer 8">
            <a:extLst>
              <a:ext uri="{FF2B5EF4-FFF2-40B4-BE49-F238E27FC236}">
                <a16:creationId xmlns:a16="http://schemas.microsoft.com/office/drawing/2014/main" id="{0BBD30F1-0E7C-2B45-3F00-5E5F87042AE8}"/>
              </a:ext>
            </a:extLst>
          </p:cNvPr>
          <p:cNvSpPr>
            <a:spLocks noGrp="1"/>
          </p:cNvSpPr>
          <p:nvPr>
            <p:ph type="sldNum" sz="quarter" idx="12"/>
          </p:nvPr>
        </p:nvSpPr>
        <p:spPr>
          <a:xfrm>
            <a:off x="12011024" y="13076008"/>
            <a:ext cx="349456" cy="379591"/>
          </a:xfrm>
          <a:prstGeom prst="rect">
            <a:avLst/>
          </a:prstGeom>
        </p:spPr>
        <p:txBody>
          <a:bodyPr/>
          <a:lstStyle/>
          <a:p>
            <a:fld id="{E4CF40AF-FFB7-2D4B-8B6C-190E7FB9CF21}" type="slidenum">
              <a:rPr lang="nb-US" smtClean="0"/>
              <a:t>‹#›</a:t>
            </a:fld>
            <a:endParaRPr lang="nb-US"/>
          </a:p>
        </p:txBody>
      </p:sp>
      <p:sp>
        <p:nvSpPr>
          <p:cNvPr id="6" name="Plassholder for innhold 2">
            <a:extLst>
              <a:ext uri="{FF2B5EF4-FFF2-40B4-BE49-F238E27FC236}">
                <a16:creationId xmlns:a16="http://schemas.microsoft.com/office/drawing/2014/main" id="{E73C801B-D5D4-46E1-CB8E-29EB70FC4B93}"/>
              </a:ext>
            </a:extLst>
          </p:cNvPr>
          <p:cNvSpPr>
            <a:spLocks noGrp="1"/>
          </p:cNvSpPr>
          <p:nvPr>
            <p:ph idx="14" hasCustomPrompt="1"/>
          </p:nvPr>
        </p:nvSpPr>
        <p:spPr>
          <a:xfrm>
            <a:off x="1679575" y="5010150"/>
            <a:ext cx="10312400" cy="7369175"/>
          </a:xfrm>
        </p:spPr>
        <p:txBody>
          <a:bodyPr anchor="t"/>
          <a:lstStyle>
            <a:lvl1pPr marL="344488" indent="-333375">
              <a:buClr>
                <a:srgbClr val="4ECDC4"/>
              </a:buClr>
              <a:buFont typeface="Wingdings" pitchFamily="2" charset="2"/>
              <a:buChar char="§"/>
              <a:tabLst/>
              <a:defRPr sz="2800">
                <a:latin typeface="Arial" panose="020B0604020202020204" pitchFamily="34" charset="0"/>
                <a:cs typeface="Arial" panose="020B0604020202020204" pitchFamily="34" charset="0"/>
              </a:defRPr>
            </a:lvl1pPr>
            <a:lvl2pPr marL="344488" indent="284163">
              <a:buClr>
                <a:srgbClr val="4ECDC4"/>
              </a:buClr>
              <a:buFont typeface="Wingdings" pitchFamily="2" charset="2"/>
              <a:buChar char="§"/>
              <a:tabLst/>
              <a:defRPr sz="2400">
                <a:latin typeface="Arial" panose="020B0604020202020204" pitchFamily="34" charset="0"/>
                <a:cs typeface="Arial" panose="020B0604020202020204" pitchFamily="34" charset="0"/>
              </a:defRPr>
            </a:lvl2pPr>
            <a:lvl3pPr marL="628650" indent="295275">
              <a:buClr>
                <a:srgbClr val="4ECDC4"/>
              </a:buClr>
              <a:buFont typeface="Wingdings" pitchFamily="2" charset="2"/>
              <a:buChar char="§"/>
              <a:tabLst/>
              <a:defRPr sz="1800">
                <a:latin typeface="Arial" panose="020B0604020202020204" pitchFamily="34" charset="0"/>
                <a:cs typeface="Arial" panose="020B0604020202020204" pitchFamily="34" charset="0"/>
              </a:defRPr>
            </a:lvl3pPr>
            <a:lvl4pPr marL="923925" indent="333375">
              <a:buClr>
                <a:srgbClr val="4ECDC4"/>
              </a:buClr>
              <a:buFont typeface="Wingdings" pitchFamily="2" charset="2"/>
              <a:buChar char="§"/>
              <a:tabLst/>
              <a:defRPr sz="1600">
                <a:latin typeface="Arial" panose="020B0604020202020204" pitchFamily="34" charset="0"/>
                <a:cs typeface="Arial" panose="020B0604020202020204" pitchFamily="34" charset="0"/>
              </a:defRPr>
            </a:lvl4pPr>
            <a:lvl5pPr marL="1257300" indent="344488">
              <a:buClr>
                <a:srgbClr val="4ECDC4"/>
              </a:buClr>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
        <p:nvSpPr>
          <p:cNvPr id="8" name="Plassholder for innhold 2">
            <a:extLst>
              <a:ext uri="{FF2B5EF4-FFF2-40B4-BE49-F238E27FC236}">
                <a16:creationId xmlns:a16="http://schemas.microsoft.com/office/drawing/2014/main" id="{28429024-BCBE-58A1-E804-1B90156D05B9}"/>
              </a:ext>
            </a:extLst>
          </p:cNvPr>
          <p:cNvSpPr>
            <a:spLocks noGrp="1"/>
          </p:cNvSpPr>
          <p:nvPr>
            <p:ph idx="15" hasCustomPrompt="1"/>
          </p:nvPr>
        </p:nvSpPr>
        <p:spPr>
          <a:xfrm>
            <a:off x="12330240" y="5025793"/>
            <a:ext cx="10312400" cy="7369175"/>
          </a:xfrm>
        </p:spPr>
        <p:txBody>
          <a:bodyPr anchor="t"/>
          <a:lstStyle>
            <a:lvl1pPr marL="344488" indent="-333375">
              <a:buClr>
                <a:srgbClr val="FF6B6B"/>
              </a:buClr>
              <a:buFont typeface="Wingdings" pitchFamily="2" charset="2"/>
              <a:buChar char="§"/>
              <a:tabLst/>
              <a:defRPr sz="2800">
                <a:latin typeface="Arial" panose="020B0604020202020204" pitchFamily="34" charset="0"/>
                <a:cs typeface="Arial" panose="020B0604020202020204" pitchFamily="34" charset="0"/>
              </a:defRPr>
            </a:lvl1pPr>
            <a:lvl2pPr marL="344488" indent="284163">
              <a:buClr>
                <a:srgbClr val="FF6B6B"/>
              </a:buClr>
              <a:buFont typeface="Wingdings" pitchFamily="2" charset="2"/>
              <a:buChar char="§"/>
              <a:tabLst/>
              <a:defRPr sz="2400">
                <a:latin typeface="Arial" panose="020B0604020202020204" pitchFamily="34" charset="0"/>
                <a:cs typeface="Arial" panose="020B0604020202020204" pitchFamily="34" charset="0"/>
              </a:defRPr>
            </a:lvl2pPr>
            <a:lvl3pPr marL="628650" indent="295275">
              <a:buClr>
                <a:srgbClr val="FF6B6B"/>
              </a:buClr>
              <a:buFont typeface="Wingdings" pitchFamily="2" charset="2"/>
              <a:buChar char="§"/>
              <a:tabLst/>
              <a:defRPr sz="1800">
                <a:latin typeface="Arial" panose="020B0604020202020204" pitchFamily="34" charset="0"/>
                <a:cs typeface="Arial" panose="020B0604020202020204" pitchFamily="34" charset="0"/>
              </a:defRPr>
            </a:lvl3pPr>
            <a:lvl4pPr marL="923925" indent="333375">
              <a:buClr>
                <a:srgbClr val="FF6B6B"/>
              </a:buClr>
              <a:buFont typeface="Wingdings" pitchFamily="2" charset="2"/>
              <a:buChar char="§"/>
              <a:tabLst/>
              <a:defRPr sz="1600">
                <a:latin typeface="Arial" panose="020B0604020202020204" pitchFamily="34" charset="0"/>
                <a:cs typeface="Arial" panose="020B0604020202020204" pitchFamily="34" charset="0"/>
              </a:defRPr>
            </a:lvl4pPr>
            <a:lvl5pPr marL="1257300" indent="344488">
              <a:buClr>
                <a:srgbClr val="FF6B6B"/>
              </a:buClr>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332059042"/>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nhold med teks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2B19A23-DEF5-83CE-E131-6FE73257F78D}"/>
              </a:ext>
            </a:extLst>
          </p:cNvPr>
          <p:cNvSpPr>
            <a:spLocks noGrp="1"/>
          </p:cNvSpPr>
          <p:nvPr>
            <p:ph type="title" hasCustomPrompt="1"/>
          </p:nvPr>
        </p:nvSpPr>
        <p:spPr>
          <a:xfrm>
            <a:off x="1679575" y="914400"/>
            <a:ext cx="7864475" cy="3200400"/>
          </a:xfrm>
        </p:spPr>
        <p:txBody>
          <a:bodyPr anchor="b"/>
          <a:lstStyle>
            <a:lvl1pPr>
              <a:defRPr sz="3800"/>
            </a:lvl1pPr>
          </a:lstStyle>
          <a:p>
            <a:r>
              <a:rPr lang="nb-NO"/>
              <a:t>Klikk for å redigere tittelstil</a:t>
            </a:r>
            <a:endParaRPr lang="nb-US"/>
          </a:p>
        </p:txBody>
      </p:sp>
      <p:sp>
        <p:nvSpPr>
          <p:cNvPr id="4" name="Plassholder for tekst 3">
            <a:extLst>
              <a:ext uri="{FF2B5EF4-FFF2-40B4-BE49-F238E27FC236}">
                <a16:creationId xmlns:a16="http://schemas.microsoft.com/office/drawing/2014/main" id="{BD118DC7-CA6C-02A0-24EF-BB88C1C6AB70}"/>
              </a:ext>
            </a:extLst>
          </p:cNvPr>
          <p:cNvSpPr>
            <a:spLocks noGrp="1"/>
          </p:cNvSpPr>
          <p:nvPr>
            <p:ph type="body" sz="half" idx="2" hasCustomPrompt="1"/>
          </p:nvPr>
        </p:nvSpPr>
        <p:spPr>
          <a:xfrm>
            <a:off x="1679575" y="4114800"/>
            <a:ext cx="7864475" cy="7623175"/>
          </a:xfrm>
        </p:spPr>
        <p:txBody>
          <a:bodyPr/>
          <a:lstStyle>
            <a:lvl1pPr marL="0" indent="0">
              <a:buNone/>
              <a:defRPr sz="24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7" name="Plassholder for lysbildenummer 6">
            <a:extLst>
              <a:ext uri="{FF2B5EF4-FFF2-40B4-BE49-F238E27FC236}">
                <a16:creationId xmlns:a16="http://schemas.microsoft.com/office/drawing/2014/main" id="{80AF2974-1ECA-91CB-F3AE-725F1B5BA58D}"/>
              </a:ext>
            </a:extLst>
          </p:cNvPr>
          <p:cNvSpPr>
            <a:spLocks noGrp="1"/>
          </p:cNvSpPr>
          <p:nvPr>
            <p:ph type="sldNum" sz="quarter" idx="12"/>
          </p:nvPr>
        </p:nvSpPr>
        <p:spPr>
          <a:xfrm>
            <a:off x="12011024" y="13076008"/>
            <a:ext cx="349456" cy="379591"/>
          </a:xfrm>
          <a:prstGeom prst="rect">
            <a:avLst/>
          </a:prstGeom>
        </p:spPr>
        <p:txBody>
          <a:bodyPr/>
          <a:lstStyle/>
          <a:p>
            <a:fld id="{E4CF40AF-FFB7-2D4B-8B6C-190E7FB9CF21}" type="slidenum">
              <a:rPr lang="nb-US" smtClean="0"/>
              <a:t>‹#›</a:t>
            </a:fld>
            <a:endParaRPr lang="nb-US"/>
          </a:p>
        </p:txBody>
      </p:sp>
      <p:sp>
        <p:nvSpPr>
          <p:cNvPr id="5" name="Plassholder for innhold 2">
            <a:extLst>
              <a:ext uri="{FF2B5EF4-FFF2-40B4-BE49-F238E27FC236}">
                <a16:creationId xmlns:a16="http://schemas.microsoft.com/office/drawing/2014/main" id="{48D8E20D-A6D0-4C92-9224-EFA92FD1D315}"/>
              </a:ext>
            </a:extLst>
          </p:cNvPr>
          <p:cNvSpPr>
            <a:spLocks noGrp="1"/>
          </p:cNvSpPr>
          <p:nvPr>
            <p:ph idx="15" hasCustomPrompt="1"/>
          </p:nvPr>
        </p:nvSpPr>
        <p:spPr>
          <a:xfrm>
            <a:off x="10366375" y="1974849"/>
            <a:ext cx="12338050" cy="9763125"/>
          </a:xfrm>
        </p:spPr>
        <p:txBody>
          <a:bodyPr anchor="t"/>
          <a:lstStyle>
            <a:lvl1pPr marL="344488" indent="-333375">
              <a:buClr>
                <a:srgbClr val="FF6B6B"/>
              </a:buClr>
              <a:buFont typeface="Wingdings" pitchFamily="2" charset="2"/>
              <a:buChar char="§"/>
              <a:tabLst/>
              <a:defRPr sz="2800">
                <a:latin typeface="Arial" panose="020B0604020202020204" pitchFamily="34" charset="0"/>
                <a:cs typeface="Arial" panose="020B0604020202020204" pitchFamily="34" charset="0"/>
              </a:defRPr>
            </a:lvl1pPr>
            <a:lvl2pPr marL="344488" indent="284163">
              <a:buClr>
                <a:srgbClr val="FF6B6B"/>
              </a:buClr>
              <a:buFont typeface="Wingdings" pitchFamily="2" charset="2"/>
              <a:buChar char="§"/>
              <a:tabLst/>
              <a:defRPr sz="2400">
                <a:latin typeface="Arial" panose="020B0604020202020204" pitchFamily="34" charset="0"/>
                <a:cs typeface="Arial" panose="020B0604020202020204" pitchFamily="34" charset="0"/>
              </a:defRPr>
            </a:lvl2pPr>
            <a:lvl3pPr marL="628650" indent="295275">
              <a:buClr>
                <a:srgbClr val="FF6B6B"/>
              </a:buClr>
              <a:buFont typeface="Wingdings" pitchFamily="2" charset="2"/>
              <a:buChar char="§"/>
              <a:tabLst/>
              <a:defRPr sz="1800">
                <a:latin typeface="Arial" panose="020B0604020202020204" pitchFamily="34" charset="0"/>
                <a:cs typeface="Arial" panose="020B0604020202020204" pitchFamily="34" charset="0"/>
              </a:defRPr>
            </a:lvl3pPr>
            <a:lvl4pPr marL="923925" indent="333375">
              <a:buClr>
                <a:srgbClr val="FF6B6B"/>
              </a:buClr>
              <a:buFont typeface="Wingdings" pitchFamily="2" charset="2"/>
              <a:buChar char="§"/>
              <a:tabLst/>
              <a:defRPr sz="1600">
                <a:latin typeface="Arial" panose="020B0604020202020204" pitchFamily="34" charset="0"/>
                <a:cs typeface="Arial" panose="020B0604020202020204" pitchFamily="34" charset="0"/>
              </a:defRPr>
            </a:lvl4pPr>
            <a:lvl5pPr marL="1257300" indent="344488">
              <a:buClr>
                <a:srgbClr val="FF6B6B"/>
              </a:buClr>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2069670012"/>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2x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F74CB4D-1BEF-0D4D-CF8E-29EF2B40A4A2}"/>
              </a:ext>
            </a:extLst>
          </p:cNvPr>
          <p:cNvSpPr>
            <a:spLocks noGrp="1"/>
          </p:cNvSpPr>
          <p:nvPr>
            <p:ph type="title" hasCustomPrompt="1"/>
          </p:nvPr>
        </p:nvSpPr>
        <p:spPr>
          <a:xfrm>
            <a:off x="1679575" y="914400"/>
            <a:ext cx="7864475" cy="3200400"/>
          </a:xfrm>
        </p:spPr>
        <p:txBody>
          <a:bodyPr anchor="b"/>
          <a:lstStyle>
            <a:lvl1pPr>
              <a:defRPr sz="3800"/>
            </a:lvl1pPr>
          </a:lstStyle>
          <a:p>
            <a:r>
              <a:rPr lang="nb-NO"/>
              <a:t>Klikk for å redigere tittelstil</a:t>
            </a:r>
            <a:endParaRPr lang="nb-US"/>
          </a:p>
        </p:txBody>
      </p:sp>
      <p:sp>
        <p:nvSpPr>
          <p:cNvPr id="3" name="Plassholder for bilde 2">
            <a:extLst>
              <a:ext uri="{FF2B5EF4-FFF2-40B4-BE49-F238E27FC236}">
                <a16:creationId xmlns:a16="http://schemas.microsoft.com/office/drawing/2014/main" id="{836A30F6-299B-455E-AF2B-F37F04F589B7}"/>
              </a:ext>
            </a:extLst>
          </p:cNvPr>
          <p:cNvSpPr>
            <a:spLocks noGrp="1"/>
          </p:cNvSpPr>
          <p:nvPr>
            <p:ph type="pic" idx="1"/>
          </p:nvPr>
        </p:nvSpPr>
        <p:spPr>
          <a:xfrm>
            <a:off x="10366374" y="276995"/>
            <a:ext cx="13740629" cy="6581006"/>
          </a:xfrm>
        </p:spPr>
        <p:txBody>
          <a:bodyPr/>
          <a:lstStyle>
            <a:lvl1pPr marL="0" indent="0">
              <a:buNone/>
              <a:defRPr sz="3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US"/>
          </a:p>
        </p:txBody>
      </p:sp>
      <p:sp>
        <p:nvSpPr>
          <p:cNvPr id="10" name="Plassholder for tekst 3">
            <a:extLst>
              <a:ext uri="{FF2B5EF4-FFF2-40B4-BE49-F238E27FC236}">
                <a16:creationId xmlns:a16="http://schemas.microsoft.com/office/drawing/2014/main" id="{7DB3E6D1-D10F-854E-2155-5BE85791858B}"/>
              </a:ext>
            </a:extLst>
          </p:cNvPr>
          <p:cNvSpPr>
            <a:spLocks noGrp="1"/>
          </p:cNvSpPr>
          <p:nvPr>
            <p:ph type="body" sz="half" idx="2" hasCustomPrompt="1"/>
          </p:nvPr>
        </p:nvSpPr>
        <p:spPr>
          <a:xfrm>
            <a:off x="1679575" y="4114800"/>
            <a:ext cx="7864475" cy="7623175"/>
          </a:xfrm>
        </p:spPr>
        <p:txBody>
          <a:bodyPr/>
          <a:lstStyle>
            <a:lvl1pPr marL="0" indent="0">
              <a:buNone/>
              <a:defRPr sz="2400">
                <a:latin typeface="Arial" panose="020B0604020202020204" pitchFamily="34" charset="0"/>
                <a:cs typeface="Arial" panose="020B0604020202020204" pitchFamily="34" charset="0"/>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12" name="Plassholder for bilde 2">
            <a:extLst>
              <a:ext uri="{FF2B5EF4-FFF2-40B4-BE49-F238E27FC236}">
                <a16:creationId xmlns:a16="http://schemas.microsoft.com/office/drawing/2014/main" id="{52C8084F-DF06-EB0A-67DF-61D6AC408362}"/>
              </a:ext>
            </a:extLst>
          </p:cNvPr>
          <p:cNvSpPr>
            <a:spLocks noGrp="1"/>
          </p:cNvSpPr>
          <p:nvPr>
            <p:ph type="pic" idx="10"/>
          </p:nvPr>
        </p:nvSpPr>
        <p:spPr>
          <a:xfrm>
            <a:off x="10366374" y="6857997"/>
            <a:ext cx="13740629" cy="6581006"/>
          </a:xfrm>
        </p:spPr>
        <p:txBody>
          <a:bodyPr/>
          <a:lstStyle>
            <a:lvl1pPr marL="0" indent="0">
              <a:buNone/>
              <a:defRPr sz="3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US"/>
          </a:p>
        </p:txBody>
      </p:sp>
    </p:spTree>
    <p:extLst>
      <p:ext uri="{BB962C8B-B14F-4D97-AF65-F5344CB8AC3E}">
        <p14:creationId xmlns:p14="http://schemas.microsoft.com/office/powerpoint/2010/main" val="1424381424"/>
      </p:ext>
    </p:extLst>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vslutnings lysbilde">
    <p:spTree>
      <p:nvGrpSpPr>
        <p:cNvPr id="1" name=""/>
        <p:cNvGrpSpPr/>
        <p:nvPr/>
      </p:nvGrpSpPr>
      <p:grpSpPr>
        <a:xfrm>
          <a:off x="0" y="0"/>
          <a:ext cx="0" cy="0"/>
          <a:chOff x="0" y="0"/>
          <a:chExt cx="0" cy="0"/>
        </a:xfrm>
      </p:grpSpPr>
      <p:sp>
        <p:nvSpPr>
          <p:cNvPr id="7" name="Rektangel">
            <a:extLst>
              <a:ext uri="{FF2B5EF4-FFF2-40B4-BE49-F238E27FC236}">
                <a16:creationId xmlns:a16="http://schemas.microsoft.com/office/drawing/2014/main" id="{64EFF8DB-90ED-7AD4-E005-DF1BA052DB37}"/>
              </a:ext>
            </a:extLst>
          </p:cNvPr>
          <p:cNvSpPr/>
          <p:nvPr userDrawn="1"/>
        </p:nvSpPr>
        <p:spPr>
          <a:xfrm>
            <a:off x="276994" y="275022"/>
            <a:ext cx="23830011" cy="13165955"/>
          </a:xfrm>
          <a:prstGeom prst="rect">
            <a:avLst/>
          </a:prstGeom>
          <a:solidFill>
            <a:srgbClr val="F5F0E6"/>
          </a:solidFill>
          <a:ln w="254000">
            <a:solidFill>
              <a:srgbClr val="F5F0E6"/>
            </a:solidFill>
            <a:miter lim="400000"/>
          </a:ln>
        </p:spPr>
        <p:txBody>
          <a:bodyPr lIns="0" tIns="0" rIns="0" bIns="0" anchor="ctr"/>
          <a:lstStyle/>
          <a:p>
            <a:pPr marL="0" indent="0">
              <a:buSzTx/>
              <a:defRPr sz="1800"/>
            </a:pPr>
            <a:endParaRPr/>
          </a:p>
        </p:txBody>
      </p:sp>
      <p:pic>
        <p:nvPicPr>
          <p:cNvPr id="3" name="Helseiarbeid_logo_org.ai" descr="Helseiarbeid_logo_org.ai">
            <a:extLst>
              <a:ext uri="{FF2B5EF4-FFF2-40B4-BE49-F238E27FC236}">
                <a16:creationId xmlns:a16="http://schemas.microsoft.com/office/drawing/2014/main" id="{8047B197-742F-97D3-5A85-7FE92395C04E}"/>
              </a:ext>
            </a:extLst>
          </p:cNvPr>
          <p:cNvPicPr>
            <a:picLocks noChangeAspect="1"/>
          </p:cNvPicPr>
          <p:nvPr userDrawn="1"/>
        </p:nvPicPr>
        <p:blipFill>
          <a:blip r:embed="rId2"/>
          <a:stretch>
            <a:fillRect/>
          </a:stretch>
        </p:blipFill>
        <p:spPr>
          <a:xfrm>
            <a:off x="7303467" y="5481069"/>
            <a:ext cx="9777066" cy="2753862"/>
          </a:xfrm>
          <a:prstGeom prst="rect">
            <a:avLst/>
          </a:prstGeom>
          <a:ln w="12700">
            <a:miter lim="400000"/>
          </a:ln>
        </p:spPr>
      </p:pic>
    </p:spTree>
    <p:extLst>
      <p:ext uri="{BB962C8B-B14F-4D97-AF65-F5344CB8AC3E}">
        <p14:creationId xmlns:p14="http://schemas.microsoft.com/office/powerpoint/2010/main" val="3122067393"/>
      </p:ext>
    </p:extLst>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B91410A-1DCD-E0CC-790B-D40218FD691A}"/>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FA2DB183-5FC0-4442-3222-24527CA18714}"/>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55FD80DC-E6BE-AF92-273F-2513BFF2C431}"/>
              </a:ext>
            </a:extLst>
          </p:cNvPr>
          <p:cNvSpPr>
            <a:spLocks noGrp="1"/>
          </p:cNvSpPr>
          <p:nvPr>
            <p:ph type="dt" sz="half" idx="10"/>
          </p:nvPr>
        </p:nvSpPr>
        <p:spPr/>
        <p:txBody>
          <a:bodyPr/>
          <a:lstStyle/>
          <a:p>
            <a:fld id="{C899E71E-A918-4761-A38F-E278841B5997}" type="datetimeFigureOut">
              <a:rPr lang="nb-NO" smtClean="0"/>
              <a:t>14.01.2026</a:t>
            </a:fld>
            <a:endParaRPr lang="nb-NO"/>
          </a:p>
        </p:txBody>
      </p:sp>
      <p:sp>
        <p:nvSpPr>
          <p:cNvPr id="5" name="Plassholder for bunntekst 4">
            <a:extLst>
              <a:ext uri="{FF2B5EF4-FFF2-40B4-BE49-F238E27FC236}">
                <a16:creationId xmlns:a16="http://schemas.microsoft.com/office/drawing/2014/main" id="{25E77D3B-02DD-6646-D590-DB4093CC0604}"/>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74BAA9C8-91E5-31D5-BF8F-C6F12A3B5ACD}"/>
              </a:ext>
            </a:extLst>
          </p:cNvPr>
          <p:cNvSpPr>
            <a:spLocks noGrp="1"/>
          </p:cNvSpPr>
          <p:nvPr>
            <p:ph type="sldNum" sz="quarter" idx="12"/>
          </p:nvPr>
        </p:nvSpPr>
        <p:spPr/>
        <p:txBody>
          <a:bodyPr/>
          <a:lstStyle/>
          <a:p>
            <a:fld id="{84863626-4F7D-465A-8425-5295FAEC2E33}" type="slidenum">
              <a:rPr lang="nb-NO" smtClean="0"/>
              <a:t>‹#›</a:t>
            </a:fld>
            <a:endParaRPr lang="nb-NO"/>
          </a:p>
        </p:txBody>
      </p:sp>
    </p:spTree>
    <p:extLst>
      <p:ext uri="{BB962C8B-B14F-4D97-AF65-F5344CB8AC3E}">
        <p14:creationId xmlns:p14="http://schemas.microsoft.com/office/powerpoint/2010/main" val="15742756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om">
    <p:bg>
      <p:bgPr>
        <a:solidFill>
          <a:schemeClr val="bg1"/>
        </a:solidFill>
        <a:effectLst/>
      </p:bgPr>
    </p:bg>
    <p:spTree>
      <p:nvGrpSpPr>
        <p:cNvPr id="1" name=""/>
        <p:cNvGrpSpPr/>
        <p:nvPr/>
      </p:nvGrpSpPr>
      <p:grpSpPr>
        <a:xfrm>
          <a:off x="0" y="0"/>
          <a:ext cx="0" cy="0"/>
          <a:chOff x="0" y="0"/>
          <a:chExt cx="0" cy="0"/>
        </a:xfrm>
      </p:grpSpPr>
      <p:sp>
        <p:nvSpPr>
          <p:cNvPr id="53" name="Rektangel">
            <a:extLst>
              <a:ext uri="{FF2B5EF4-FFF2-40B4-BE49-F238E27FC236}">
                <a16:creationId xmlns:a16="http://schemas.microsoft.com/office/drawing/2014/main" id="{695DDD31-D31C-7783-B124-4C83E61DFF77}"/>
              </a:ext>
            </a:extLst>
          </p:cNvPr>
          <p:cNvSpPr/>
          <p:nvPr userDrawn="1"/>
        </p:nvSpPr>
        <p:spPr>
          <a:xfrm>
            <a:off x="245327" y="283353"/>
            <a:ext cx="23878697" cy="13251675"/>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a:p>
        </p:txBody>
      </p:sp>
      <p:pic>
        <p:nvPicPr>
          <p:cNvPr id="54" name="Graphic 20">
            <a:extLst>
              <a:ext uri="{FF2B5EF4-FFF2-40B4-BE49-F238E27FC236}">
                <a16:creationId xmlns:a16="http://schemas.microsoft.com/office/drawing/2014/main" id="{BE948CF2-AF63-45BA-9A0D-4C2899F9FCD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2092657" y="12815967"/>
            <a:ext cx="1587739" cy="446054"/>
          </a:xfrm>
          <a:prstGeom prst="rect">
            <a:avLst/>
          </a:prstGeom>
        </p:spPr>
      </p:pic>
      <p:sp>
        <p:nvSpPr>
          <p:cNvPr id="19" name="Rektangel">
            <a:extLst>
              <a:ext uri="{FF2B5EF4-FFF2-40B4-BE49-F238E27FC236}">
                <a16:creationId xmlns:a16="http://schemas.microsoft.com/office/drawing/2014/main" id="{98D23C36-EDBE-B77D-B048-F3793ADBC2E4}"/>
              </a:ext>
            </a:extLst>
          </p:cNvPr>
          <p:cNvSpPr/>
          <p:nvPr userDrawn="1"/>
        </p:nvSpPr>
        <p:spPr>
          <a:xfrm>
            <a:off x="858681" y="1451012"/>
            <a:ext cx="5402972" cy="395515"/>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20" name="1. prioritet:">
            <a:extLst>
              <a:ext uri="{FF2B5EF4-FFF2-40B4-BE49-F238E27FC236}">
                <a16:creationId xmlns:a16="http://schemas.microsoft.com/office/drawing/2014/main" id="{F3E7787E-E50C-3102-513B-134B14A5AD2E}"/>
              </a:ext>
            </a:extLst>
          </p:cNvPr>
          <p:cNvSpPr txBox="1"/>
          <p:nvPr userDrawn="1"/>
        </p:nvSpPr>
        <p:spPr>
          <a:xfrm>
            <a:off x="867295" y="876103"/>
            <a:ext cx="3718967" cy="471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defTabSz="457200">
              <a:lnSpc>
                <a:spcPct val="100000"/>
              </a:lnSpc>
              <a:spcBef>
                <a:spcPts val="0"/>
              </a:spcBef>
              <a:defRPr sz="2400">
                <a:solidFill>
                  <a:srgbClr val="3A4053"/>
                </a:solidFill>
                <a:latin typeface="Roboto Slab Bold"/>
                <a:ea typeface="Roboto Slab Bold"/>
                <a:cs typeface="Roboto Slab Bold"/>
                <a:sym typeface="Roboto Slab Bold"/>
              </a:defRPr>
            </a:pPr>
            <a:r>
              <a:rPr lang="nb-NO" noProof="1">
                <a:solidFill>
                  <a:schemeClr val="tx1"/>
                </a:solidFill>
              </a:rPr>
              <a:t>Lav innsats – Høy effekt</a:t>
            </a:r>
            <a:endParaRPr lang="nb-NO" sz="1200" noProof="1">
              <a:solidFill>
                <a:schemeClr val="tx1"/>
              </a:solidFill>
            </a:endParaRPr>
          </a:p>
        </p:txBody>
      </p:sp>
      <p:sp>
        <p:nvSpPr>
          <p:cNvPr id="21" name="Trekant">
            <a:extLst>
              <a:ext uri="{FF2B5EF4-FFF2-40B4-BE49-F238E27FC236}">
                <a16:creationId xmlns:a16="http://schemas.microsoft.com/office/drawing/2014/main" id="{812EFA00-5A4E-DEC6-0710-A785E3CDC273}"/>
              </a:ext>
            </a:extLst>
          </p:cNvPr>
          <p:cNvSpPr/>
          <p:nvPr userDrawn="1"/>
        </p:nvSpPr>
        <p:spPr>
          <a:xfrm rot="18900000">
            <a:off x="973153" y="1510545"/>
            <a:ext cx="552723"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22" name="Begrunn hvorfor dette kortet er viktig å jobbe med?">
            <a:extLst>
              <a:ext uri="{FF2B5EF4-FFF2-40B4-BE49-F238E27FC236}">
                <a16:creationId xmlns:a16="http://schemas.microsoft.com/office/drawing/2014/main" id="{FB1A36EE-6AB9-1C9A-EB63-B0B51C66664E}"/>
              </a:ext>
            </a:extLst>
          </p:cNvPr>
          <p:cNvSpPr txBox="1"/>
          <p:nvPr userDrawn="1"/>
        </p:nvSpPr>
        <p:spPr>
          <a:xfrm>
            <a:off x="867295" y="6936719"/>
            <a:ext cx="2039020" cy="471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ctr" defTabSz="457200">
              <a:lnSpc>
                <a:spcPct val="100000"/>
              </a:lnSpc>
              <a:spcBef>
                <a:spcPts val="0"/>
              </a:spcBef>
              <a:defRPr sz="2400">
                <a:solidFill>
                  <a:srgbClr val="3A4053"/>
                </a:solidFill>
                <a:latin typeface="Roboto Slab Regular"/>
                <a:ea typeface="Roboto Slab Regular"/>
                <a:cs typeface="Roboto Slab Regular"/>
                <a:sym typeface="Roboto Slab Regular"/>
              </a:defRPr>
            </a:lvl1pPr>
          </a:lstStyle>
          <a:p>
            <a:r>
              <a:rPr lang="nb-NO" noProof="1">
                <a:solidFill>
                  <a:schemeClr val="tx1"/>
                </a:solidFill>
              </a:rPr>
              <a:t>Ønsket effekt</a:t>
            </a:r>
          </a:p>
        </p:txBody>
      </p:sp>
      <p:sp>
        <p:nvSpPr>
          <p:cNvPr id="25" name="Rektangel">
            <a:extLst>
              <a:ext uri="{FF2B5EF4-FFF2-40B4-BE49-F238E27FC236}">
                <a16:creationId xmlns:a16="http://schemas.microsoft.com/office/drawing/2014/main" id="{02961161-3431-2479-50C9-D8534A43108F}"/>
              </a:ext>
            </a:extLst>
          </p:cNvPr>
          <p:cNvSpPr/>
          <p:nvPr userDrawn="1"/>
        </p:nvSpPr>
        <p:spPr>
          <a:xfrm>
            <a:off x="835459" y="7499550"/>
            <a:ext cx="5426194" cy="380290"/>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26" name="Trekant">
            <a:extLst>
              <a:ext uri="{FF2B5EF4-FFF2-40B4-BE49-F238E27FC236}">
                <a16:creationId xmlns:a16="http://schemas.microsoft.com/office/drawing/2014/main" id="{AA3655B1-E1CB-A89F-9649-231342E41EB5}"/>
              </a:ext>
            </a:extLst>
          </p:cNvPr>
          <p:cNvSpPr/>
          <p:nvPr userDrawn="1"/>
        </p:nvSpPr>
        <p:spPr>
          <a:xfrm rot="18900000">
            <a:off x="949931" y="7578653"/>
            <a:ext cx="552723"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27" name="Rektangel">
            <a:extLst>
              <a:ext uri="{FF2B5EF4-FFF2-40B4-BE49-F238E27FC236}">
                <a16:creationId xmlns:a16="http://schemas.microsoft.com/office/drawing/2014/main" id="{8D27152E-82A8-F656-D4CF-F09FCE79C8C6}"/>
              </a:ext>
            </a:extLst>
          </p:cNvPr>
          <p:cNvSpPr/>
          <p:nvPr userDrawn="1"/>
        </p:nvSpPr>
        <p:spPr>
          <a:xfrm>
            <a:off x="6565571" y="1451012"/>
            <a:ext cx="5402972" cy="395515"/>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28" name="1. prioritet:">
            <a:extLst>
              <a:ext uri="{FF2B5EF4-FFF2-40B4-BE49-F238E27FC236}">
                <a16:creationId xmlns:a16="http://schemas.microsoft.com/office/drawing/2014/main" id="{EBA9245C-9435-C65A-D32E-09CF0756E766}"/>
              </a:ext>
            </a:extLst>
          </p:cNvPr>
          <p:cNvSpPr txBox="1"/>
          <p:nvPr userDrawn="1"/>
        </p:nvSpPr>
        <p:spPr>
          <a:xfrm>
            <a:off x="6574185" y="876103"/>
            <a:ext cx="3718967" cy="471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defTabSz="457200">
              <a:lnSpc>
                <a:spcPct val="100000"/>
              </a:lnSpc>
              <a:spcBef>
                <a:spcPts val="0"/>
              </a:spcBef>
              <a:defRPr sz="2400">
                <a:solidFill>
                  <a:srgbClr val="3A4053"/>
                </a:solidFill>
                <a:latin typeface="Roboto Slab Bold"/>
                <a:ea typeface="Roboto Slab Bold"/>
                <a:cs typeface="Roboto Slab Bold"/>
                <a:sym typeface="Roboto Slab Bold"/>
              </a:defRPr>
            </a:pPr>
            <a:r>
              <a:rPr lang="nb-NO" noProof="1">
                <a:solidFill>
                  <a:schemeClr val="tx1"/>
                </a:solidFill>
              </a:rPr>
              <a:t>Lav innsats – Høy effekt</a:t>
            </a:r>
            <a:endParaRPr lang="nb-NO" sz="1200" noProof="1">
              <a:solidFill>
                <a:schemeClr val="tx1"/>
              </a:solidFill>
            </a:endParaRPr>
          </a:p>
        </p:txBody>
      </p:sp>
      <p:sp>
        <p:nvSpPr>
          <p:cNvPr id="29" name="Trekant">
            <a:extLst>
              <a:ext uri="{FF2B5EF4-FFF2-40B4-BE49-F238E27FC236}">
                <a16:creationId xmlns:a16="http://schemas.microsoft.com/office/drawing/2014/main" id="{238FFB6C-1C9B-4B58-8CCF-BD571EFC5FFE}"/>
              </a:ext>
            </a:extLst>
          </p:cNvPr>
          <p:cNvSpPr/>
          <p:nvPr userDrawn="1"/>
        </p:nvSpPr>
        <p:spPr>
          <a:xfrm rot="18900000">
            <a:off x="6680043" y="1510545"/>
            <a:ext cx="552723"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30" name="Begrunn hvorfor dette kortet er viktig å jobbe med?">
            <a:extLst>
              <a:ext uri="{FF2B5EF4-FFF2-40B4-BE49-F238E27FC236}">
                <a16:creationId xmlns:a16="http://schemas.microsoft.com/office/drawing/2014/main" id="{692DC8A7-8244-B365-C252-88C514B72AF1}"/>
              </a:ext>
            </a:extLst>
          </p:cNvPr>
          <p:cNvSpPr txBox="1"/>
          <p:nvPr userDrawn="1"/>
        </p:nvSpPr>
        <p:spPr>
          <a:xfrm>
            <a:off x="6574185" y="6936719"/>
            <a:ext cx="2039020" cy="471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ctr" defTabSz="457200">
              <a:lnSpc>
                <a:spcPct val="100000"/>
              </a:lnSpc>
              <a:spcBef>
                <a:spcPts val="0"/>
              </a:spcBef>
              <a:defRPr sz="2400">
                <a:solidFill>
                  <a:srgbClr val="3A4053"/>
                </a:solidFill>
                <a:latin typeface="Roboto Slab Regular"/>
                <a:ea typeface="Roboto Slab Regular"/>
                <a:cs typeface="Roboto Slab Regular"/>
                <a:sym typeface="Roboto Slab Regular"/>
              </a:defRPr>
            </a:lvl1pPr>
          </a:lstStyle>
          <a:p>
            <a:r>
              <a:rPr lang="nb-NO" noProof="1">
                <a:solidFill>
                  <a:schemeClr val="tx1"/>
                </a:solidFill>
              </a:rPr>
              <a:t>Ønsket effekt</a:t>
            </a:r>
          </a:p>
        </p:txBody>
      </p:sp>
      <p:sp>
        <p:nvSpPr>
          <p:cNvPr id="33" name="Rektangel">
            <a:extLst>
              <a:ext uri="{FF2B5EF4-FFF2-40B4-BE49-F238E27FC236}">
                <a16:creationId xmlns:a16="http://schemas.microsoft.com/office/drawing/2014/main" id="{B93B575E-F545-7FDF-3CF3-A601D5799806}"/>
              </a:ext>
            </a:extLst>
          </p:cNvPr>
          <p:cNvSpPr/>
          <p:nvPr userDrawn="1"/>
        </p:nvSpPr>
        <p:spPr>
          <a:xfrm>
            <a:off x="6565570" y="7519120"/>
            <a:ext cx="5402974" cy="380290"/>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34" name="Trekant">
            <a:extLst>
              <a:ext uri="{FF2B5EF4-FFF2-40B4-BE49-F238E27FC236}">
                <a16:creationId xmlns:a16="http://schemas.microsoft.com/office/drawing/2014/main" id="{A3A0FA2A-9458-AE80-0714-AA4FF0E779FD}"/>
              </a:ext>
            </a:extLst>
          </p:cNvPr>
          <p:cNvSpPr/>
          <p:nvPr userDrawn="1"/>
        </p:nvSpPr>
        <p:spPr>
          <a:xfrm rot="18900000">
            <a:off x="6680042" y="7578652"/>
            <a:ext cx="552723"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35" name="Rektangel">
            <a:extLst>
              <a:ext uri="{FF2B5EF4-FFF2-40B4-BE49-F238E27FC236}">
                <a16:creationId xmlns:a16="http://schemas.microsoft.com/office/drawing/2014/main" id="{EAF73B2B-528E-3B5A-AB13-787ED0A4BA91}"/>
              </a:ext>
            </a:extLst>
          </p:cNvPr>
          <p:cNvSpPr/>
          <p:nvPr userDrawn="1"/>
        </p:nvSpPr>
        <p:spPr>
          <a:xfrm>
            <a:off x="12269894" y="1451012"/>
            <a:ext cx="5402972" cy="395515"/>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36" name="1. prioritet:">
            <a:extLst>
              <a:ext uri="{FF2B5EF4-FFF2-40B4-BE49-F238E27FC236}">
                <a16:creationId xmlns:a16="http://schemas.microsoft.com/office/drawing/2014/main" id="{FCA02B2E-0929-9183-B8C9-D22873CC31EB}"/>
              </a:ext>
            </a:extLst>
          </p:cNvPr>
          <p:cNvSpPr txBox="1"/>
          <p:nvPr userDrawn="1"/>
        </p:nvSpPr>
        <p:spPr>
          <a:xfrm>
            <a:off x="12278508" y="876103"/>
            <a:ext cx="3783087" cy="471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defTabSz="457200">
              <a:lnSpc>
                <a:spcPct val="100000"/>
              </a:lnSpc>
              <a:spcBef>
                <a:spcPts val="0"/>
              </a:spcBef>
              <a:defRPr sz="2400">
                <a:solidFill>
                  <a:srgbClr val="3A4053"/>
                </a:solidFill>
                <a:latin typeface="Roboto Slab Bold"/>
                <a:ea typeface="Roboto Slab Bold"/>
                <a:cs typeface="Roboto Slab Bold"/>
                <a:sym typeface="Roboto Slab Bold"/>
              </a:defRPr>
            </a:pPr>
            <a:r>
              <a:rPr lang="nb-NO" noProof="1">
                <a:solidFill>
                  <a:schemeClr val="tx1"/>
                </a:solidFill>
              </a:rPr>
              <a:t>Høy innsats – Høy effekt</a:t>
            </a:r>
            <a:endParaRPr lang="nb-NO" sz="1200" noProof="1">
              <a:solidFill>
                <a:schemeClr val="tx1"/>
              </a:solidFill>
            </a:endParaRPr>
          </a:p>
        </p:txBody>
      </p:sp>
      <p:sp>
        <p:nvSpPr>
          <p:cNvPr id="37" name="Trekant">
            <a:extLst>
              <a:ext uri="{FF2B5EF4-FFF2-40B4-BE49-F238E27FC236}">
                <a16:creationId xmlns:a16="http://schemas.microsoft.com/office/drawing/2014/main" id="{E9FEB487-40A9-75FA-370F-F1B833303A86}"/>
              </a:ext>
            </a:extLst>
          </p:cNvPr>
          <p:cNvSpPr/>
          <p:nvPr userDrawn="1"/>
        </p:nvSpPr>
        <p:spPr>
          <a:xfrm rot="18900000">
            <a:off x="12384366" y="1510545"/>
            <a:ext cx="552723"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39" name="Begrunn hvorfor dette kortet er viktig å jobbe med?">
            <a:extLst>
              <a:ext uri="{FF2B5EF4-FFF2-40B4-BE49-F238E27FC236}">
                <a16:creationId xmlns:a16="http://schemas.microsoft.com/office/drawing/2014/main" id="{E1DD3C7A-1983-982A-D3FE-250E7353E1DC}"/>
              </a:ext>
            </a:extLst>
          </p:cNvPr>
          <p:cNvSpPr txBox="1"/>
          <p:nvPr userDrawn="1"/>
        </p:nvSpPr>
        <p:spPr>
          <a:xfrm>
            <a:off x="12278508" y="6936719"/>
            <a:ext cx="2039020" cy="471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ctr" defTabSz="457200">
              <a:lnSpc>
                <a:spcPct val="100000"/>
              </a:lnSpc>
              <a:spcBef>
                <a:spcPts val="0"/>
              </a:spcBef>
              <a:defRPr sz="2400">
                <a:solidFill>
                  <a:srgbClr val="3A4053"/>
                </a:solidFill>
                <a:latin typeface="Roboto Slab Regular"/>
                <a:ea typeface="Roboto Slab Regular"/>
                <a:cs typeface="Roboto Slab Regular"/>
                <a:sym typeface="Roboto Slab Regular"/>
              </a:defRPr>
            </a:lvl1pPr>
          </a:lstStyle>
          <a:p>
            <a:r>
              <a:rPr lang="nb-NO" noProof="1">
                <a:solidFill>
                  <a:schemeClr val="tx1"/>
                </a:solidFill>
              </a:rPr>
              <a:t>Ønsket effekt</a:t>
            </a:r>
          </a:p>
        </p:txBody>
      </p:sp>
      <p:sp>
        <p:nvSpPr>
          <p:cNvPr id="43" name="Rektangel">
            <a:extLst>
              <a:ext uri="{FF2B5EF4-FFF2-40B4-BE49-F238E27FC236}">
                <a16:creationId xmlns:a16="http://schemas.microsoft.com/office/drawing/2014/main" id="{A6D57D24-96E7-F3E7-10DA-E339CCDB68AF}"/>
              </a:ext>
            </a:extLst>
          </p:cNvPr>
          <p:cNvSpPr/>
          <p:nvPr userDrawn="1"/>
        </p:nvSpPr>
        <p:spPr>
          <a:xfrm>
            <a:off x="12269893" y="7519120"/>
            <a:ext cx="5402974" cy="380290"/>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44" name="Trekant">
            <a:extLst>
              <a:ext uri="{FF2B5EF4-FFF2-40B4-BE49-F238E27FC236}">
                <a16:creationId xmlns:a16="http://schemas.microsoft.com/office/drawing/2014/main" id="{FD037450-B156-5B01-4CF0-C235979B7946}"/>
              </a:ext>
            </a:extLst>
          </p:cNvPr>
          <p:cNvSpPr/>
          <p:nvPr userDrawn="1"/>
        </p:nvSpPr>
        <p:spPr>
          <a:xfrm rot="18900000">
            <a:off x="12384365" y="7578652"/>
            <a:ext cx="552723"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45" name="Rektangel">
            <a:extLst>
              <a:ext uri="{FF2B5EF4-FFF2-40B4-BE49-F238E27FC236}">
                <a16:creationId xmlns:a16="http://schemas.microsoft.com/office/drawing/2014/main" id="{06E56A1B-0267-DA2B-974B-8300454A33E8}"/>
              </a:ext>
            </a:extLst>
          </p:cNvPr>
          <p:cNvSpPr/>
          <p:nvPr userDrawn="1"/>
        </p:nvSpPr>
        <p:spPr>
          <a:xfrm>
            <a:off x="17974214" y="1475838"/>
            <a:ext cx="5402972" cy="395515"/>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46" name="1. prioritet:">
            <a:extLst>
              <a:ext uri="{FF2B5EF4-FFF2-40B4-BE49-F238E27FC236}">
                <a16:creationId xmlns:a16="http://schemas.microsoft.com/office/drawing/2014/main" id="{7B898BAD-624A-EF43-B21C-65BFD2DE7E61}"/>
              </a:ext>
            </a:extLst>
          </p:cNvPr>
          <p:cNvSpPr txBox="1"/>
          <p:nvPr userDrawn="1"/>
        </p:nvSpPr>
        <p:spPr>
          <a:xfrm>
            <a:off x="17982828" y="900929"/>
            <a:ext cx="3783087" cy="471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p>
            <a:pPr defTabSz="457200">
              <a:lnSpc>
                <a:spcPct val="100000"/>
              </a:lnSpc>
              <a:spcBef>
                <a:spcPts val="0"/>
              </a:spcBef>
              <a:defRPr sz="2400">
                <a:solidFill>
                  <a:srgbClr val="3A4053"/>
                </a:solidFill>
                <a:latin typeface="Roboto Slab Bold"/>
                <a:ea typeface="Roboto Slab Bold"/>
                <a:cs typeface="Roboto Slab Bold"/>
                <a:sym typeface="Roboto Slab Bold"/>
              </a:defRPr>
            </a:pPr>
            <a:r>
              <a:rPr lang="nb-NO" noProof="1">
                <a:solidFill>
                  <a:schemeClr val="tx1"/>
                </a:solidFill>
              </a:rPr>
              <a:t>Høy innsats – Høy effekt</a:t>
            </a:r>
            <a:endParaRPr lang="nb-NO" sz="1200" noProof="1">
              <a:solidFill>
                <a:schemeClr val="tx1"/>
              </a:solidFill>
            </a:endParaRPr>
          </a:p>
        </p:txBody>
      </p:sp>
      <p:sp>
        <p:nvSpPr>
          <p:cNvPr id="47" name="Trekant">
            <a:extLst>
              <a:ext uri="{FF2B5EF4-FFF2-40B4-BE49-F238E27FC236}">
                <a16:creationId xmlns:a16="http://schemas.microsoft.com/office/drawing/2014/main" id="{FB7560AA-9A83-48E1-2369-48B2CF1413F5}"/>
              </a:ext>
            </a:extLst>
          </p:cNvPr>
          <p:cNvSpPr/>
          <p:nvPr userDrawn="1"/>
        </p:nvSpPr>
        <p:spPr>
          <a:xfrm rot="18900000">
            <a:off x="18088686" y="1535371"/>
            <a:ext cx="552723"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48" name="Begrunn hvorfor dette kortet er viktig å jobbe med?">
            <a:extLst>
              <a:ext uri="{FF2B5EF4-FFF2-40B4-BE49-F238E27FC236}">
                <a16:creationId xmlns:a16="http://schemas.microsoft.com/office/drawing/2014/main" id="{5EA3B98E-15CA-15E0-4AA3-7BE25B0E0E69}"/>
              </a:ext>
            </a:extLst>
          </p:cNvPr>
          <p:cNvSpPr txBox="1"/>
          <p:nvPr userDrawn="1"/>
        </p:nvSpPr>
        <p:spPr>
          <a:xfrm>
            <a:off x="17982828" y="6961545"/>
            <a:ext cx="2039020" cy="471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ctr" defTabSz="457200">
              <a:lnSpc>
                <a:spcPct val="100000"/>
              </a:lnSpc>
              <a:spcBef>
                <a:spcPts val="0"/>
              </a:spcBef>
              <a:defRPr sz="2400">
                <a:solidFill>
                  <a:srgbClr val="3A4053"/>
                </a:solidFill>
                <a:latin typeface="Roboto Slab Regular"/>
                <a:ea typeface="Roboto Slab Regular"/>
                <a:cs typeface="Roboto Slab Regular"/>
                <a:sym typeface="Roboto Slab Regular"/>
              </a:defRPr>
            </a:lvl1pPr>
          </a:lstStyle>
          <a:p>
            <a:r>
              <a:rPr lang="nb-NO" noProof="1">
                <a:solidFill>
                  <a:schemeClr val="tx1"/>
                </a:solidFill>
              </a:rPr>
              <a:t>Ønsket effekt</a:t>
            </a:r>
          </a:p>
        </p:txBody>
      </p:sp>
      <p:sp>
        <p:nvSpPr>
          <p:cNvPr id="51" name="Rektangel">
            <a:extLst>
              <a:ext uri="{FF2B5EF4-FFF2-40B4-BE49-F238E27FC236}">
                <a16:creationId xmlns:a16="http://schemas.microsoft.com/office/drawing/2014/main" id="{9A55956E-1B46-3A39-6115-4B0FA5001BD1}"/>
              </a:ext>
            </a:extLst>
          </p:cNvPr>
          <p:cNvSpPr/>
          <p:nvPr userDrawn="1"/>
        </p:nvSpPr>
        <p:spPr>
          <a:xfrm>
            <a:off x="17974213" y="7543946"/>
            <a:ext cx="5402974" cy="380290"/>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52" name="Trekant">
            <a:extLst>
              <a:ext uri="{FF2B5EF4-FFF2-40B4-BE49-F238E27FC236}">
                <a16:creationId xmlns:a16="http://schemas.microsoft.com/office/drawing/2014/main" id="{45B48601-B41D-21F0-C41D-92718E2BE2B7}"/>
              </a:ext>
            </a:extLst>
          </p:cNvPr>
          <p:cNvSpPr/>
          <p:nvPr userDrawn="1"/>
        </p:nvSpPr>
        <p:spPr>
          <a:xfrm rot="18900000">
            <a:off x="18088685" y="7603478"/>
            <a:ext cx="552723" cy="552724"/>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0" y="21600"/>
                </a:lnTo>
                <a:lnTo>
                  <a:pt x="21600" y="21600"/>
                </a:lnTo>
                <a:close/>
              </a:path>
            </a:pathLst>
          </a:custGeom>
          <a:solidFill>
            <a:srgbClr val="EB696B"/>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5" name="TekstSylinder 54">
            <a:extLst>
              <a:ext uri="{FF2B5EF4-FFF2-40B4-BE49-F238E27FC236}">
                <a16:creationId xmlns:a16="http://schemas.microsoft.com/office/drawing/2014/main" id="{7F06FC6F-5459-6F93-A1D2-7CD6A6EEDD1F}"/>
              </a:ext>
            </a:extLst>
          </p:cNvPr>
          <p:cNvSpPr txBox="1"/>
          <p:nvPr userDrawn="1"/>
        </p:nvSpPr>
        <p:spPr>
          <a:xfrm>
            <a:off x="27595286" y="12206057"/>
            <a:ext cx="102657" cy="99514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rtlCol="0" anchor="ctr">
            <a:spAutoFit/>
          </a:bodyPr>
          <a:lstStyle/>
          <a:p>
            <a:pPr marL="0" indent="0" algn="l">
              <a:lnSpc>
                <a:spcPct val="100000"/>
              </a:lnSpc>
              <a:buSzTx/>
            </a:pPr>
            <a:endParaRPr lang="nb-NO" sz="5800">
              <a:solidFill>
                <a:srgbClr val="FFFFFF"/>
              </a:solidFill>
              <a:latin typeface="+mn-lt"/>
              <a:ea typeface="+mn-ea"/>
              <a:cs typeface="+mn-cs"/>
              <a:sym typeface="Roboto Slab Bold"/>
            </a:endParaRPr>
          </a:p>
        </p:txBody>
      </p:sp>
      <p:sp>
        <p:nvSpPr>
          <p:cNvPr id="56" name="Plassholder for innhold 2">
            <a:extLst>
              <a:ext uri="{FF2B5EF4-FFF2-40B4-BE49-F238E27FC236}">
                <a16:creationId xmlns:a16="http://schemas.microsoft.com/office/drawing/2014/main" id="{310EEA17-7ABC-1BD3-5C2E-DE08052F1071}"/>
              </a:ext>
            </a:extLst>
          </p:cNvPr>
          <p:cNvSpPr>
            <a:spLocks noGrp="1"/>
          </p:cNvSpPr>
          <p:nvPr>
            <p:ph idx="10"/>
          </p:nvPr>
        </p:nvSpPr>
        <p:spPr>
          <a:xfrm>
            <a:off x="897534" y="2228411"/>
            <a:ext cx="5364119" cy="4371888"/>
          </a:xfrm>
        </p:spPr>
        <p:txBody>
          <a:bodyPr lIns="0" tIns="144000" rIns="0" bIns="36000" anchor="t">
            <a:normAutofit/>
          </a:bodyPr>
          <a:lstStyle>
            <a:lvl1pPr marL="468313" indent="-457200">
              <a:buClr>
                <a:srgbClr val="EB696B"/>
              </a:buClr>
              <a:buSzPct val="100000"/>
              <a:buFont typeface="Wingdings" pitchFamily="2" charset="2"/>
              <a:buChar char="§"/>
              <a:tabLst/>
              <a:defRPr sz="2400">
                <a:latin typeface="+mn-lt"/>
                <a:cs typeface="Arial" panose="020B0604020202020204" pitchFamily="34" charset="0"/>
              </a:defRPr>
            </a:lvl1pPr>
            <a:lvl2pPr marL="468313" indent="455613">
              <a:buClr>
                <a:srgbClr val="EB696B"/>
              </a:buClr>
              <a:buSzPct val="100000"/>
              <a:buFont typeface="Wingdings" pitchFamily="2" charset="2"/>
              <a:buChar char="§"/>
              <a:tabLst/>
              <a:defRPr sz="2000">
                <a:latin typeface="+mn-lt"/>
                <a:cs typeface="Arial" panose="020B0604020202020204" pitchFamily="34" charset="0"/>
              </a:defRPr>
            </a:lvl2pPr>
            <a:lvl3pPr marL="923925" indent="455613">
              <a:buClr>
                <a:srgbClr val="EB696B"/>
              </a:buClr>
              <a:buSzPct val="100000"/>
              <a:buFont typeface="Wingdings" pitchFamily="2" charset="2"/>
              <a:buChar char="§"/>
              <a:tabLst/>
              <a:defRPr sz="1600">
                <a:latin typeface="+mn-lt"/>
                <a:cs typeface="Arial" panose="020B0604020202020204" pitchFamily="34" charset="0"/>
              </a:defRPr>
            </a:lvl3pPr>
            <a:lvl4pPr marL="1379538" indent="457200">
              <a:buClr>
                <a:srgbClr val="EB696B"/>
              </a:buClr>
              <a:buSzPct val="100000"/>
              <a:buFont typeface="Wingdings" pitchFamily="2" charset="2"/>
              <a:buNone/>
              <a:tabLst/>
              <a:defRPr sz="1400">
                <a:latin typeface="+mn-lt"/>
                <a:cs typeface="Arial" panose="020B0604020202020204" pitchFamily="34" charset="0"/>
              </a:defRPr>
            </a:lvl4pPr>
            <a:lvl5pPr marL="1836738" indent="455613">
              <a:buClr>
                <a:srgbClr val="4ECDC4"/>
              </a:buClr>
              <a:buSzPct val="100000"/>
              <a:buFont typeface="Wingdings" pitchFamily="2" charset="2"/>
              <a:buNone/>
              <a:tabLst/>
              <a:defRPr sz="1200">
                <a:latin typeface="+mn-lt"/>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endParaRPr lang="nb-US"/>
          </a:p>
        </p:txBody>
      </p:sp>
      <p:sp>
        <p:nvSpPr>
          <p:cNvPr id="57" name="Plassholder for innhold 2">
            <a:extLst>
              <a:ext uri="{FF2B5EF4-FFF2-40B4-BE49-F238E27FC236}">
                <a16:creationId xmlns:a16="http://schemas.microsoft.com/office/drawing/2014/main" id="{3BA769FD-D60B-4D87-9FA2-B0DAED1D6752}"/>
              </a:ext>
            </a:extLst>
          </p:cNvPr>
          <p:cNvSpPr>
            <a:spLocks noGrp="1"/>
          </p:cNvSpPr>
          <p:nvPr>
            <p:ph idx="11"/>
          </p:nvPr>
        </p:nvSpPr>
        <p:spPr>
          <a:xfrm>
            <a:off x="6604424" y="2228411"/>
            <a:ext cx="5364119" cy="4371888"/>
          </a:xfrm>
        </p:spPr>
        <p:txBody>
          <a:bodyPr lIns="0" tIns="144000" rIns="0" bIns="36000" anchor="t">
            <a:normAutofit/>
          </a:bodyPr>
          <a:lstStyle>
            <a:lvl1pPr marL="468313" indent="-457200">
              <a:buClr>
                <a:srgbClr val="EB696B"/>
              </a:buClr>
              <a:buSzPct val="100000"/>
              <a:buFont typeface="Wingdings" pitchFamily="2" charset="2"/>
              <a:buChar char="§"/>
              <a:tabLst/>
              <a:defRPr sz="2400">
                <a:latin typeface="+mn-lt"/>
                <a:cs typeface="Arial" panose="020B0604020202020204" pitchFamily="34" charset="0"/>
              </a:defRPr>
            </a:lvl1pPr>
            <a:lvl2pPr marL="468313" indent="455613">
              <a:buClr>
                <a:srgbClr val="EB696B"/>
              </a:buClr>
              <a:buSzPct val="100000"/>
              <a:buFont typeface="Wingdings" pitchFamily="2" charset="2"/>
              <a:buChar char="§"/>
              <a:tabLst/>
              <a:defRPr sz="2000">
                <a:latin typeface="+mn-lt"/>
                <a:cs typeface="Arial" panose="020B0604020202020204" pitchFamily="34" charset="0"/>
              </a:defRPr>
            </a:lvl2pPr>
            <a:lvl3pPr marL="923925" indent="455613">
              <a:buClr>
                <a:srgbClr val="EB696B"/>
              </a:buClr>
              <a:buSzPct val="100000"/>
              <a:buFont typeface="Wingdings" pitchFamily="2" charset="2"/>
              <a:buChar char="§"/>
              <a:tabLst/>
              <a:defRPr sz="1600">
                <a:latin typeface="+mn-lt"/>
                <a:cs typeface="Arial" panose="020B0604020202020204" pitchFamily="34" charset="0"/>
              </a:defRPr>
            </a:lvl3pPr>
            <a:lvl4pPr marL="1379538" indent="457200">
              <a:buClr>
                <a:srgbClr val="EB696B"/>
              </a:buClr>
              <a:buSzPct val="100000"/>
              <a:buFont typeface="Wingdings" pitchFamily="2" charset="2"/>
              <a:buNone/>
              <a:tabLst/>
              <a:defRPr sz="1400">
                <a:latin typeface="+mn-lt"/>
                <a:cs typeface="Arial" panose="020B0604020202020204" pitchFamily="34" charset="0"/>
              </a:defRPr>
            </a:lvl4pPr>
            <a:lvl5pPr marL="1836738" indent="455613">
              <a:buClr>
                <a:srgbClr val="4ECDC4"/>
              </a:buClr>
              <a:buSzPct val="100000"/>
              <a:buFont typeface="Wingdings" pitchFamily="2" charset="2"/>
              <a:buNone/>
              <a:tabLst/>
              <a:defRPr sz="1200">
                <a:latin typeface="+mn-lt"/>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endParaRPr lang="nb-US"/>
          </a:p>
        </p:txBody>
      </p:sp>
      <p:sp>
        <p:nvSpPr>
          <p:cNvPr id="58" name="Plassholder for innhold 2">
            <a:extLst>
              <a:ext uri="{FF2B5EF4-FFF2-40B4-BE49-F238E27FC236}">
                <a16:creationId xmlns:a16="http://schemas.microsoft.com/office/drawing/2014/main" id="{EBE92080-0775-08FD-C463-72A3187E0CCF}"/>
              </a:ext>
            </a:extLst>
          </p:cNvPr>
          <p:cNvSpPr>
            <a:spLocks noGrp="1"/>
          </p:cNvSpPr>
          <p:nvPr>
            <p:ph idx="12"/>
          </p:nvPr>
        </p:nvSpPr>
        <p:spPr>
          <a:xfrm>
            <a:off x="12267321" y="2228411"/>
            <a:ext cx="5364119" cy="4371888"/>
          </a:xfrm>
        </p:spPr>
        <p:txBody>
          <a:bodyPr lIns="0" tIns="144000" rIns="0" bIns="36000" anchor="t">
            <a:normAutofit/>
          </a:bodyPr>
          <a:lstStyle>
            <a:lvl1pPr marL="468313" indent="-457200">
              <a:buClr>
                <a:srgbClr val="EB696B"/>
              </a:buClr>
              <a:buSzPct val="100000"/>
              <a:buFont typeface="Wingdings" pitchFamily="2" charset="2"/>
              <a:buChar char="§"/>
              <a:tabLst/>
              <a:defRPr sz="2400">
                <a:latin typeface="+mn-lt"/>
                <a:cs typeface="Arial" panose="020B0604020202020204" pitchFamily="34" charset="0"/>
              </a:defRPr>
            </a:lvl1pPr>
            <a:lvl2pPr marL="468313" indent="455613">
              <a:buClr>
                <a:srgbClr val="EB696B"/>
              </a:buClr>
              <a:buSzPct val="100000"/>
              <a:buFont typeface="Wingdings" pitchFamily="2" charset="2"/>
              <a:buChar char="§"/>
              <a:tabLst/>
              <a:defRPr sz="2000">
                <a:latin typeface="+mn-lt"/>
                <a:cs typeface="Arial" panose="020B0604020202020204" pitchFamily="34" charset="0"/>
              </a:defRPr>
            </a:lvl2pPr>
            <a:lvl3pPr marL="923925" indent="455613">
              <a:buClr>
                <a:srgbClr val="EB696B"/>
              </a:buClr>
              <a:buSzPct val="100000"/>
              <a:buFont typeface="Wingdings" pitchFamily="2" charset="2"/>
              <a:buChar char="§"/>
              <a:tabLst/>
              <a:defRPr sz="1600">
                <a:latin typeface="+mn-lt"/>
                <a:cs typeface="Arial" panose="020B0604020202020204" pitchFamily="34" charset="0"/>
              </a:defRPr>
            </a:lvl3pPr>
            <a:lvl4pPr marL="1379538" indent="457200">
              <a:buClr>
                <a:srgbClr val="EB696B"/>
              </a:buClr>
              <a:buSzPct val="100000"/>
              <a:buFont typeface="Wingdings" pitchFamily="2" charset="2"/>
              <a:buNone/>
              <a:tabLst/>
              <a:defRPr sz="1400">
                <a:latin typeface="+mn-lt"/>
                <a:cs typeface="Arial" panose="020B0604020202020204" pitchFamily="34" charset="0"/>
              </a:defRPr>
            </a:lvl4pPr>
            <a:lvl5pPr marL="1836738" indent="455613">
              <a:buClr>
                <a:srgbClr val="4ECDC4"/>
              </a:buClr>
              <a:buSzPct val="100000"/>
              <a:buFont typeface="Wingdings" pitchFamily="2" charset="2"/>
              <a:buNone/>
              <a:tabLst/>
              <a:defRPr sz="1200">
                <a:latin typeface="+mn-lt"/>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endParaRPr lang="nb-US"/>
          </a:p>
        </p:txBody>
      </p:sp>
      <p:sp>
        <p:nvSpPr>
          <p:cNvPr id="59" name="Plassholder for innhold 2">
            <a:extLst>
              <a:ext uri="{FF2B5EF4-FFF2-40B4-BE49-F238E27FC236}">
                <a16:creationId xmlns:a16="http://schemas.microsoft.com/office/drawing/2014/main" id="{A0877543-1CA8-5252-65F6-423595E8FFC8}"/>
              </a:ext>
            </a:extLst>
          </p:cNvPr>
          <p:cNvSpPr>
            <a:spLocks noGrp="1"/>
          </p:cNvSpPr>
          <p:nvPr>
            <p:ph idx="13"/>
          </p:nvPr>
        </p:nvSpPr>
        <p:spPr>
          <a:xfrm>
            <a:off x="17974211" y="2228411"/>
            <a:ext cx="5364119" cy="4371888"/>
          </a:xfrm>
        </p:spPr>
        <p:txBody>
          <a:bodyPr lIns="0" tIns="144000" rIns="0" bIns="36000" anchor="t">
            <a:normAutofit/>
          </a:bodyPr>
          <a:lstStyle>
            <a:lvl1pPr marL="468313" indent="-457200">
              <a:buClr>
                <a:srgbClr val="EB696B"/>
              </a:buClr>
              <a:buSzPct val="100000"/>
              <a:buFont typeface="Wingdings" pitchFamily="2" charset="2"/>
              <a:buChar char="§"/>
              <a:tabLst/>
              <a:defRPr sz="2400">
                <a:latin typeface="+mn-lt"/>
                <a:cs typeface="Arial" panose="020B0604020202020204" pitchFamily="34" charset="0"/>
              </a:defRPr>
            </a:lvl1pPr>
            <a:lvl2pPr marL="468313" indent="455613">
              <a:buClr>
                <a:srgbClr val="EB696B"/>
              </a:buClr>
              <a:buSzPct val="100000"/>
              <a:buFont typeface="Wingdings" pitchFamily="2" charset="2"/>
              <a:buChar char="§"/>
              <a:tabLst/>
              <a:defRPr sz="2000">
                <a:latin typeface="+mn-lt"/>
                <a:cs typeface="Arial" panose="020B0604020202020204" pitchFamily="34" charset="0"/>
              </a:defRPr>
            </a:lvl2pPr>
            <a:lvl3pPr marL="923925" indent="455613">
              <a:buClr>
                <a:srgbClr val="EB696B"/>
              </a:buClr>
              <a:buSzPct val="100000"/>
              <a:buFont typeface="Wingdings" pitchFamily="2" charset="2"/>
              <a:buChar char="§"/>
              <a:tabLst/>
              <a:defRPr sz="1600">
                <a:latin typeface="+mn-lt"/>
                <a:cs typeface="Arial" panose="020B0604020202020204" pitchFamily="34" charset="0"/>
              </a:defRPr>
            </a:lvl3pPr>
            <a:lvl4pPr marL="1379538" indent="457200">
              <a:buClr>
                <a:srgbClr val="EB696B"/>
              </a:buClr>
              <a:buSzPct val="100000"/>
              <a:buFont typeface="Wingdings" pitchFamily="2" charset="2"/>
              <a:buNone/>
              <a:tabLst/>
              <a:defRPr sz="1400">
                <a:latin typeface="+mn-lt"/>
                <a:cs typeface="Arial" panose="020B0604020202020204" pitchFamily="34" charset="0"/>
              </a:defRPr>
            </a:lvl4pPr>
            <a:lvl5pPr marL="1836738" indent="455613">
              <a:buClr>
                <a:srgbClr val="4ECDC4"/>
              </a:buClr>
              <a:buSzPct val="100000"/>
              <a:buFont typeface="Wingdings" pitchFamily="2" charset="2"/>
              <a:buNone/>
              <a:tabLst/>
              <a:defRPr sz="1200">
                <a:latin typeface="+mn-lt"/>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endParaRPr lang="nb-US"/>
          </a:p>
        </p:txBody>
      </p:sp>
      <p:sp>
        <p:nvSpPr>
          <p:cNvPr id="60" name="Plassholder for innhold 2">
            <a:extLst>
              <a:ext uri="{FF2B5EF4-FFF2-40B4-BE49-F238E27FC236}">
                <a16:creationId xmlns:a16="http://schemas.microsoft.com/office/drawing/2014/main" id="{A9906C1A-31D8-2ADD-C621-773B7CC64408}"/>
              </a:ext>
            </a:extLst>
          </p:cNvPr>
          <p:cNvSpPr>
            <a:spLocks noGrp="1"/>
          </p:cNvSpPr>
          <p:nvPr>
            <p:ph idx="14"/>
          </p:nvPr>
        </p:nvSpPr>
        <p:spPr>
          <a:xfrm>
            <a:off x="835457" y="8381152"/>
            <a:ext cx="5364119" cy="4371888"/>
          </a:xfrm>
        </p:spPr>
        <p:txBody>
          <a:bodyPr lIns="0" tIns="144000" rIns="0" bIns="36000" anchor="t">
            <a:normAutofit/>
          </a:bodyPr>
          <a:lstStyle>
            <a:lvl1pPr marL="468313" indent="-457200">
              <a:buClr>
                <a:srgbClr val="EB696B"/>
              </a:buClr>
              <a:buSzPct val="100000"/>
              <a:buFont typeface="Wingdings" pitchFamily="2" charset="2"/>
              <a:buChar char="§"/>
              <a:tabLst/>
              <a:defRPr sz="2400">
                <a:latin typeface="+mn-lt"/>
                <a:cs typeface="Arial" panose="020B0604020202020204" pitchFamily="34" charset="0"/>
              </a:defRPr>
            </a:lvl1pPr>
            <a:lvl2pPr marL="468313" indent="455613">
              <a:buClr>
                <a:srgbClr val="EB696B"/>
              </a:buClr>
              <a:buSzPct val="100000"/>
              <a:buFont typeface="Wingdings" pitchFamily="2" charset="2"/>
              <a:buChar char="§"/>
              <a:tabLst/>
              <a:defRPr sz="2000">
                <a:latin typeface="+mn-lt"/>
                <a:cs typeface="Arial" panose="020B0604020202020204" pitchFamily="34" charset="0"/>
              </a:defRPr>
            </a:lvl2pPr>
            <a:lvl3pPr marL="923925" indent="455613">
              <a:buClr>
                <a:srgbClr val="EB696B"/>
              </a:buClr>
              <a:buSzPct val="100000"/>
              <a:buFont typeface="Wingdings" pitchFamily="2" charset="2"/>
              <a:buChar char="§"/>
              <a:tabLst/>
              <a:defRPr sz="1600">
                <a:latin typeface="+mn-lt"/>
                <a:cs typeface="Arial" panose="020B0604020202020204" pitchFamily="34" charset="0"/>
              </a:defRPr>
            </a:lvl3pPr>
            <a:lvl4pPr marL="1379538" indent="457200">
              <a:buClr>
                <a:srgbClr val="EB696B"/>
              </a:buClr>
              <a:buSzPct val="100000"/>
              <a:buFont typeface="Wingdings" pitchFamily="2" charset="2"/>
              <a:buNone/>
              <a:tabLst/>
              <a:defRPr sz="1400">
                <a:latin typeface="+mn-lt"/>
                <a:cs typeface="Arial" panose="020B0604020202020204" pitchFamily="34" charset="0"/>
              </a:defRPr>
            </a:lvl4pPr>
            <a:lvl5pPr marL="1836738" indent="455613">
              <a:buClr>
                <a:srgbClr val="4ECDC4"/>
              </a:buClr>
              <a:buSzPct val="100000"/>
              <a:buFont typeface="Wingdings" pitchFamily="2" charset="2"/>
              <a:buNone/>
              <a:tabLst/>
              <a:defRPr sz="1200">
                <a:latin typeface="+mn-lt"/>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endParaRPr lang="nb-US"/>
          </a:p>
        </p:txBody>
      </p:sp>
      <p:sp>
        <p:nvSpPr>
          <p:cNvPr id="61" name="Plassholder for innhold 2">
            <a:extLst>
              <a:ext uri="{FF2B5EF4-FFF2-40B4-BE49-F238E27FC236}">
                <a16:creationId xmlns:a16="http://schemas.microsoft.com/office/drawing/2014/main" id="{BA4B38C3-7326-58A3-C6CD-EB0D10777D1F}"/>
              </a:ext>
            </a:extLst>
          </p:cNvPr>
          <p:cNvSpPr>
            <a:spLocks noGrp="1"/>
          </p:cNvSpPr>
          <p:nvPr>
            <p:ph idx="15"/>
          </p:nvPr>
        </p:nvSpPr>
        <p:spPr>
          <a:xfrm>
            <a:off x="6542347" y="8381152"/>
            <a:ext cx="5364119" cy="4371888"/>
          </a:xfrm>
        </p:spPr>
        <p:txBody>
          <a:bodyPr lIns="0" tIns="144000" rIns="0" bIns="36000" anchor="t">
            <a:normAutofit/>
          </a:bodyPr>
          <a:lstStyle>
            <a:lvl1pPr marL="468313" indent="-457200">
              <a:buClr>
                <a:srgbClr val="EB696B"/>
              </a:buClr>
              <a:buSzPct val="100000"/>
              <a:buFont typeface="Wingdings" pitchFamily="2" charset="2"/>
              <a:buChar char="§"/>
              <a:tabLst/>
              <a:defRPr sz="2400">
                <a:latin typeface="+mn-lt"/>
                <a:cs typeface="Arial" panose="020B0604020202020204" pitchFamily="34" charset="0"/>
              </a:defRPr>
            </a:lvl1pPr>
            <a:lvl2pPr marL="468313" indent="455613">
              <a:buClr>
                <a:srgbClr val="EB696B"/>
              </a:buClr>
              <a:buSzPct val="100000"/>
              <a:buFont typeface="Wingdings" pitchFamily="2" charset="2"/>
              <a:buChar char="§"/>
              <a:tabLst/>
              <a:defRPr sz="2000">
                <a:latin typeface="+mn-lt"/>
                <a:cs typeface="Arial" panose="020B0604020202020204" pitchFamily="34" charset="0"/>
              </a:defRPr>
            </a:lvl2pPr>
            <a:lvl3pPr marL="923925" indent="455613">
              <a:buClr>
                <a:srgbClr val="EB696B"/>
              </a:buClr>
              <a:buSzPct val="100000"/>
              <a:buFont typeface="Wingdings" pitchFamily="2" charset="2"/>
              <a:buChar char="§"/>
              <a:tabLst/>
              <a:defRPr sz="1600">
                <a:latin typeface="+mn-lt"/>
                <a:cs typeface="Arial" panose="020B0604020202020204" pitchFamily="34" charset="0"/>
              </a:defRPr>
            </a:lvl3pPr>
            <a:lvl4pPr marL="1379538" indent="457200">
              <a:buClr>
                <a:srgbClr val="EB696B"/>
              </a:buClr>
              <a:buSzPct val="100000"/>
              <a:buFont typeface="Wingdings" pitchFamily="2" charset="2"/>
              <a:buNone/>
              <a:tabLst/>
              <a:defRPr sz="1400">
                <a:latin typeface="+mn-lt"/>
                <a:cs typeface="Arial" panose="020B0604020202020204" pitchFamily="34" charset="0"/>
              </a:defRPr>
            </a:lvl4pPr>
            <a:lvl5pPr marL="1836738" indent="455613">
              <a:buClr>
                <a:srgbClr val="4ECDC4"/>
              </a:buClr>
              <a:buSzPct val="100000"/>
              <a:buFont typeface="Wingdings" pitchFamily="2" charset="2"/>
              <a:buNone/>
              <a:tabLst/>
              <a:defRPr sz="1200">
                <a:latin typeface="+mn-lt"/>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endParaRPr lang="nb-US"/>
          </a:p>
        </p:txBody>
      </p:sp>
      <p:sp>
        <p:nvSpPr>
          <p:cNvPr id="62" name="Plassholder for innhold 2">
            <a:extLst>
              <a:ext uri="{FF2B5EF4-FFF2-40B4-BE49-F238E27FC236}">
                <a16:creationId xmlns:a16="http://schemas.microsoft.com/office/drawing/2014/main" id="{0F4E0265-7AA9-6AC7-393F-35F76F683ED2}"/>
              </a:ext>
            </a:extLst>
          </p:cNvPr>
          <p:cNvSpPr>
            <a:spLocks noGrp="1"/>
          </p:cNvSpPr>
          <p:nvPr>
            <p:ph idx="16"/>
          </p:nvPr>
        </p:nvSpPr>
        <p:spPr>
          <a:xfrm>
            <a:off x="12205244" y="8381152"/>
            <a:ext cx="5364119" cy="4371888"/>
          </a:xfrm>
        </p:spPr>
        <p:txBody>
          <a:bodyPr lIns="0" tIns="144000" rIns="0" bIns="36000" anchor="t">
            <a:normAutofit/>
          </a:bodyPr>
          <a:lstStyle>
            <a:lvl1pPr marL="468313" indent="-457200">
              <a:buClr>
                <a:srgbClr val="EB696B"/>
              </a:buClr>
              <a:buSzPct val="100000"/>
              <a:buFont typeface="Wingdings" pitchFamily="2" charset="2"/>
              <a:buChar char="§"/>
              <a:tabLst/>
              <a:defRPr sz="2400">
                <a:latin typeface="+mn-lt"/>
                <a:cs typeface="Arial" panose="020B0604020202020204" pitchFamily="34" charset="0"/>
              </a:defRPr>
            </a:lvl1pPr>
            <a:lvl2pPr marL="468313" indent="455613">
              <a:buClr>
                <a:srgbClr val="EB696B"/>
              </a:buClr>
              <a:buSzPct val="100000"/>
              <a:buFont typeface="Wingdings" pitchFamily="2" charset="2"/>
              <a:buChar char="§"/>
              <a:tabLst/>
              <a:defRPr sz="2000">
                <a:latin typeface="+mn-lt"/>
                <a:cs typeface="Arial" panose="020B0604020202020204" pitchFamily="34" charset="0"/>
              </a:defRPr>
            </a:lvl2pPr>
            <a:lvl3pPr marL="923925" indent="455613">
              <a:buClr>
                <a:srgbClr val="EB696B"/>
              </a:buClr>
              <a:buSzPct val="100000"/>
              <a:buFont typeface="Wingdings" pitchFamily="2" charset="2"/>
              <a:buChar char="§"/>
              <a:tabLst/>
              <a:defRPr sz="1600">
                <a:latin typeface="+mn-lt"/>
                <a:cs typeface="Arial" panose="020B0604020202020204" pitchFamily="34" charset="0"/>
              </a:defRPr>
            </a:lvl3pPr>
            <a:lvl4pPr marL="1379538" indent="457200">
              <a:buClr>
                <a:srgbClr val="EB696B"/>
              </a:buClr>
              <a:buSzPct val="100000"/>
              <a:buFont typeface="Wingdings" pitchFamily="2" charset="2"/>
              <a:buNone/>
              <a:tabLst/>
              <a:defRPr sz="1400">
                <a:latin typeface="+mn-lt"/>
                <a:cs typeface="Arial" panose="020B0604020202020204" pitchFamily="34" charset="0"/>
              </a:defRPr>
            </a:lvl4pPr>
            <a:lvl5pPr marL="1836738" indent="455613">
              <a:buClr>
                <a:srgbClr val="4ECDC4"/>
              </a:buClr>
              <a:buSzPct val="100000"/>
              <a:buFont typeface="Wingdings" pitchFamily="2" charset="2"/>
              <a:buNone/>
              <a:tabLst/>
              <a:defRPr sz="1200">
                <a:latin typeface="+mn-lt"/>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endParaRPr lang="nb-US"/>
          </a:p>
        </p:txBody>
      </p:sp>
      <p:sp>
        <p:nvSpPr>
          <p:cNvPr id="63" name="Plassholder for innhold 2">
            <a:extLst>
              <a:ext uri="{FF2B5EF4-FFF2-40B4-BE49-F238E27FC236}">
                <a16:creationId xmlns:a16="http://schemas.microsoft.com/office/drawing/2014/main" id="{976FABDA-59D6-261A-26C9-AA8628A589EA}"/>
              </a:ext>
            </a:extLst>
          </p:cNvPr>
          <p:cNvSpPr>
            <a:spLocks noGrp="1"/>
          </p:cNvSpPr>
          <p:nvPr>
            <p:ph idx="17"/>
          </p:nvPr>
        </p:nvSpPr>
        <p:spPr>
          <a:xfrm>
            <a:off x="17912134" y="8381152"/>
            <a:ext cx="5364119" cy="4371888"/>
          </a:xfrm>
        </p:spPr>
        <p:txBody>
          <a:bodyPr lIns="0" tIns="144000" rIns="0" bIns="36000" anchor="t">
            <a:normAutofit/>
          </a:bodyPr>
          <a:lstStyle>
            <a:lvl1pPr marL="468313" indent="-457200">
              <a:buClr>
                <a:srgbClr val="EB696B"/>
              </a:buClr>
              <a:buSzPct val="100000"/>
              <a:buFont typeface="Wingdings" pitchFamily="2" charset="2"/>
              <a:buChar char="§"/>
              <a:tabLst/>
              <a:defRPr sz="2400">
                <a:latin typeface="+mn-lt"/>
                <a:cs typeface="Arial" panose="020B0604020202020204" pitchFamily="34" charset="0"/>
              </a:defRPr>
            </a:lvl1pPr>
            <a:lvl2pPr marL="468313" indent="455613">
              <a:buClr>
                <a:srgbClr val="EB696B"/>
              </a:buClr>
              <a:buSzPct val="100000"/>
              <a:buFont typeface="Wingdings" pitchFamily="2" charset="2"/>
              <a:buChar char="§"/>
              <a:tabLst/>
              <a:defRPr sz="2000">
                <a:latin typeface="+mn-lt"/>
                <a:cs typeface="Arial" panose="020B0604020202020204" pitchFamily="34" charset="0"/>
              </a:defRPr>
            </a:lvl2pPr>
            <a:lvl3pPr marL="923925" indent="455613">
              <a:buClr>
                <a:srgbClr val="EB696B"/>
              </a:buClr>
              <a:buSzPct val="100000"/>
              <a:buFont typeface="Wingdings" pitchFamily="2" charset="2"/>
              <a:buChar char="§"/>
              <a:tabLst/>
              <a:defRPr sz="1600">
                <a:latin typeface="+mn-lt"/>
                <a:cs typeface="Arial" panose="020B0604020202020204" pitchFamily="34" charset="0"/>
              </a:defRPr>
            </a:lvl3pPr>
            <a:lvl4pPr marL="1379538" indent="457200">
              <a:buClr>
                <a:srgbClr val="EB696B"/>
              </a:buClr>
              <a:buSzPct val="100000"/>
              <a:buFont typeface="Wingdings" pitchFamily="2" charset="2"/>
              <a:buNone/>
              <a:tabLst/>
              <a:defRPr sz="1400">
                <a:latin typeface="+mn-lt"/>
                <a:cs typeface="Arial" panose="020B0604020202020204" pitchFamily="34" charset="0"/>
              </a:defRPr>
            </a:lvl4pPr>
            <a:lvl5pPr marL="1836738" indent="455613">
              <a:buClr>
                <a:srgbClr val="4ECDC4"/>
              </a:buClr>
              <a:buSzPct val="100000"/>
              <a:buFont typeface="Wingdings" pitchFamily="2" charset="2"/>
              <a:buNone/>
              <a:tabLst/>
              <a:defRPr sz="1200">
                <a:latin typeface="+mn-lt"/>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endParaRPr lang="nb-US"/>
          </a:p>
        </p:txBody>
      </p:sp>
    </p:spTree>
    <p:extLst>
      <p:ext uri="{BB962C8B-B14F-4D97-AF65-F5344CB8AC3E}">
        <p14:creationId xmlns:p14="http://schemas.microsoft.com/office/powerpoint/2010/main" val="2422221492"/>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Innhold med bilde 18">
    <p:spTree>
      <p:nvGrpSpPr>
        <p:cNvPr id="1" name=""/>
        <p:cNvGrpSpPr/>
        <p:nvPr/>
      </p:nvGrpSpPr>
      <p:grpSpPr>
        <a:xfrm>
          <a:off x="0" y="0"/>
          <a:ext cx="0" cy="0"/>
          <a:chOff x="0" y="0"/>
          <a:chExt cx="0" cy="0"/>
        </a:xfrm>
      </p:grpSpPr>
      <p:sp>
        <p:nvSpPr>
          <p:cNvPr id="11" name="Plassholder for bilde 10">
            <a:extLst>
              <a:ext uri="{FF2B5EF4-FFF2-40B4-BE49-F238E27FC236}">
                <a16:creationId xmlns:a16="http://schemas.microsoft.com/office/drawing/2014/main" id="{B95E85AE-6D30-80EB-DDF8-337E49DD6E5B}"/>
              </a:ext>
            </a:extLst>
          </p:cNvPr>
          <p:cNvSpPr>
            <a:spLocks noGrp="1"/>
          </p:cNvSpPr>
          <p:nvPr>
            <p:ph type="pic" sz="quarter" idx="13" hasCustomPrompt="1"/>
          </p:nvPr>
        </p:nvSpPr>
        <p:spPr>
          <a:xfrm>
            <a:off x="0" y="2"/>
            <a:ext cx="9601200" cy="9644744"/>
          </a:xfrm>
          <a:blipFill>
            <a:blip r:embed="rId2">
              <a:alphaModFix amt="70000"/>
            </a:blip>
            <a:stretch>
              <a:fillRect/>
            </a:stretch>
          </a:blipFill>
        </p:spPr>
        <p:txBody>
          <a:bodyPr rtlCol="0"/>
          <a:lstStyle>
            <a:lvl1pPr marL="0" indent="0">
              <a:buNone/>
              <a:defRPr/>
            </a:lvl1pPr>
          </a:lstStyle>
          <a:p>
            <a:pPr rtl="0"/>
            <a:r>
              <a:rPr lang="nb-no"/>
              <a:t> </a:t>
            </a:r>
          </a:p>
        </p:txBody>
      </p:sp>
      <p:sp>
        <p:nvSpPr>
          <p:cNvPr id="2" name="Tittel 1">
            <a:extLst>
              <a:ext uri="{FF2B5EF4-FFF2-40B4-BE49-F238E27FC236}">
                <a16:creationId xmlns:a16="http://schemas.microsoft.com/office/drawing/2014/main" id="{421917DD-3691-27F7-68C8-EACE32AEAF6A}"/>
              </a:ext>
            </a:extLst>
          </p:cNvPr>
          <p:cNvSpPr>
            <a:spLocks noGrp="1"/>
          </p:cNvSpPr>
          <p:nvPr>
            <p:ph type="title" hasCustomPrompt="1"/>
          </p:nvPr>
        </p:nvSpPr>
        <p:spPr>
          <a:xfrm>
            <a:off x="2004171" y="8748200"/>
            <a:ext cx="7795810" cy="2761628"/>
          </a:xfrm>
        </p:spPr>
        <p:txBody>
          <a:bodyPr lIns="137160" tIns="137160" rtlCol="0" anchor="t"/>
          <a:lstStyle>
            <a:lvl1pPr>
              <a:defRPr/>
            </a:lvl1pPr>
          </a:lstStyle>
          <a:p>
            <a:pPr rtl="0"/>
            <a:r>
              <a:rPr lang="nb-no"/>
              <a:t>Klikk for å redigere tittelstil i originalen</a:t>
            </a:r>
          </a:p>
        </p:txBody>
      </p:sp>
      <p:sp>
        <p:nvSpPr>
          <p:cNvPr id="3" name="Plassholder for innhold 2">
            <a:extLst>
              <a:ext uri="{FF2B5EF4-FFF2-40B4-BE49-F238E27FC236}">
                <a16:creationId xmlns:a16="http://schemas.microsoft.com/office/drawing/2014/main" id="{DDDF1F66-DA3A-1E9E-183A-4FB86FC67F15}"/>
              </a:ext>
            </a:extLst>
          </p:cNvPr>
          <p:cNvSpPr>
            <a:spLocks noGrp="1"/>
          </p:cNvSpPr>
          <p:nvPr>
            <p:ph idx="1"/>
          </p:nvPr>
        </p:nvSpPr>
        <p:spPr>
          <a:xfrm>
            <a:off x="10779032" y="1371601"/>
            <a:ext cx="10861768" cy="10409966"/>
          </a:xfrm>
        </p:spPr>
        <p:txBody>
          <a:bodyPr rtlCol="0"/>
          <a:lstStyle/>
          <a:p>
            <a:pPr lvl="0" rtl="0"/>
            <a:r>
              <a:rPr lang="nb-no"/>
              <a:t>Klikk for å redigere tekststiler i malen</a:t>
            </a:r>
          </a:p>
          <a:p>
            <a:pPr lvl="1" rtl="0"/>
            <a:r>
              <a:rPr lang="nb-no"/>
              <a:t>Andre nivå</a:t>
            </a:r>
          </a:p>
          <a:p>
            <a:pPr lvl="2" rtl="0"/>
            <a:r>
              <a:rPr lang="nb-no"/>
              <a:t>Tredje nivå</a:t>
            </a:r>
          </a:p>
          <a:p>
            <a:pPr lvl="3" rtl="0"/>
            <a:r>
              <a:rPr lang="nb-no"/>
              <a:t>Fjerde nivå</a:t>
            </a:r>
          </a:p>
          <a:p>
            <a:pPr lvl="4" rtl="0"/>
            <a:r>
              <a:rPr lang="nb-no"/>
              <a:t>Femte nivå</a:t>
            </a:r>
            <a:endParaRPr lang="en-US"/>
          </a:p>
        </p:txBody>
      </p:sp>
      <p:sp>
        <p:nvSpPr>
          <p:cNvPr id="5" name="Plassholder for bunntekst 4">
            <a:extLst>
              <a:ext uri="{FF2B5EF4-FFF2-40B4-BE49-F238E27FC236}">
                <a16:creationId xmlns:a16="http://schemas.microsoft.com/office/drawing/2014/main" id="{A1D27EA8-C1D8-B105-9F54-16985594DB0A}"/>
              </a:ext>
            </a:extLst>
          </p:cNvPr>
          <p:cNvSpPr>
            <a:spLocks noGrp="1"/>
          </p:cNvSpPr>
          <p:nvPr>
            <p:ph type="ftr" sz="quarter" idx="11"/>
          </p:nvPr>
        </p:nvSpPr>
        <p:spPr>
          <a:xfrm>
            <a:off x="1205948" y="12059734"/>
            <a:ext cx="3822192" cy="730252"/>
          </a:xfrm>
          <a:solidFill>
            <a:schemeClr val="bg1"/>
          </a:solidFill>
        </p:spPr>
        <p:txBody>
          <a:bodyPr rtlCol="0" anchor="ctr"/>
          <a:lstStyle>
            <a:lvl1pPr algn="l">
              <a:defRPr/>
            </a:lvl1pPr>
          </a:lstStyle>
          <a:p>
            <a:pPr rtl="0"/>
            <a:r>
              <a:rPr lang="nb-no"/>
              <a:t>Bunnteksteksempel</a:t>
            </a:r>
          </a:p>
        </p:txBody>
      </p:sp>
      <p:sp>
        <p:nvSpPr>
          <p:cNvPr id="4" name="Plassholder for dato 3">
            <a:extLst>
              <a:ext uri="{FF2B5EF4-FFF2-40B4-BE49-F238E27FC236}">
                <a16:creationId xmlns:a16="http://schemas.microsoft.com/office/drawing/2014/main" id="{4C64A704-5499-D0F7-F550-5994C49F8C26}"/>
              </a:ext>
            </a:extLst>
          </p:cNvPr>
          <p:cNvSpPr>
            <a:spLocks noGrp="1"/>
          </p:cNvSpPr>
          <p:nvPr>
            <p:ph type="dt" sz="half" idx="10"/>
          </p:nvPr>
        </p:nvSpPr>
        <p:spPr>
          <a:xfrm>
            <a:off x="20116800" y="12059737"/>
            <a:ext cx="2359152" cy="730250"/>
          </a:xfrm>
          <a:solidFill>
            <a:schemeClr val="bg1"/>
          </a:solidFill>
        </p:spPr>
        <p:txBody>
          <a:bodyPr rtlCol="0"/>
          <a:lstStyle/>
          <a:p>
            <a:pPr rtl="0"/>
            <a:r>
              <a:rPr lang="en-US"/>
              <a:t>11.08.2025</a:t>
            </a:r>
          </a:p>
        </p:txBody>
      </p:sp>
      <p:sp>
        <p:nvSpPr>
          <p:cNvPr id="6" name="Plassholder for lysbildenummer 5">
            <a:extLst>
              <a:ext uri="{FF2B5EF4-FFF2-40B4-BE49-F238E27FC236}">
                <a16:creationId xmlns:a16="http://schemas.microsoft.com/office/drawing/2014/main" id="{AD2F2DDE-AF7B-917E-704F-1E12AB9BFFCD}"/>
              </a:ext>
            </a:extLst>
          </p:cNvPr>
          <p:cNvSpPr>
            <a:spLocks noGrp="1"/>
          </p:cNvSpPr>
          <p:nvPr>
            <p:ph type="sldNum" sz="quarter" idx="12"/>
          </p:nvPr>
        </p:nvSpPr>
        <p:spPr/>
        <p:txBody>
          <a:bodyPr rtlCol="0"/>
          <a:lstStyle/>
          <a:p>
            <a:pPr rtl="0"/>
            <a:fld id="{27F8DDA4-3B80-4E8A-A8F5-521F73BF9127}" type="slidenum">
              <a:rPr lang="en-US" smtClean="0"/>
              <a:t>‹#›</a:t>
            </a:fld>
            <a:endParaRPr lang="en-US"/>
          </a:p>
        </p:txBody>
      </p:sp>
    </p:spTree>
    <p:extLst>
      <p:ext uri="{BB962C8B-B14F-4D97-AF65-F5344CB8AC3E}">
        <p14:creationId xmlns:p14="http://schemas.microsoft.com/office/powerpoint/2010/main" val="1720632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E6726A7-A663-4544-0549-EBF3DF18A6FB}"/>
              </a:ext>
            </a:extLst>
          </p:cNvPr>
          <p:cNvSpPr>
            <a:spLocks noGrp="1"/>
          </p:cNvSpPr>
          <p:nvPr>
            <p:ph type="title"/>
          </p:nvPr>
        </p:nvSpPr>
        <p:spPr/>
        <p:txBody>
          <a:bodyPr/>
          <a:lstStyle/>
          <a:p>
            <a:r>
              <a:rPr lang="nb-NO"/>
              <a:t>Klikk for å redigere tittelstil</a:t>
            </a:r>
          </a:p>
        </p:txBody>
      </p:sp>
      <p:sp>
        <p:nvSpPr>
          <p:cNvPr id="3" name="Plassholder for dato 2">
            <a:extLst>
              <a:ext uri="{FF2B5EF4-FFF2-40B4-BE49-F238E27FC236}">
                <a16:creationId xmlns:a16="http://schemas.microsoft.com/office/drawing/2014/main" id="{CAF6F69D-B789-EA4B-BCD0-DAC8C6E6FBCB}"/>
              </a:ext>
            </a:extLst>
          </p:cNvPr>
          <p:cNvSpPr>
            <a:spLocks noGrp="1"/>
          </p:cNvSpPr>
          <p:nvPr>
            <p:ph type="dt" sz="half" idx="10"/>
          </p:nvPr>
        </p:nvSpPr>
        <p:spPr/>
        <p:txBody>
          <a:bodyPr/>
          <a:lstStyle/>
          <a:p>
            <a:fld id="{C899E71E-A918-4761-A38F-E278841B5997}" type="datetimeFigureOut">
              <a:rPr lang="nb-NO" smtClean="0"/>
              <a:t>14.01.2026</a:t>
            </a:fld>
            <a:endParaRPr lang="nb-NO"/>
          </a:p>
        </p:txBody>
      </p:sp>
      <p:sp>
        <p:nvSpPr>
          <p:cNvPr id="4" name="Plassholder for bunntekst 3">
            <a:extLst>
              <a:ext uri="{FF2B5EF4-FFF2-40B4-BE49-F238E27FC236}">
                <a16:creationId xmlns:a16="http://schemas.microsoft.com/office/drawing/2014/main" id="{A54AB015-51FF-811A-AD99-7D62C1728DBF}"/>
              </a:ext>
            </a:extLst>
          </p:cNvPr>
          <p:cNvSpPr>
            <a:spLocks noGrp="1"/>
          </p:cNvSpPr>
          <p:nvPr>
            <p:ph type="ftr" sz="quarter" idx="11"/>
          </p:nvPr>
        </p:nvSpPr>
        <p:spPr/>
        <p:txBody>
          <a:bodyPr/>
          <a:lstStyle/>
          <a:p>
            <a:endParaRPr lang="nb-NO"/>
          </a:p>
        </p:txBody>
      </p:sp>
      <p:sp>
        <p:nvSpPr>
          <p:cNvPr id="5" name="Plassholder for lysbildenummer 4">
            <a:extLst>
              <a:ext uri="{FF2B5EF4-FFF2-40B4-BE49-F238E27FC236}">
                <a16:creationId xmlns:a16="http://schemas.microsoft.com/office/drawing/2014/main" id="{718ACC60-33D8-A288-DDEB-B6BDE6E0D371}"/>
              </a:ext>
            </a:extLst>
          </p:cNvPr>
          <p:cNvSpPr>
            <a:spLocks noGrp="1"/>
          </p:cNvSpPr>
          <p:nvPr>
            <p:ph type="sldNum" sz="quarter" idx="12"/>
          </p:nvPr>
        </p:nvSpPr>
        <p:spPr/>
        <p:txBody>
          <a:bodyPr/>
          <a:lstStyle/>
          <a:p>
            <a:fld id="{84863626-4F7D-465A-8425-5295FAEC2E33}" type="slidenum">
              <a:rPr lang="nb-NO" smtClean="0"/>
              <a:t>‹#›</a:t>
            </a:fld>
            <a:endParaRPr lang="nb-NO"/>
          </a:p>
        </p:txBody>
      </p:sp>
    </p:spTree>
    <p:extLst>
      <p:ext uri="{BB962C8B-B14F-4D97-AF65-F5344CB8AC3E}">
        <p14:creationId xmlns:p14="http://schemas.microsoft.com/office/powerpoint/2010/main" val="49364766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om">
    <p:bg>
      <p:bgPr>
        <a:solidFill>
          <a:srgbClr val="FBFCF7"/>
        </a:solidFill>
        <a:effectLst/>
      </p:bgPr>
    </p:bg>
    <p:spTree>
      <p:nvGrpSpPr>
        <p:cNvPr id="1" name=""/>
        <p:cNvGrpSpPr/>
        <p:nvPr/>
      </p:nvGrpSpPr>
      <p:grpSpPr>
        <a:xfrm>
          <a:off x="0" y="0"/>
          <a:ext cx="0" cy="0"/>
          <a:chOff x="0" y="0"/>
          <a:chExt cx="0" cy="0"/>
        </a:xfrm>
      </p:grpSpPr>
      <p:sp>
        <p:nvSpPr>
          <p:cNvPr id="162" name="Lysbildenummer"/>
          <p:cNvSpPr txBox="1">
            <a:spLocks noGrp="1"/>
          </p:cNvSpPr>
          <p:nvPr>
            <p:ph type="sldNum" sz="quarter" idx="2"/>
          </p:nvPr>
        </p:nvSpPr>
        <p:spPr>
          <a:prstGeom prst="rect">
            <a:avLst/>
          </a:prstGeom>
        </p:spPr>
        <p:txBody>
          <a:bodyPr/>
          <a:lstStyle/>
          <a:p>
            <a:fld id="{86CB4B4D-7CA3-9044-876B-883B54F8677D}" type="slidenum">
              <a:rPr/>
              <a:t>‹#›</a:t>
            </a:fld>
            <a:endParaRPr/>
          </a:p>
        </p:txBody>
      </p:sp>
      <p:sp>
        <p:nvSpPr>
          <p:cNvPr id="2" name="Linje">
            <a:extLst>
              <a:ext uri="{FF2B5EF4-FFF2-40B4-BE49-F238E27FC236}">
                <a16:creationId xmlns:a16="http://schemas.microsoft.com/office/drawing/2014/main" id="{DEE04239-9F88-41EC-5A4C-7F5B0839CADF}"/>
              </a:ext>
            </a:extLst>
          </p:cNvPr>
          <p:cNvSpPr/>
          <p:nvPr userDrawn="1"/>
        </p:nvSpPr>
        <p:spPr>
          <a:xfrm flipV="1">
            <a:off x="2629958" y="3478645"/>
            <a:ext cx="1" cy="8128622"/>
          </a:xfrm>
          <a:prstGeom prst="line">
            <a:avLst/>
          </a:prstGeom>
          <a:ln w="25400">
            <a:solidFill>
              <a:srgbClr val="000000"/>
            </a:solidFill>
            <a:miter lim="400000"/>
            <a:tailEnd type="triangle"/>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3" name="Linje">
            <a:extLst>
              <a:ext uri="{FF2B5EF4-FFF2-40B4-BE49-F238E27FC236}">
                <a16:creationId xmlns:a16="http://schemas.microsoft.com/office/drawing/2014/main" id="{1D3CA390-3335-A3BD-1678-565897565417}"/>
              </a:ext>
            </a:extLst>
          </p:cNvPr>
          <p:cNvSpPr/>
          <p:nvPr userDrawn="1"/>
        </p:nvSpPr>
        <p:spPr>
          <a:xfrm>
            <a:off x="2635764" y="11615593"/>
            <a:ext cx="7965673" cy="1"/>
          </a:xfrm>
          <a:prstGeom prst="line">
            <a:avLst/>
          </a:prstGeom>
          <a:ln w="25400">
            <a:solidFill>
              <a:srgbClr val="000000"/>
            </a:solidFill>
            <a:miter lim="400000"/>
            <a:tailEnd type="triangle"/>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4" name="Linje">
            <a:extLst>
              <a:ext uri="{FF2B5EF4-FFF2-40B4-BE49-F238E27FC236}">
                <a16:creationId xmlns:a16="http://schemas.microsoft.com/office/drawing/2014/main" id="{B0723D73-CFF0-F007-B943-28B346162816}"/>
              </a:ext>
            </a:extLst>
          </p:cNvPr>
          <p:cNvSpPr/>
          <p:nvPr userDrawn="1"/>
        </p:nvSpPr>
        <p:spPr>
          <a:xfrm flipV="1">
            <a:off x="6863266" y="4836127"/>
            <a:ext cx="0" cy="6179459"/>
          </a:xfrm>
          <a:prstGeom prst="line">
            <a:avLst/>
          </a:prstGeom>
          <a:ln w="25400">
            <a:solidFill>
              <a:srgbClr val="000000"/>
            </a:solidFill>
            <a:custDash>
              <a:ds d="200000" sp="200000"/>
            </a:custDash>
            <a:miter lim="400000"/>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5" name="Linje">
            <a:extLst>
              <a:ext uri="{FF2B5EF4-FFF2-40B4-BE49-F238E27FC236}">
                <a16:creationId xmlns:a16="http://schemas.microsoft.com/office/drawing/2014/main" id="{CBFE86D4-4826-1B67-09AF-8D69AF5E894F}"/>
              </a:ext>
            </a:extLst>
          </p:cNvPr>
          <p:cNvSpPr/>
          <p:nvPr userDrawn="1"/>
        </p:nvSpPr>
        <p:spPr>
          <a:xfrm>
            <a:off x="3906038" y="7748493"/>
            <a:ext cx="5914455" cy="0"/>
          </a:xfrm>
          <a:prstGeom prst="line">
            <a:avLst/>
          </a:prstGeom>
          <a:ln w="25400">
            <a:solidFill>
              <a:srgbClr val="000000"/>
            </a:solidFill>
            <a:custDash>
              <a:ds d="200000" sp="200000"/>
            </a:custDash>
            <a:miter lim="400000"/>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6" name="Høy">
            <a:extLst>
              <a:ext uri="{FF2B5EF4-FFF2-40B4-BE49-F238E27FC236}">
                <a16:creationId xmlns:a16="http://schemas.microsoft.com/office/drawing/2014/main" id="{01F2F00A-4254-F1A8-FFD9-DF93E181619E}"/>
              </a:ext>
            </a:extLst>
          </p:cNvPr>
          <p:cNvSpPr txBox="1"/>
          <p:nvPr userDrawn="1"/>
        </p:nvSpPr>
        <p:spPr>
          <a:xfrm>
            <a:off x="10214585" y="11761987"/>
            <a:ext cx="493725" cy="348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Høy</a:t>
            </a:r>
          </a:p>
        </p:txBody>
      </p:sp>
      <p:sp>
        <p:nvSpPr>
          <p:cNvPr id="7" name="Innsats">
            <a:extLst>
              <a:ext uri="{FF2B5EF4-FFF2-40B4-BE49-F238E27FC236}">
                <a16:creationId xmlns:a16="http://schemas.microsoft.com/office/drawing/2014/main" id="{DF1E3169-E48B-C824-1137-80BD403FE4F2}"/>
              </a:ext>
            </a:extLst>
          </p:cNvPr>
          <p:cNvSpPr txBox="1"/>
          <p:nvPr userDrawn="1"/>
        </p:nvSpPr>
        <p:spPr>
          <a:xfrm>
            <a:off x="6423313" y="11761987"/>
            <a:ext cx="764633" cy="348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Innsats</a:t>
            </a:r>
          </a:p>
        </p:txBody>
      </p:sp>
      <p:sp>
        <p:nvSpPr>
          <p:cNvPr id="8" name="Lav">
            <a:extLst>
              <a:ext uri="{FF2B5EF4-FFF2-40B4-BE49-F238E27FC236}">
                <a16:creationId xmlns:a16="http://schemas.microsoft.com/office/drawing/2014/main" id="{15981E4A-72A3-E332-83E2-E6E390FD76CA}"/>
              </a:ext>
            </a:extLst>
          </p:cNvPr>
          <p:cNvSpPr txBox="1"/>
          <p:nvPr userDrawn="1"/>
        </p:nvSpPr>
        <p:spPr>
          <a:xfrm>
            <a:off x="2074234" y="11761987"/>
            <a:ext cx="432811" cy="348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Lav</a:t>
            </a:r>
          </a:p>
        </p:txBody>
      </p:sp>
      <p:sp>
        <p:nvSpPr>
          <p:cNvPr id="9" name="Høy">
            <a:extLst>
              <a:ext uri="{FF2B5EF4-FFF2-40B4-BE49-F238E27FC236}">
                <a16:creationId xmlns:a16="http://schemas.microsoft.com/office/drawing/2014/main" id="{033E097D-ACB5-B2DA-E4D7-82D3D20C736E}"/>
              </a:ext>
            </a:extLst>
          </p:cNvPr>
          <p:cNvSpPr txBox="1"/>
          <p:nvPr userDrawn="1"/>
        </p:nvSpPr>
        <p:spPr>
          <a:xfrm>
            <a:off x="1935285" y="3520658"/>
            <a:ext cx="493725" cy="348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Høy</a:t>
            </a:r>
          </a:p>
        </p:txBody>
      </p:sp>
      <p:sp>
        <p:nvSpPr>
          <p:cNvPr id="10" name="Effekt">
            <a:extLst>
              <a:ext uri="{FF2B5EF4-FFF2-40B4-BE49-F238E27FC236}">
                <a16:creationId xmlns:a16="http://schemas.microsoft.com/office/drawing/2014/main" id="{49B06CE6-0B5A-FC94-2D35-172494D41236}"/>
              </a:ext>
            </a:extLst>
          </p:cNvPr>
          <p:cNvSpPr txBox="1"/>
          <p:nvPr userDrawn="1"/>
        </p:nvSpPr>
        <p:spPr>
          <a:xfrm>
            <a:off x="1702989" y="7516454"/>
            <a:ext cx="628377" cy="348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Effekt</a:t>
            </a:r>
          </a:p>
        </p:txBody>
      </p:sp>
      <p:sp>
        <p:nvSpPr>
          <p:cNvPr id="11" name="Rektangel">
            <a:extLst>
              <a:ext uri="{FF2B5EF4-FFF2-40B4-BE49-F238E27FC236}">
                <a16:creationId xmlns:a16="http://schemas.microsoft.com/office/drawing/2014/main" id="{051B973F-C90C-4035-32F4-8262C646ADEC}"/>
              </a:ext>
            </a:extLst>
          </p:cNvPr>
          <p:cNvSpPr/>
          <p:nvPr userDrawn="1"/>
        </p:nvSpPr>
        <p:spPr>
          <a:xfrm>
            <a:off x="3183417" y="4765973"/>
            <a:ext cx="2766738"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12" name="Lav innsats – Høy effekt…">
            <a:extLst>
              <a:ext uri="{FF2B5EF4-FFF2-40B4-BE49-F238E27FC236}">
                <a16:creationId xmlns:a16="http://schemas.microsoft.com/office/drawing/2014/main" id="{BCEC624F-AC77-544A-4306-688F8B61FA2B}"/>
              </a:ext>
            </a:extLst>
          </p:cNvPr>
          <p:cNvSpPr txBox="1"/>
          <p:nvPr userDrawn="1"/>
        </p:nvSpPr>
        <p:spPr>
          <a:xfrm>
            <a:off x="3193310" y="4765013"/>
            <a:ext cx="3304437" cy="10874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Lav innsats – Høy effekt</a:t>
            </a:r>
            <a:endParaRPr lang="nb-NO" sz="1000">
              <a:latin typeface="Arial" panose="020B0604020202020204" pitchFamily="34" charset="0"/>
              <a:ea typeface="Roboto Slab Regular"/>
              <a:cs typeface="Arial" panose="020B0604020202020204" pitchFamily="34" charset="0"/>
              <a:sym typeface="Roboto Slab Regular"/>
            </a:endParaRPr>
          </a:p>
          <a:p>
            <a:pPr defTabSz="457200">
              <a:lnSpc>
                <a:spcPct val="100000"/>
              </a:lnSpc>
              <a:spcBef>
                <a:spcPts val="0"/>
              </a:spcBef>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som gir stor verdi med liten ressursbruk og bør prioriteres først</a:t>
            </a:r>
            <a:r>
              <a:rPr lang="nb-NO" sz="1000">
                <a:latin typeface="Arial" panose="020B0604020202020204" pitchFamily="34" charset="0"/>
                <a:cs typeface="Arial" panose="020B0604020202020204" pitchFamily="34" charset="0"/>
              </a:rPr>
              <a:t> </a:t>
            </a:r>
          </a:p>
        </p:txBody>
      </p:sp>
      <p:sp>
        <p:nvSpPr>
          <p:cNvPr id="13" name="Rektangel">
            <a:extLst>
              <a:ext uri="{FF2B5EF4-FFF2-40B4-BE49-F238E27FC236}">
                <a16:creationId xmlns:a16="http://schemas.microsoft.com/office/drawing/2014/main" id="{8D1B1DF5-494A-B94D-CCCC-D3A88B9339EC}"/>
              </a:ext>
            </a:extLst>
          </p:cNvPr>
          <p:cNvSpPr/>
          <p:nvPr userDrawn="1"/>
        </p:nvSpPr>
        <p:spPr>
          <a:xfrm>
            <a:off x="7701442" y="4785184"/>
            <a:ext cx="2766738"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14" name="Høy innsats – Høy effekt…">
            <a:extLst>
              <a:ext uri="{FF2B5EF4-FFF2-40B4-BE49-F238E27FC236}">
                <a16:creationId xmlns:a16="http://schemas.microsoft.com/office/drawing/2014/main" id="{1DC59CA8-CD5A-6DE6-9362-2D51B02F8427}"/>
              </a:ext>
            </a:extLst>
          </p:cNvPr>
          <p:cNvSpPr txBox="1"/>
          <p:nvPr userDrawn="1"/>
        </p:nvSpPr>
        <p:spPr>
          <a:xfrm>
            <a:off x="7688859" y="4765012"/>
            <a:ext cx="3019452" cy="10874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Høy innsats – Høy effekt</a:t>
            </a:r>
            <a:endParaRPr lang="nb-NO" sz="1000">
              <a:latin typeface="Arial" panose="020B0604020202020204" pitchFamily="34" charset="0"/>
              <a:ea typeface="Roboto Slab Regular"/>
              <a:cs typeface="Arial" panose="020B0604020202020204" pitchFamily="34" charset="0"/>
              <a:sym typeface="Roboto Slab Regular"/>
            </a:endParaRPr>
          </a:p>
          <a:p>
            <a:pPr defTabSz="457200">
              <a:lnSpc>
                <a:spcPct val="100000"/>
              </a:lnSpc>
              <a:spcBef>
                <a:spcPts val="0"/>
              </a:spcBef>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som gir betydelig verdi, men krever mye ressurser og planlegging</a:t>
            </a:r>
            <a:r>
              <a:rPr lang="nb-NO" sz="1000">
                <a:latin typeface="Arial" panose="020B0604020202020204" pitchFamily="34" charset="0"/>
                <a:cs typeface="Arial" panose="020B0604020202020204" pitchFamily="34" charset="0"/>
              </a:rPr>
              <a:t> </a:t>
            </a:r>
          </a:p>
        </p:txBody>
      </p:sp>
      <p:sp>
        <p:nvSpPr>
          <p:cNvPr id="15" name="Rektangel">
            <a:extLst>
              <a:ext uri="{FF2B5EF4-FFF2-40B4-BE49-F238E27FC236}">
                <a16:creationId xmlns:a16="http://schemas.microsoft.com/office/drawing/2014/main" id="{291F95AD-5687-69BD-E2B9-D4D087AA4CAE}"/>
              </a:ext>
            </a:extLst>
          </p:cNvPr>
          <p:cNvSpPr/>
          <p:nvPr userDrawn="1"/>
        </p:nvSpPr>
        <p:spPr>
          <a:xfrm>
            <a:off x="3183417" y="8963479"/>
            <a:ext cx="2688080"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16" name="Lav innsats – Lav effekt…">
            <a:extLst>
              <a:ext uri="{FF2B5EF4-FFF2-40B4-BE49-F238E27FC236}">
                <a16:creationId xmlns:a16="http://schemas.microsoft.com/office/drawing/2014/main" id="{34801D66-D33C-2BA7-13C8-E1C9ECCCB1F9}"/>
              </a:ext>
            </a:extLst>
          </p:cNvPr>
          <p:cNvSpPr txBox="1"/>
          <p:nvPr userDrawn="1"/>
        </p:nvSpPr>
        <p:spPr>
          <a:xfrm>
            <a:off x="3193311" y="8962520"/>
            <a:ext cx="3230002" cy="10874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Lav innsats – Lav effekt</a:t>
            </a:r>
            <a:endParaRPr lang="nb-NO" sz="1000">
              <a:latin typeface="Arial" panose="020B0604020202020204" pitchFamily="34" charset="0"/>
              <a:ea typeface="Roboto Slab Regular"/>
              <a:cs typeface="Arial" panose="020B0604020202020204" pitchFamily="34" charset="0"/>
              <a:sym typeface="Roboto Slab Regular"/>
            </a:endParaRPr>
          </a:p>
          <a:p>
            <a:pPr defTabSz="457200">
              <a:lnSpc>
                <a:spcPct val="100000"/>
              </a:lnSpc>
              <a:spcBef>
                <a:spcPts val="0"/>
              </a:spcBef>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med liten verdi, men som krever lite innsats og kan gjøres ved overskuddstid</a:t>
            </a:r>
            <a:r>
              <a:rPr lang="nb-NO" sz="1000">
                <a:latin typeface="Arial" panose="020B0604020202020204" pitchFamily="34" charset="0"/>
                <a:cs typeface="Arial" panose="020B0604020202020204" pitchFamily="34" charset="0"/>
              </a:rPr>
              <a:t> </a:t>
            </a:r>
          </a:p>
        </p:txBody>
      </p:sp>
      <p:sp>
        <p:nvSpPr>
          <p:cNvPr id="17" name="Rektangel">
            <a:extLst>
              <a:ext uri="{FF2B5EF4-FFF2-40B4-BE49-F238E27FC236}">
                <a16:creationId xmlns:a16="http://schemas.microsoft.com/office/drawing/2014/main" id="{2CF8AAF6-B5E5-DB12-AC15-0E4ED356BA9B}"/>
              </a:ext>
            </a:extLst>
          </p:cNvPr>
          <p:cNvSpPr/>
          <p:nvPr userDrawn="1"/>
        </p:nvSpPr>
        <p:spPr>
          <a:xfrm>
            <a:off x="7701442" y="8969243"/>
            <a:ext cx="2688080"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18" name="Høy innsats – Lav effekt…">
            <a:extLst>
              <a:ext uri="{FF2B5EF4-FFF2-40B4-BE49-F238E27FC236}">
                <a16:creationId xmlns:a16="http://schemas.microsoft.com/office/drawing/2014/main" id="{4CF9354D-7723-1816-37AC-40A220AEF366}"/>
              </a:ext>
            </a:extLst>
          </p:cNvPr>
          <p:cNvSpPr txBox="1"/>
          <p:nvPr userDrawn="1"/>
        </p:nvSpPr>
        <p:spPr>
          <a:xfrm>
            <a:off x="7688858" y="8941552"/>
            <a:ext cx="3239782" cy="8412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Høy innsats – Lav effekt</a:t>
            </a:r>
            <a:endParaRPr lang="nb-NO" sz="1000">
              <a:latin typeface="Arial" panose="020B0604020202020204" pitchFamily="34" charset="0"/>
              <a:ea typeface="Roboto Slab Regular"/>
              <a:cs typeface="Arial" panose="020B0604020202020204" pitchFamily="34" charset="0"/>
              <a:sym typeface="Roboto Slab Regular"/>
            </a:endParaRPr>
          </a:p>
          <a:p>
            <a:pPr defTabSz="457200">
              <a:lnSpc>
                <a:spcPct val="100000"/>
              </a:lnSpc>
              <a:spcBef>
                <a:spcPts val="0"/>
              </a:spcBef>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som gir liten verdi, krever mye innsats og bør unngås</a:t>
            </a:r>
            <a:r>
              <a:rPr lang="nb-NO" sz="1000">
                <a:latin typeface="Arial" panose="020B0604020202020204" pitchFamily="34" charset="0"/>
                <a:cs typeface="Arial" panose="020B0604020202020204" pitchFamily="34" charset="0"/>
              </a:rPr>
              <a:t> </a:t>
            </a:r>
          </a:p>
        </p:txBody>
      </p:sp>
      <p:sp>
        <p:nvSpPr>
          <p:cNvPr id="38" name="Plassholder for innhold 2">
            <a:extLst>
              <a:ext uri="{FF2B5EF4-FFF2-40B4-BE49-F238E27FC236}">
                <a16:creationId xmlns:a16="http://schemas.microsoft.com/office/drawing/2014/main" id="{E87FE41E-52D8-6DBB-7E1B-E1B0F1369D0A}"/>
              </a:ext>
            </a:extLst>
          </p:cNvPr>
          <p:cNvSpPr>
            <a:spLocks noGrp="1"/>
          </p:cNvSpPr>
          <p:nvPr>
            <p:ph idx="10"/>
          </p:nvPr>
        </p:nvSpPr>
        <p:spPr>
          <a:xfrm>
            <a:off x="13103771" y="4008443"/>
            <a:ext cx="9824805" cy="7598824"/>
          </a:xfrm>
        </p:spPr>
        <p:txBody>
          <a:bodyPr anchor="t">
            <a:normAutofit/>
          </a:bodyPr>
          <a:lstStyle>
            <a:lvl1pPr marL="468313" indent="-457200">
              <a:buClr>
                <a:srgbClr val="4ECDC4"/>
              </a:buClr>
              <a:buSzPct val="100000"/>
              <a:buFont typeface="Wingdings" pitchFamily="2" charset="2"/>
              <a:buChar char="§"/>
              <a:tabLst/>
              <a:defRPr sz="3200">
                <a:latin typeface="+mn-lt"/>
                <a:cs typeface="Arial" panose="020B0604020202020204" pitchFamily="34" charset="0"/>
              </a:defRPr>
            </a:lvl1pPr>
            <a:lvl2pPr marL="468313" indent="455613">
              <a:buClr>
                <a:srgbClr val="4ECDC4"/>
              </a:buClr>
              <a:buSzPct val="100000"/>
              <a:buFont typeface="Wingdings" pitchFamily="2" charset="2"/>
              <a:buChar char="§"/>
              <a:tabLst/>
              <a:defRPr sz="2800">
                <a:latin typeface="+mn-lt"/>
                <a:cs typeface="Arial" panose="020B0604020202020204" pitchFamily="34" charset="0"/>
              </a:defRPr>
            </a:lvl2pPr>
            <a:lvl3pPr marL="923925" indent="455613">
              <a:buClr>
                <a:srgbClr val="4ECDC4"/>
              </a:buClr>
              <a:buSzPct val="100000"/>
              <a:buFont typeface="Wingdings" pitchFamily="2" charset="2"/>
              <a:buChar char="§"/>
              <a:tabLst/>
              <a:defRPr sz="2000">
                <a:latin typeface="+mn-lt"/>
                <a:cs typeface="Arial" panose="020B0604020202020204" pitchFamily="34" charset="0"/>
              </a:defRPr>
            </a:lvl3pPr>
            <a:lvl4pPr marL="1379538" indent="457200">
              <a:buClr>
                <a:srgbClr val="4ECDC4"/>
              </a:buClr>
              <a:buSzPct val="100000"/>
              <a:buFont typeface="Wingdings" pitchFamily="2" charset="2"/>
              <a:buChar char="§"/>
              <a:tabLst/>
              <a:defRPr sz="1800">
                <a:latin typeface="+mn-lt"/>
                <a:cs typeface="Arial" panose="020B0604020202020204" pitchFamily="34" charset="0"/>
              </a:defRPr>
            </a:lvl4pPr>
            <a:lvl5pPr marL="1836738" indent="455613">
              <a:buClr>
                <a:srgbClr val="4ECDC4"/>
              </a:buClr>
              <a:buSzPct val="100000"/>
              <a:buFont typeface="Wingdings" pitchFamily="2" charset="2"/>
              <a:buChar char="§"/>
              <a:tabLst/>
              <a:defRPr sz="1800">
                <a:latin typeface="+mn-lt"/>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
        <p:nvSpPr>
          <p:cNvPr id="40" name="Tittel 1">
            <a:extLst>
              <a:ext uri="{FF2B5EF4-FFF2-40B4-BE49-F238E27FC236}">
                <a16:creationId xmlns:a16="http://schemas.microsoft.com/office/drawing/2014/main" id="{3979D58D-01E5-DEA7-FC7C-A872CD555D9B}"/>
              </a:ext>
            </a:extLst>
          </p:cNvPr>
          <p:cNvSpPr>
            <a:spLocks noGrp="1"/>
          </p:cNvSpPr>
          <p:nvPr>
            <p:ph type="title"/>
          </p:nvPr>
        </p:nvSpPr>
        <p:spPr>
          <a:xfrm>
            <a:off x="1270266" y="1612623"/>
            <a:ext cx="21031200" cy="1313638"/>
          </a:xfrm>
        </p:spPr>
        <p:txBody>
          <a:bodyPr>
            <a:normAutofit/>
          </a:bodyPr>
          <a:lstStyle>
            <a:lvl1pPr>
              <a:defRPr sz="6600">
                <a:solidFill>
                  <a:srgbClr val="EB696B"/>
                </a:solidFill>
              </a:defRPr>
            </a:lvl1pPr>
          </a:lstStyle>
          <a:p>
            <a:r>
              <a:rPr lang="nb-NO"/>
              <a:t>Klikk for å redigere tittelstil</a:t>
            </a:r>
            <a:endParaRPr lang="nb-US"/>
          </a:p>
        </p:txBody>
      </p:sp>
    </p:spTree>
    <p:extLst>
      <p:ext uri="{BB962C8B-B14F-4D97-AF65-F5344CB8AC3E}">
        <p14:creationId xmlns:p14="http://schemas.microsoft.com/office/powerpoint/2010/main" val="3632855592"/>
      </p:ext>
    </p:extLst>
  </p:cSld>
  <p:clrMapOvr>
    <a:masterClrMapping/>
  </p:clrMapOvr>
  <p:transition spd="med"/>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tel og tekst halv">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1097484"/>
      </p:ext>
    </p:extLst>
  </p:cSld>
  <p:clrMapOvr>
    <a:masterClrMapping/>
  </p:clrMapOvr>
  <p:transition spd="med"/>
  <p:extLst>
    <p:ext uri="{DCECCB84-F9BA-43D5-87BE-67443E8EF086}">
      <p15:sldGuideLst xmlns:p15="http://schemas.microsoft.com/office/powerpoint/2012/main">
        <p15:guide id="1" orient="horz" pos="4320">
          <p15:clr>
            <a:srgbClr val="FBAE40"/>
          </p15:clr>
        </p15:guide>
        <p15:guide id="2" pos="768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tellysbilde">
    <p:spTree>
      <p:nvGrpSpPr>
        <p:cNvPr id="1" name=""/>
        <p:cNvGrpSpPr/>
        <p:nvPr/>
      </p:nvGrpSpPr>
      <p:grpSpPr>
        <a:xfrm>
          <a:off x="0" y="0"/>
          <a:ext cx="0" cy="0"/>
          <a:chOff x="0" y="0"/>
          <a:chExt cx="0" cy="0"/>
        </a:xfrm>
      </p:grpSpPr>
      <p:sp>
        <p:nvSpPr>
          <p:cNvPr id="9" name="Rektangel">
            <a:extLst>
              <a:ext uri="{FF2B5EF4-FFF2-40B4-BE49-F238E27FC236}">
                <a16:creationId xmlns:a16="http://schemas.microsoft.com/office/drawing/2014/main" id="{5DE15584-C741-BA28-5152-179FCD61AA33}"/>
              </a:ext>
            </a:extLst>
          </p:cNvPr>
          <p:cNvSpPr/>
          <p:nvPr userDrawn="1"/>
        </p:nvSpPr>
        <p:spPr>
          <a:xfrm>
            <a:off x="276996" y="276996"/>
            <a:ext cx="23830010" cy="13162010"/>
          </a:xfrm>
          <a:prstGeom prst="rect">
            <a:avLst/>
          </a:prstGeom>
          <a:solidFill>
            <a:srgbClr val="F5F0E6"/>
          </a:solidFill>
          <a:ln w="508000">
            <a:noFill/>
            <a:miter lim="400000"/>
          </a:ln>
        </p:spPr>
        <p:txBody>
          <a:bodyPr lIns="0" tIns="0" rIns="0" bIns="0" anchor="ctr"/>
          <a:lstStyle/>
          <a:p>
            <a:pPr marL="0" indent="0" algn="ctr">
              <a:buSzTx/>
              <a:defRPr sz="1800"/>
            </a:pPr>
            <a:endParaRPr>
              <a:solidFill>
                <a:schemeClr val="tx1"/>
              </a:solidFill>
            </a:endParaRPr>
          </a:p>
        </p:txBody>
      </p:sp>
      <p:pic>
        <p:nvPicPr>
          <p:cNvPr id="11" name="Helseiarbeid_logo_org hvit skrift.neg.ai" descr="Helseiarbeid_logo_org hvit skrift.neg.ai">
            <a:extLst>
              <a:ext uri="{FF2B5EF4-FFF2-40B4-BE49-F238E27FC236}">
                <a16:creationId xmlns:a16="http://schemas.microsoft.com/office/drawing/2014/main" id="{3EAD8D60-7A63-E923-C448-59C330C24741}"/>
              </a:ext>
            </a:extLst>
          </p:cNvPr>
          <p:cNvPicPr>
            <a:picLocks noChangeAspect="1"/>
          </p:cNvPicPr>
          <p:nvPr userDrawn="1"/>
        </p:nvPicPr>
        <p:blipFill>
          <a:blip r:embed="rId2"/>
          <a:srcRect/>
          <a:stretch>
            <a:fillRect/>
          </a:stretch>
        </p:blipFill>
        <p:spPr>
          <a:xfrm>
            <a:off x="747570" y="12582442"/>
            <a:ext cx="1569051" cy="441950"/>
          </a:xfrm>
          <a:prstGeom prst="rect">
            <a:avLst/>
          </a:prstGeom>
          <a:ln w="12700">
            <a:miter lim="400000"/>
          </a:ln>
        </p:spPr>
      </p:pic>
      <p:sp>
        <p:nvSpPr>
          <p:cNvPr id="2" name="Tittel 1">
            <a:extLst>
              <a:ext uri="{FF2B5EF4-FFF2-40B4-BE49-F238E27FC236}">
                <a16:creationId xmlns:a16="http://schemas.microsoft.com/office/drawing/2014/main" id="{EEF6E1ED-0560-91C1-21F4-AFBFB43D7AEB}"/>
              </a:ext>
            </a:extLst>
          </p:cNvPr>
          <p:cNvSpPr>
            <a:spLocks noGrp="1"/>
          </p:cNvSpPr>
          <p:nvPr>
            <p:ph type="ctrTitle"/>
          </p:nvPr>
        </p:nvSpPr>
        <p:spPr>
          <a:xfrm>
            <a:off x="3047999" y="2958353"/>
            <a:ext cx="18288001" cy="7817224"/>
          </a:xfrm>
        </p:spPr>
        <p:txBody>
          <a:bodyPr anchor="ctr"/>
          <a:lstStyle>
            <a:lvl1pPr algn="l">
              <a:defRPr sz="6800">
                <a:solidFill>
                  <a:srgbClr val="2D5660"/>
                </a:solidFill>
              </a:defRPr>
            </a:lvl1pPr>
          </a:lstStyle>
          <a:p>
            <a:r>
              <a:rPr lang="nb-NO"/>
              <a:t>Klikk for å redigere tittelstil</a:t>
            </a:r>
            <a:endParaRPr lang="nb-US"/>
          </a:p>
        </p:txBody>
      </p:sp>
      <p:sp>
        <p:nvSpPr>
          <p:cNvPr id="6" name="Plassholder for lysbildenummer 5">
            <a:extLst>
              <a:ext uri="{FF2B5EF4-FFF2-40B4-BE49-F238E27FC236}">
                <a16:creationId xmlns:a16="http://schemas.microsoft.com/office/drawing/2014/main" id="{97547081-7276-45B0-7668-0B2C42F703F5}"/>
              </a:ext>
            </a:extLst>
          </p:cNvPr>
          <p:cNvSpPr>
            <a:spLocks noGrp="1"/>
          </p:cNvSpPr>
          <p:nvPr>
            <p:ph type="sldNum" sz="quarter" idx="12"/>
          </p:nvPr>
        </p:nvSpPr>
        <p:spPr>
          <a:xfrm>
            <a:off x="11458073" y="12582442"/>
            <a:ext cx="1467853" cy="441950"/>
          </a:xfrm>
          <a:prstGeom prst="rect">
            <a:avLst/>
          </a:prstGeom>
        </p:spPr>
        <p:txBody>
          <a:bodyPr/>
          <a:lstStyle>
            <a:lvl1pPr algn="ctr">
              <a:defRPr>
                <a:solidFill>
                  <a:schemeClr val="bg1"/>
                </a:solidFill>
              </a:defRPr>
            </a:lvl1pPr>
          </a:lstStyle>
          <a:p>
            <a:fld id="{E4CF40AF-FFB7-2D4B-8B6C-190E7FB9CF21}" type="slidenum">
              <a:rPr lang="nb-US" smtClean="0"/>
              <a:pPr/>
              <a:t>‹#›</a:t>
            </a:fld>
            <a:endParaRPr lang="nb-US"/>
          </a:p>
        </p:txBody>
      </p:sp>
      <p:sp>
        <p:nvSpPr>
          <p:cNvPr id="4" name="Plassholder for dato 3">
            <a:extLst>
              <a:ext uri="{FF2B5EF4-FFF2-40B4-BE49-F238E27FC236}">
                <a16:creationId xmlns:a16="http://schemas.microsoft.com/office/drawing/2014/main" id="{891A4A98-52A0-E580-8A46-26EA98C0A394}"/>
              </a:ext>
            </a:extLst>
          </p:cNvPr>
          <p:cNvSpPr>
            <a:spLocks noGrp="1"/>
          </p:cNvSpPr>
          <p:nvPr>
            <p:ph type="dt" sz="half" idx="10"/>
          </p:nvPr>
        </p:nvSpPr>
        <p:spPr>
          <a:xfrm>
            <a:off x="16737496" y="12582442"/>
            <a:ext cx="6652071" cy="441950"/>
          </a:xfrm>
          <a:prstGeom prst="rect">
            <a:avLst/>
          </a:prstGeom>
        </p:spPr>
        <p:txBody>
          <a:bodyPr anchor="ctr"/>
          <a:lstStyle>
            <a:lvl1pPr algn="r">
              <a:buClr>
                <a:schemeClr val="bg1"/>
              </a:buClr>
              <a:buSzPct val="100000"/>
              <a:buFont typeface="Wingdings" pitchFamily="2" charset="2"/>
              <a:buChar char="§"/>
              <a:defRPr>
                <a:solidFill>
                  <a:schemeClr val="bg1"/>
                </a:solidFill>
              </a:defRPr>
            </a:lvl1pPr>
          </a:lstStyle>
          <a:p>
            <a:pPr>
              <a:buClr>
                <a:schemeClr val="bg1"/>
              </a:buClr>
            </a:pPr>
            <a:fld id="{CD8BD15F-71AF-854E-9182-4777FF9948DA}" type="datetimeFigureOut">
              <a:rPr lang="nb-US" smtClean="0"/>
              <a:pPr>
                <a:buClr>
                  <a:schemeClr val="bg1"/>
                </a:buClr>
              </a:pPr>
              <a:t>01/14/2026</a:t>
            </a:fld>
            <a:endParaRPr lang="nb-US"/>
          </a:p>
        </p:txBody>
      </p:sp>
      <p:sp>
        <p:nvSpPr>
          <p:cNvPr id="7" name="Plassholder for bunntekst 4">
            <a:extLst>
              <a:ext uri="{FF2B5EF4-FFF2-40B4-BE49-F238E27FC236}">
                <a16:creationId xmlns:a16="http://schemas.microsoft.com/office/drawing/2014/main" id="{37D44477-E270-CA64-B27A-15885C943FE5}"/>
              </a:ext>
            </a:extLst>
          </p:cNvPr>
          <p:cNvSpPr>
            <a:spLocks noGrp="1"/>
          </p:cNvSpPr>
          <p:nvPr>
            <p:ph type="ftr" sz="quarter" idx="11"/>
          </p:nvPr>
        </p:nvSpPr>
        <p:spPr>
          <a:xfrm>
            <a:off x="3047999" y="12582442"/>
            <a:ext cx="7473387" cy="441950"/>
          </a:xfrm>
          <a:prstGeom prst="rect">
            <a:avLst/>
          </a:prstGeom>
        </p:spPr>
        <p:txBody>
          <a:bodyPr/>
          <a:lstStyle>
            <a:lvl1pPr>
              <a:buClr>
                <a:srgbClr val="FFFFFF">
                  <a:alpha val="84706"/>
                </a:srgbClr>
              </a:buClr>
              <a:buSzPct val="100000"/>
              <a:buFont typeface="Wingdings" pitchFamily="2" charset="2"/>
              <a:buChar char="§"/>
              <a:defRPr>
                <a:solidFill>
                  <a:schemeClr val="bg1"/>
                </a:solidFill>
              </a:defRPr>
            </a:lvl1pPr>
          </a:lstStyle>
          <a:p>
            <a:pPr>
              <a:buClr>
                <a:srgbClr val="FFFFFF">
                  <a:alpha val="84706"/>
                </a:srgbClr>
              </a:buClr>
              <a:buSzPct val="100000"/>
              <a:buFont typeface="Wingdings" pitchFamily="2" charset="2"/>
              <a:buChar char="§"/>
            </a:pPr>
            <a:r>
              <a:rPr lang="nb-NO"/>
              <a:t>Tittel</a:t>
            </a:r>
            <a:endParaRPr lang="nb-US"/>
          </a:p>
        </p:txBody>
      </p:sp>
    </p:spTree>
    <p:extLst>
      <p:ext uri="{BB962C8B-B14F-4D97-AF65-F5344CB8AC3E}">
        <p14:creationId xmlns:p14="http://schemas.microsoft.com/office/powerpoint/2010/main" val="1486674141"/>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_Tittel og tekst halv">
    <p:spTree>
      <p:nvGrpSpPr>
        <p:cNvPr id="1" name=""/>
        <p:cNvGrpSpPr/>
        <p:nvPr/>
      </p:nvGrpSpPr>
      <p:grpSpPr>
        <a:xfrm>
          <a:off x="0" y="0"/>
          <a:ext cx="0" cy="0"/>
          <a:chOff x="0" y="0"/>
          <a:chExt cx="0" cy="0"/>
        </a:xfrm>
      </p:grpSpPr>
      <p:sp>
        <p:nvSpPr>
          <p:cNvPr id="7" name="Rektangel">
            <a:extLst>
              <a:ext uri="{FF2B5EF4-FFF2-40B4-BE49-F238E27FC236}">
                <a16:creationId xmlns:a16="http://schemas.microsoft.com/office/drawing/2014/main" id="{237ECEBB-5EB9-8B93-9D73-B14478AEB2B9}"/>
              </a:ext>
            </a:extLst>
          </p:cNvPr>
          <p:cNvSpPr/>
          <p:nvPr userDrawn="1"/>
        </p:nvSpPr>
        <p:spPr>
          <a:xfrm>
            <a:off x="267761" y="276995"/>
            <a:ext cx="9503256" cy="13162010"/>
          </a:xfrm>
          <a:prstGeom prst="rect">
            <a:avLst/>
          </a:prstGeom>
          <a:solidFill>
            <a:srgbClr val="F5F0E6"/>
          </a:solidFill>
          <a:ln w="508000">
            <a:noFill/>
            <a:miter lim="400000"/>
          </a:ln>
        </p:spPr>
        <p:txBody>
          <a:bodyPr lIns="0" tIns="0" rIns="0" bIns="0" anchor="ctr"/>
          <a:lstStyle/>
          <a:p>
            <a:pPr marL="0" indent="0" algn="ctr">
              <a:buSzTx/>
              <a:defRPr sz="1800"/>
            </a:pPr>
            <a:endParaRPr>
              <a:solidFill>
                <a:schemeClr val="tx1"/>
              </a:solidFill>
              <a:latin typeface="+mn-lt"/>
            </a:endParaRPr>
          </a:p>
        </p:txBody>
      </p:sp>
      <p:sp>
        <p:nvSpPr>
          <p:cNvPr id="2" name="Tittel 1">
            <a:extLst>
              <a:ext uri="{FF2B5EF4-FFF2-40B4-BE49-F238E27FC236}">
                <a16:creationId xmlns:a16="http://schemas.microsoft.com/office/drawing/2014/main" id="{506CF526-68AD-7505-D6C6-14EDF3AC05E0}"/>
              </a:ext>
            </a:extLst>
          </p:cNvPr>
          <p:cNvSpPr>
            <a:spLocks noGrp="1"/>
          </p:cNvSpPr>
          <p:nvPr>
            <p:ph type="title"/>
          </p:nvPr>
        </p:nvSpPr>
        <p:spPr>
          <a:xfrm>
            <a:off x="800236" y="1714499"/>
            <a:ext cx="8239261" cy="10339254"/>
          </a:xfrm>
        </p:spPr>
        <p:txBody>
          <a:bodyPr anchor="ctr">
            <a:normAutofit/>
          </a:bodyPr>
          <a:lstStyle>
            <a:lvl1pPr>
              <a:defRPr sz="6000">
                <a:solidFill>
                  <a:srgbClr val="2D5660"/>
                </a:solidFill>
                <a:latin typeface="+mn-lt"/>
              </a:defRPr>
            </a:lvl1pPr>
          </a:lstStyle>
          <a:p>
            <a:r>
              <a:rPr lang="nb-NO"/>
              <a:t>Klikk for å redigere tittelstil</a:t>
            </a:r>
            <a:endParaRPr lang="nb-US"/>
          </a:p>
        </p:txBody>
      </p:sp>
      <p:pic>
        <p:nvPicPr>
          <p:cNvPr id="8" name="Helseiarbeid_logo_org hvit skrift.neg.ai" descr="Helseiarbeid_logo_org hvit skrift.neg.ai">
            <a:extLst>
              <a:ext uri="{FF2B5EF4-FFF2-40B4-BE49-F238E27FC236}">
                <a16:creationId xmlns:a16="http://schemas.microsoft.com/office/drawing/2014/main" id="{67D7EC46-2259-59B5-DE40-46777588EFA0}"/>
              </a:ext>
            </a:extLst>
          </p:cNvPr>
          <p:cNvPicPr>
            <a:picLocks noChangeAspect="1"/>
          </p:cNvPicPr>
          <p:nvPr userDrawn="1"/>
        </p:nvPicPr>
        <p:blipFill>
          <a:blip r:embed="rId2"/>
          <a:srcRect/>
          <a:stretch>
            <a:fillRect/>
          </a:stretch>
        </p:blipFill>
        <p:spPr>
          <a:xfrm>
            <a:off x="747570" y="12582442"/>
            <a:ext cx="1569051" cy="441950"/>
          </a:xfrm>
          <a:prstGeom prst="rect">
            <a:avLst/>
          </a:prstGeom>
          <a:ln w="12700">
            <a:miter lim="400000"/>
          </a:ln>
        </p:spPr>
      </p:pic>
      <p:sp>
        <p:nvSpPr>
          <p:cNvPr id="5" name="Plassholder for innhold 2">
            <a:extLst>
              <a:ext uri="{FF2B5EF4-FFF2-40B4-BE49-F238E27FC236}">
                <a16:creationId xmlns:a16="http://schemas.microsoft.com/office/drawing/2014/main" id="{D4A96A6A-A971-64F3-E5B5-A31B5AB6B667}"/>
              </a:ext>
            </a:extLst>
          </p:cNvPr>
          <p:cNvSpPr>
            <a:spLocks noGrp="1"/>
          </p:cNvSpPr>
          <p:nvPr>
            <p:ph idx="10"/>
          </p:nvPr>
        </p:nvSpPr>
        <p:spPr>
          <a:xfrm>
            <a:off x="10120612" y="1714500"/>
            <a:ext cx="13463152" cy="10339254"/>
          </a:xfrm>
        </p:spPr>
        <p:txBody>
          <a:bodyPr anchor="ctr">
            <a:normAutofit/>
          </a:bodyPr>
          <a:lstStyle>
            <a:lvl1pPr marL="468313" indent="-457200">
              <a:buClr>
                <a:srgbClr val="ED6D6E"/>
              </a:buClr>
              <a:buSzPct val="100000"/>
              <a:buFont typeface="Wingdings" panose="05000000000000000000" pitchFamily="2" charset="2"/>
              <a:buChar char="§"/>
              <a:tabLst/>
              <a:defRPr sz="3600">
                <a:solidFill>
                  <a:schemeClr val="bg2">
                    <a:lumMod val="25000"/>
                  </a:schemeClr>
                </a:solidFill>
                <a:latin typeface="+mn-lt"/>
                <a:cs typeface="Arial" panose="020B0604020202020204" pitchFamily="34" charset="0"/>
              </a:defRPr>
            </a:lvl1pPr>
            <a:lvl2pPr marL="468313" indent="455613">
              <a:buClr>
                <a:srgbClr val="ED6D6E"/>
              </a:buClr>
              <a:buSzPct val="100000"/>
              <a:buFont typeface="Wingdings" panose="05000000000000000000" pitchFamily="2" charset="2"/>
              <a:buChar char="§"/>
              <a:tabLst/>
              <a:defRPr sz="3200">
                <a:solidFill>
                  <a:schemeClr val="bg2">
                    <a:lumMod val="25000"/>
                  </a:schemeClr>
                </a:solidFill>
                <a:latin typeface="Arial" panose="020B0604020202020204" pitchFamily="34" charset="0"/>
                <a:cs typeface="Arial" panose="020B0604020202020204" pitchFamily="34" charset="0"/>
              </a:defRPr>
            </a:lvl2pPr>
            <a:lvl3pPr marL="923925" indent="455613">
              <a:buClr>
                <a:srgbClr val="4ECDC4"/>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p:txBody>
      </p:sp>
    </p:spTree>
    <p:extLst>
      <p:ext uri="{BB962C8B-B14F-4D97-AF65-F5344CB8AC3E}">
        <p14:creationId xmlns:p14="http://schemas.microsoft.com/office/powerpoint/2010/main" val="893809262"/>
      </p:ext>
    </p:extLst>
  </p:cSld>
  <p:clrMapOvr>
    <a:masterClrMapping/>
  </p:clrMapOvr>
  <p:transition spd="med"/>
  <p:extLst>
    <p:ext uri="{DCECCB84-F9BA-43D5-87BE-67443E8EF086}">
      <p15:sldGuideLst xmlns:p15="http://schemas.microsoft.com/office/powerpoint/2012/main">
        <p15:guide id="1" orient="horz" pos="4320">
          <p15:clr>
            <a:srgbClr val="FBAE40"/>
          </p15:clr>
        </p15:guide>
        <p15:guide id="2" pos="768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tekst halv">
    <p:spTree>
      <p:nvGrpSpPr>
        <p:cNvPr id="1" name=""/>
        <p:cNvGrpSpPr/>
        <p:nvPr/>
      </p:nvGrpSpPr>
      <p:grpSpPr>
        <a:xfrm>
          <a:off x="0" y="0"/>
          <a:ext cx="0" cy="0"/>
          <a:chOff x="0" y="0"/>
          <a:chExt cx="0" cy="0"/>
        </a:xfrm>
      </p:grpSpPr>
      <p:sp>
        <p:nvSpPr>
          <p:cNvPr id="7" name="Rektangel">
            <a:extLst>
              <a:ext uri="{FF2B5EF4-FFF2-40B4-BE49-F238E27FC236}">
                <a16:creationId xmlns:a16="http://schemas.microsoft.com/office/drawing/2014/main" id="{237ECEBB-5EB9-8B93-9D73-B14478AEB2B9}"/>
              </a:ext>
            </a:extLst>
          </p:cNvPr>
          <p:cNvSpPr/>
          <p:nvPr userDrawn="1"/>
        </p:nvSpPr>
        <p:spPr>
          <a:xfrm>
            <a:off x="267761" y="276995"/>
            <a:ext cx="13546580" cy="13162010"/>
          </a:xfrm>
          <a:prstGeom prst="rect">
            <a:avLst/>
          </a:prstGeom>
          <a:solidFill>
            <a:srgbClr val="F5F0E6"/>
          </a:solidFill>
          <a:ln w="508000">
            <a:noFill/>
            <a:miter lim="400000"/>
          </a:ln>
        </p:spPr>
        <p:txBody>
          <a:bodyPr lIns="0" tIns="0" rIns="0" bIns="0" anchor="ctr"/>
          <a:lstStyle/>
          <a:p>
            <a:pPr marL="0" indent="0" algn="ctr">
              <a:buSzTx/>
              <a:defRPr sz="1800"/>
            </a:pPr>
            <a:endParaRPr>
              <a:solidFill>
                <a:schemeClr val="tx1"/>
              </a:solidFill>
            </a:endParaRPr>
          </a:p>
        </p:txBody>
      </p:sp>
      <p:sp>
        <p:nvSpPr>
          <p:cNvPr id="2" name="Tittel 1">
            <a:extLst>
              <a:ext uri="{FF2B5EF4-FFF2-40B4-BE49-F238E27FC236}">
                <a16:creationId xmlns:a16="http://schemas.microsoft.com/office/drawing/2014/main" id="{506CF526-68AD-7505-D6C6-14EDF3AC05E0}"/>
              </a:ext>
            </a:extLst>
          </p:cNvPr>
          <p:cNvSpPr>
            <a:spLocks noGrp="1"/>
          </p:cNvSpPr>
          <p:nvPr>
            <p:ph type="title"/>
          </p:nvPr>
        </p:nvSpPr>
        <p:spPr>
          <a:xfrm>
            <a:off x="2443164" y="1690821"/>
            <a:ext cx="9544050" cy="10339254"/>
          </a:xfrm>
        </p:spPr>
        <p:txBody>
          <a:bodyPr anchor="ctr"/>
          <a:lstStyle>
            <a:lvl1pPr>
              <a:defRPr sz="5800">
                <a:solidFill>
                  <a:srgbClr val="2D5660"/>
                </a:solidFill>
              </a:defRPr>
            </a:lvl1pPr>
          </a:lstStyle>
          <a:p>
            <a:r>
              <a:rPr lang="nb-NO"/>
              <a:t>Klikk for å redigere tittelstil</a:t>
            </a:r>
            <a:endParaRPr lang="nb-US"/>
          </a:p>
        </p:txBody>
      </p:sp>
      <p:pic>
        <p:nvPicPr>
          <p:cNvPr id="8" name="Helseiarbeid_logo_org hvit skrift.neg.ai" descr="Helseiarbeid_logo_org hvit skrift.neg.ai">
            <a:extLst>
              <a:ext uri="{FF2B5EF4-FFF2-40B4-BE49-F238E27FC236}">
                <a16:creationId xmlns:a16="http://schemas.microsoft.com/office/drawing/2014/main" id="{67D7EC46-2259-59B5-DE40-46777588EFA0}"/>
              </a:ext>
            </a:extLst>
          </p:cNvPr>
          <p:cNvPicPr>
            <a:picLocks noChangeAspect="1"/>
          </p:cNvPicPr>
          <p:nvPr userDrawn="1"/>
        </p:nvPicPr>
        <p:blipFill>
          <a:blip r:embed="rId2"/>
          <a:srcRect/>
          <a:stretch>
            <a:fillRect/>
          </a:stretch>
        </p:blipFill>
        <p:spPr>
          <a:xfrm>
            <a:off x="747570" y="12582442"/>
            <a:ext cx="1569051" cy="441950"/>
          </a:xfrm>
          <a:prstGeom prst="rect">
            <a:avLst/>
          </a:prstGeom>
          <a:ln w="12700">
            <a:miter lim="400000"/>
          </a:ln>
        </p:spPr>
      </p:pic>
      <p:sp>
        <p:nvSpPr>
          <p:cNvPr id="5" name="Plassholder for innhold 2">
            <a:extLst>
              <a:ext uri="{FF2B5EF4-FFF2-40B4-BE49-F238E27FC236}">
                <a16:creationId xmlns:a16="http://schemas.microsoft.com/office/drawing/2014/main" id="{D4A96A6A-A971-64F3-E5B5-A31B5AB6B667}"/>
              </a:ext>
            </a:extLst>
          </p:cNvPr>
          <p:cNvSpPr>
            <a:spLocks noGrp="1"/>
          </p:cNvSpPr>
          <p:nvPr>
            <p:ph idx="10"/>
          </p:nvPr>
        </p:nvSpPr>
        <p:spPr>
          <a:xfrm>
            <a:off x="14361458" y="3651250"/>
            <a:ext cx="9170054" cy="8378825"/>
          </a:xfrm>
        </p:spPr>
        <p:txBody>
          <a:bodyPr anchor="t"/>
          <a:lstStyle>
            <a:lvl1pPr marL="468313" indent="-457200">
              <a:buClr>
                <a:srgbClr val="ED6D6E"/>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ED6D6E"/>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ED6D6E"/>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ED6D6E"/>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ED6D6E"/>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2088935945"/>
      </p:ext>
    </p:extLst>
  </p:cSld>
  <p:clrMapOvr>
    <a:masterClrMapping/>
  </p:clrMapOvr>
  <p:transition spd="med"/>
  <p:extLst>
    <p:ext uri="{DCECCB84-F9BA-43D5-87BE-67443E8EF086}">
      <p15:sldGuideLst xmlns:p15="http://schemas.microsoft.com/office/powerpoint/2012/main">
        <p15:guide id="1" orient="horz" pos="4320" userDrawn="1">
          <p15:clr>
            <a:srgbClr val="FBAE40"/>
          </p15:clr>
        </p15:guide>
        <p15:guide id="2" pos="76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eloverskrift_Mønster_Hvileslide">
    <p:spTree>
      <p:nvGrpSpPr>
        <p:cNvPr id="1" name=""/>
        <p:cNvGrpSpPr/>
        <p:nvPr/>
      </p:nvGrpSpPr>
      <p:grpSpPr>
        <a:xfrm>
          <a:off x="0" y="0"/>
          <a:ext cx="0" cy="0"/>
          <a:chOff x="0" y="0"/>
          <a:chExt cx="0" cy="0"/>
        </a:xfrm>
      </p:grpSpPr>
      <p:sp>
        <p:nvSpPr>
          <p:cNvPr id="4" name="Rektangel">
            <a:extLst>
              <a:ext uri="{FF2B5EF4-FFF2-40B4-BE49-F238E27FC236}">
                <a16:creationId xmlns:a16="http://schemas.microsoft.com/office/drawing/2014/main" id="{BD0DE6F6-577E-6967-1937-41E7AF07A05A}"/>
              </a:ext>
            </a:extLst>
          </p:cNvPr>
          <p:cNvSpPr/>
          <p:nvPr userDrawn="1"/>
        </p:nvSpPr>
        <p:spPr>
          <a:xfrm>
            <a:off x="276994" y="273050"/>
            <a:ext cx="23830011" cy="13165955"/>
          </a:xfrm>
          <a:prstGeom prst="rect">
            <a:avLst/>
          </a:prstGeom>
          <a:solidFill>
            <a:srgbClr val="F5F0E6"/>
          </a:solidFill>
          <a:ln w="254000">
            <a:noFill/>
            <a:miter lim="400000"/>
          </a:ln>
        </p:spPr>
        <p:txBody>
          <a:bodyPr lIns="0" tIns="0" rIns="0" bIns="0" anchor="ctr"/>
          <a:lstStyle/>
          <a:p>
            <a:pPr marL="0" indent="0">
              <a:buSzTx/>
              <a:defRPr sz="1800"/>
            </a:pPr>
            <a:endParaRPr/>
          </a:p>
        </p:txBody>
      </p:sp>
    </p:spTree>
    <p:extLst>
      <p:ext uri="{BB962C8B-B14F-4D97-AF65-F5344CB8AC3E}">
        <p14:creationId xmlns:p14="http://schemas.microsoft.com/office/powerpoint/2010/main" val="2551438221"/>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x bilder">
    <p:spTree>
      <p:nvGrpSpPr>
        <p:cNvPr id="1" name=""/>
        <p:cNvGrpSpPr/>
        <p:nvPr/>
      </p:nvGrpSpPr>
      <p:grpSpPr>
        <a:xfrm>
          <a:off x="0" y="0"/>
          <a:ext cx="0" cy="0"/>
          <a:chOff x="0" y="0"/>
          <a:chExt cx="0" cy="0"/>
        </a:xfrm>
      </p:grpSpPr>
      <p:sp>
        <p:nvSpPr>
          <p:cNvPr id="14" name="Rektangel">
            <a:extLst>
              <a:ext uri="{FF2B5EF4-FFF2-40B4-BE49-F238E27FC236}">
                <a16:creationId xmlns:a16="http://schemas.microsoft.com/office/drawing/2014/main" id="{D6AEF4D8-9FBD-C289-8402-4CE223527F4D}"/>
              </a:ext>
            </a:extLst>
          </p:cNvPr>
          <p:cNvSpPr/>
          <p:nvPr userDrawn="1"/>
        </p:nvSpPr>
        <p:spPr>
          <a:xfrm>
            <a:off x="276994" y="273050"/>
            <a:ext cx="23830011" cy="13165955"/>
          </a:xfrm>
          <a:prstGeom prst="rect">
            <a:avLst/>
          </a:prstGeom>
          <a:solidFill>
            <a:srgbClr val="ACCAC4">
              <a:alpha val="29804"/>
            </a:srgbClr>
          </a:solidFill>
          <a:ln w="254000">
            <a:noFill/>
            <a:miter lim="400000"/>
          </a:ln>
        </p:spPr>
        <p:txBody>
          <a:bodyPr lIns="0" tIns="0" rIns="0" bIns="0" anchor="ctr"/>
          <a:lstStyle/>
          <a:p>
            <a:pPr marL="0" indent="0">
              <a:buSzTx/>
              <a:defRPr sz="1800"/>
            </a:pPr>
            <a:endParaRPr/>
          </a:p>
        </p:txBody>
      </p:sp>
      <p:sp>
        <p:nvSpPr>
          <p:cNvPr id="2" name="Tittel 1">
            <a:extLst>
              <a:ext uri="{FF2B5EF4-FFF2-40B4-BE49-F238E27FC236}">
                <a16:creationId xmlns:a16="http://schemas.microsoft.com/office/drawing/2014/main" id="{38C31EE6-B110-350F-8E1A-E9574F2F281D}"/>
              </a:ext>
            </a:extLst>
          </p:cNvPr>
          <p:cNvSpPr>
            <a:spLocks noGrp="1"/>
          </p:cNvSpPr>
          <p:nvPr>
            <p:ph type="title" hasCustomPrompt="1"/>
          </p:nvPr>
        </p:nvSpPr>
        <p:spPr>
          <a:xfrm>
            <a:off x="4157663" y="742950"/>
            <a:ext cx="16125274" cy="1509712"/>
          </a:xfrm>
        </p:spPr>
        <p:txBody>
          <a:bodyPr/>
          <a:lstStyle>
            <a:lvl1pPr>
              <a:defRPr sz="5800"/>
            </a:lvl1pPr>
          </a:lstStyle>
          <a:p>
            <a:r>
              <a:rPr lang="nb-NO"/>
              <a:t>Klikk for å redigere tittelstil</a:t>
            </a:r>
            <a:endParaRPr lang="nb-US"/>
          </a:p>
        </p:txBody>
      </p:sp>
      <p:sp>
        <p:nvSpPr>
          <p:cNvPr id="10" name="Bilde">
            <a:extLst>
              <a:ext uri="{FF2B5EF4-FFF2-40B4-BE49-F238E27FC236}">
                <a16:creationId xmlns:a16="http://schemas.microsoft.com/office/drawing/2014/main" id="{EF3E7F7E-CC47-ACBE-B8A1-F558A275DDE2}"/>
              </a:ext>
            </a:extLst>
          </p:cNvPr>
          <p:cNvSpPr>
            <a:spLocks noGrp="1"/>
          </p:cNvSpPr>
          <p:nvPr>
            <p:ph type="pic" sz="quarter" idx="25"/>
          </p:nvPr>
        </p:nvSpPr>
        <p:spPr>
          <a:xfrm>
            <a:off x="4191528" y="2527640"/>
            <a:ext cx="5152476" cy="7789331"/>
          </a:xfrm>
          <a:prstGeom prst="rect">
            <a:avLst/>
          </a:prstGeom>
        </p:spPr>
        <p:txBody>
          <a:bodyPr lIns="91439" tIns="45719" rIns="91439" bIns="45719" anchor="ctr" anchorCtr="0">
            <a:noAutofit/>
          </a:bodyPr>
          <a:lstStyle/>
          <a:p>
            <a:endParaRPr/>
          </a:p>
        </p:txBody>
      </p:sp>
      <p:sp>
        <p:nvSpPr>
          <p:cNvPr id="11" name="Bilde">
            <a:extLst>
              <a:ext uri="{FF2B5EF4-FFF2-40B4-BE49-F238E27FC236}">
                <a16:creationId xmlns:a16="http://schemas.microsoft.com/office/drawing/2014/main" id="{BE995E87-D9E2-DC41-011C-665448AD27BB}"/>
              </a:ext>
            </a:extLst>
          </p:cNvPr>
          <p:cNvSpPr>
            <a:spLocks noGrp="1"/>
          </p:cNvSpPr>
          <p:nvPr>
            <p:ph type="pic" sz="quarter" idx="26"/>
          </p:nvPr>
        </p:nvSpPr>
        <p:spPr>
          <a:xfrm>
            <a:off x="9660994" y="2527640"/>
            <a:ext cx="5152476" cy="7789331"/>
          </a:xfrm>
          <a:prstGeom prst="rect">
            <a:avLst/>
          </a:prstGeom>
        </p:spPr>
        <p:txBody>
          <a:bodyPr lIns="91439" tIns="45719" rIns="91439" bIns="45719" anchor="ctr">
            <a:noAutofit/>
          </a:bodyPr>
          <a:lstStyle/>
          <a:p>
            <a:endParaRPr/>
          </a:p>
        </p:txBody>
      </p:sp>
      <p:sp>
        <p:nvSpPr>
          <p:cNvPr id="12" name="Bilde">
            <a:extLst>
              <a:ext uri="{FF2B5EF4-FFF2-40B4-BE49-F238E27FC236}">
                <a16:creationId xmlns:a16="http://schemas.microsoft.com/office/drawing/2014/main" id="{96BEFCFD-91BA-EC52-E8CF-15988D50E4DE}"/>
              </a:ext>
            </a:extLst>
          </p:cNvPr>
          <p:cNvSpPr>
            <a:spLocks noGrp="1"/>
          </p:cNvSpPr>
          <p:nvPr>
            <p:ph type="pic" sz="quarter" idx="27"/>
          </p:nvPr>
        </p:nvSpPr>
        <p:spPr>
          <a:xfrm>
            <a:off x="15130460" y="2527640"/>
            <a:ext cx="5152476" cy="7789331"/>
          </a:xfrm>
          <a:prstGeom prst="rect">
            <a:avLst/>
          </a:prstGeom>
        </p:spPr>
        <p:txBody>
          <a:bodyPr lIns="91439" tIns="45719" rIns="91439" bIns="45719" anchor="ctr">
            <a:noAutofit/>
          </a:bodyPr>
          <a:lstStyle/>
          <a:p>
            <a:endParaRPr/>
          </a:p>
        </p:txBody>
      </p:sp>
      <p:pic>
        <p:nvPicPr>
          <p:cNvPr id="13" name="Graphic 12">
            <a:extLst>
              <a:ext uri="{FF2B5EF4-FFF2-40B4-BE49-F238E27FC236}">
                <a16:creationId xmlns:a16="http://schemas.microsoft.com/office/drawing/2014/main" id="{0F906905-A324-FDB2-655A-EAA56F228C2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59816" y="12591988"/>
            <a:ext cx="1587739" cy="446054"/>
          </a:xfrm>
          <a:prstGeom prst="rect">
            <a:avLst/>
          </a:prstGeom>
        </p:spPr>
      </p:pic>
      <p:sp>
        <p:nvSpPr>
          <p:cNvPr id="4" name="Plassholder for innhold 2">
            <a:extLst>
              <a:ext uri="{FF2B5EF4-FFF2-40B4-BE49-F238E27FC236}">
                <a16:creationId xmlns:a16="http://schemas.microsoft.com/office/drawing/2014/main" id="{9CA01EA9-65F8-40BD-9F07-2E96DB415022}"/>
              </a:ext>
            </a:extLst>
          </p:cNvPr>
          <p:cNvSpPr>
            <a:spLocks noGrp="1"/>
          </p:cNvSpPr>
          <p:nvPr>
            <p:ph idx="28" hasCustomPrompt="1"/>
          </p:nvPr>
        </p:nvSpPr>
        <p:spPr>
          <a:xfrm>
            <a:off x="9573520" y="10438886"/>
            <a:ext cx="5019276" cy="1299255"/>
          </a:xfrm>
        </p:spPr>
        <p:txBody>
          <a:bodyPr anchor="t"/>
          <a:lstStyle>
            <a:lvl1pPr marL="468313" indent="-457200">
              <a:buClr>
                <a:srgbClr val="FF6B6B"/>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4ECDC4"/>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4ECDC4"/>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Punkter</a:t>
            </a:r>
          </a:p>
        </p:txBody>
      </p:sp>
      <p:sp>
        <p:nvSpPr>
          <p:cNvPr id="5" name="Plassholder for innhold 2">
            <a:extLst>
              <a:ext uri="{FF2B5EF4-FFF2-40B4-BE49-F238E27FC236}">
                <a16:creationId xmlns:a16="http://schemas.microsoft.com/office/drawing/2014/main" id="{8614B4AE-F942-F8C2-B3DF-DAFB2889BB7A}"/>
              </a:ext>
            </a:extLst>
          </p:cNvPr>
          <p:cNvSpPr>
            <a:spLocks noGrp="1"/>
          </p:cNvSpPr>
          <p:nvPr>
            <p:ph idx="29" hasCustomPrompt="1"/>
          </p:nvPr>
        </p:nvSpPr>
        <p:spPr>
          <a:xfrm>
            <a:off x="15057941" y="10438886"/>
            <a:ext cx="5019276" cy="1299255"/>
          </a:xfrm>
        </p:spPr>
        <p:txBody>
          <a:bodyPr anchor="t"/>
          <a:lstStyle>
            <a:lvl1pPr marL="468313" indent="-457200">
              <a:buClr>
                <a:srgbClr val="FF6B6B"/>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4ECDC4"/>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4ECDC4"/>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Punkter</a:t>
            </a:r>
          </a:p>
        </p:txBody>
      </p:sp>
      <p:sp>
        <p:nvSpPr>
          <p:cNvPr id="6" name="Plassholder for innhold 2">
            <a:extLst>
              <a:ext uri="{FF2B5EF4-FFF2-40B4-BE49-F238E27FC236}">
                <a16:creationId xmlns:a16="http://schemas.microsoft.com/office/drawing/2014/main" id="{17DE6278-77B4-BBCA-5DE8-01F036DCC36F}"/>
              </a:ext>
            </a:extLst>
          </p:cNvPr>
          <p:cNvSpPr>
            <a:spLocks noGrp="1"/>
          </p:cNvSpPr>
          <p:nvPr>
            <p:ph idx="10" hasCustomPrompt="1"/>
          </p:nvPr>
        </p:nvSpPr>
        <p:spPr>
          <a:xfrm>
            <a:off x="4089099" y="10438886"/>
            <a:ext cx="5019276" cy="1299255"/>
          </a:xfrm>
        </p:spPr>
        <p:txBody>
          <a:bodyPr anchor="t"/>
          <a:lstStyle>
            <a:lvl1pPr marL="468313" indent="-457200">
              <a:buClr>
                <a:srgbClr val="FF6B6B"/>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4ECDC4"/>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4ECDC4"/>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4ECDC4"/>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Punkter</a:t>
            </a:r>
          </a:p>
        </p:txBody>
      </p:sp>
    </p:spTree>
    <p:extLst>
      <p:ext uri="{BB962C8B-B14F-4D97-AF65-F5344CB8AC3E}">
        <p14:creationId xmlns:p14="http://schemas.microsoft.com/office/powerpoint/2010/main" val="3893405709"/>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kst bilde 50-50">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8C31EE6-B110-350F-8E1A-E9574F2F281D}"/>
              </a:ext>
            </a:extLst>
          </p:cNvPr>
          <p:cNvSpPr>
            <a:spLocks noGrp="1"/>
          </p:cNvSpPr>
          <p:nvPr>
            <p:ph type="title"/>
          </p:nvPr>
        </p:nvSpPr>
        <p:spPr>
          <a:xfrm>
            <a:off x="759816" y="2127087"/>
            <a:ext cx="9601143" cy="1583521"/>
          </a:xfrm>
        </p:spPr>
        <p:txBody>
          <a:bodyPr/>
          <a:lstStyle>
            <a:lvl1pPr>
              <a:defRPr sz="5800">
                <a:solidFill>
                  <a:srgbClr val="2D5660"/>
                </a:solidFill>
              </a:defRPr>
            </a:lvl1pPr>
          </a:lstStyle>
          <a:p>
            <a:r>
              <a:rPr lang="nb-NO"/>
              <a:t>Klikk for å redigere tittelstil</a:t>
            </a:r>
            <a:endParaRPr lang="nb-US"/>
          </a:p>
        </p:txBody>
      </p:sp>
      <p:sp>
        <p:nvSpPr>
          <p:cNvPr id="12" name="Bilde">
            <a:extLst>
              <a:ext uri="{FF2B5EF4-FFF2-40B4-BE49-F238E27FC236}">
                <a16:creationId xmlns:a16="http://schemas.microsoft.com/office/drawing/2014/main" id="{96BEFCFD-91BA-EC52-E8CF-15988D50E4DE}"/>
              </a:ext>
            </a:extLst>
          </p:cNvPr>
          <p:cNvSpPr>
            <a:spLocks noGrp="1"/>
          </p:cNvSpPr>
          <p:nvPr>
            <p:ph type="pic" sz="quarter" idx="27"/>
          </p:nvPr>
        </p:nvSpPr>
        <p:spPr>
          <a:xfrm>
            <a:off x="11277600" y="273050"/>
            <a:ext cx="12829405" cy="13165955"/>
          </a:xfrm>
          <a:prstGeom prst="rect">
            <a:avLst/>
          </a:prstGeom>
        </p:spPr>
        <p:txBody>
          <a:bodyPr lIns="91439" tIns="45719" rIns="91439" bIns="45719" anchor="ctr">
            <a:noAutofit/>
          </a:bodyPr>
          <a:lstStyle>
            <a:lvl1pPr>
              <a:defRPr sz="5800"/>
            </a:lvl1pPr>
          </a:lstStyle>
          <a:p>
            <a:endParaRPr/>
          </a:p>
        </p:txBody>
      </p:sp>
      <p:sp>
        <p:nvSpPr>
          <p:cNvPr id="6" name="Plassholder for innhold 2">
            <a:extLst>
              <a:ext uri="{FF2B5EF4-FFF2-40B4-BE49-F238E27FC236}">
                <a16:creationId xmlns:a16="http://schemas.microsoft.com/office/drawing/2014/main" id="{51385297-85AC-C15F-4E2A-DA1EFA98F098}"/>
              </a:ext>
            </a:extLst>
          </p:cNvPr>
          <p:cNvSpPr>
            <a:spLocks noGrp="1"/>
          </p:cNvSpPr>
          <p:nvPr>
            <p:ph idx="10"/>
          </p:nvPr>
        </p:nvSpPr>
        <p:spPr>
          <a:xfrm>
            <a:off x="759815" y="3961514"/>
            <a:ext cx="9601143" cy="7793166"/>
          </a:xfrm>
        </p:spPr>
        <p:txBody>
          <a:bodyPr anchor="t"/>
          <a:lstStyle>
            <a:lvl1pPr marL="468313" indent="-457200">
              <a:buClr>
                <a:srgbClr val="ED6D6E"/>
              </a:buClr>
              <a:buSzPct val="100000"/>
              <a:buFont typeface="Wingdings" pitchFamily="2" charset="2"/>
              <a:buChar char="§"/>
              <a:tabLst/>
              <a:defRPr sz="2800">
                <a:latin typeface="Roboto Slab "/>
                <a:cs typeface="Arial" panose="020B0604020202020204" pitchFamily="34" charset="0"/>
              </a:defRPr>
            </a:lvl1pPr>
            <a:lvl2pPr marL="468313" indent="455613">
              <a:buClr>
                <a:srgbClr val="ED6D6E"/>
              </a:buClr>
              <a:buSzPct val="100000"/>
              <a:buFont typeface="Wingdings" pitchFamily="2" charset="2"/>
              <a:buChar char="§"/>
              <a:tabLst/>
              <a:defRPr sz="2400">
                <a:latin typeface="Roboto Slab "/>
                <a:cs typeface="Arial" panose="020B0604020202020204" pitchFamily="34" charset="0"/>
              </a:defRPr>
            </a:lvl2pPr>
            <a:lvl3pPr marL="923925" indent="455613">
              <a:buClr>
                <a:srgbClr val="ED6D6E"/>
              </a:buClr>
              <a:buSzPct val="100000"/>
              <a:buFont typeface="Wingdings" pitchFamily="2" charset="2"/>
              <a:buChar char="§"/>
              <a:tabLst/>
              <a:defRPr sz="1800">
                <a:latin typeface="Roboto Slab "/>
                <a:cs typeface="Arial" panose="020B0604020202020204" pitchFamily="34" charset="0"/>
              </a:defRPr>
            </a:lvl3pPr>
            <a:lvl4pPr marL="1379538" indent="457200">
              <a:buClr>
                <a:srgbClr val="ED6D6E"/>
              </a:buClr>
              <a:buSzPct val="100000"/>
              <a:buFont typeface="Wingdings" pitchFamily="2" charset="2"/>
              <a:buChar char="§"/>
              <a:tabLst/>
              <a:defRPr sz="1600">
                <a:latin typeface="Roboto Slab "/>
                <a:cs typeface="Arial" panose="020B0604020202020204" pitchFamily="34" charset="0"/>
              </a:defRPr>
            </a:lvl4pPr>
            <a:lvl5pPr marL="1836738" indent="455613">
              <a:buClr>
                <a:srgbClr val="ED6D6E"/>
              </a:buClr>
              <a:buSzPct val="100000"/>
              <a:buFont typeface="Wingdings" pitchFamily="2" charset="2"/>
              <a:buChar char="§"/>
              <a:tabLst/>
              <a:defRPr sz="1600">
                <a:latin typeface="Roboto Slab "/>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3851913010"/>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Tekst bilde 30-70">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8C31EE6-B110-350F-8E1A-E9574F2F281D}"/>
              </a:ext>
            </a:extLst>
          </p:cNvPr>
          <p:cNvSpPr>
            <a:spLocks noGrp="1"/>
          </p:cNvSpPr>
          <p:nvPr>
            <p:ph type="title"/>
          </p:nvPr>
        </p:nvSpPr>
        <p:spPr>
          <a:xfrm>
            <a:off x="759816" y="2127087"/>
            <a:ext cx="6171069" cy="1583521"/>
          </a:xfrm>
        </p:spPr>
        <p:txBody>
          <a:bodyPr/>
          <a:lstStyle>
            <a:lvl1pPr>
              <a:defRPr sz="5800">
                <a:solidFill>
                  <a:srgbClr val="2D5660"/>
                </a:solidFill>
              </a:defRPr>
            </a:lvl1pPr>
          </a:lstStyle>
          <a:p>
            <a:r>
              <a:rPr lang="nb-NO"/>
              <a:t>Klikk for å redigere tittelstil</a:t>
            </a:r>
            <a:endParaRPr lang="nb-US"/>
          </a:p>
        </p:txBody>
      </p:sp>
      <p:sp>
        <p:nvSpPr>
          <p:cNvPr id="12" name="Bilde">
            <a:extLst>
              <a:ext uri="{FF2B5EF4-FFF2-40B4-BE49-F238E27FC236}">
                <a16:creationId xmlns:a16="http://schemas.microsoft.com/office/drawing/2014/main" id="{96BEFCFD-91BA-EC52-E8CF-15988D50E4DE}"/>
              </a:ext>
            </a:extLst>
          </p:cNvPr>
          <p:cNvSpPr>
            <a:spLocks noGrp="1"/>
          </p:cNvSpPr>
          <p:nvPr>
            <p:ph type="pic" sz="quarter" idx="27"/>
          </p:nvPr>
        </p:nvSpPr>
        <p:spPr>
          <a:xfrm>
            <a:off x="7460974" y="273050"/>
            <a:ext cx="16646031" cy="13165955"/>
          </a:xfrm>
          <a:prstGeom prst="rect">
            <a:avLst/>
          </a:prstGeom>
        </p:spPr>
        <p:txBody>
          <a:bodyPr lIns="91439" tIns="45719" rIns="91439" bIns="45719" anchor="ctr">
            <a:noAutofit/>
          </a:bodyPr>
          <a:lstStyle>
            <a:lvl1pPr>
              <a:defRPr sz="5800"/>
            </a:lvl1pPr>
          </a:lstStyle>
          <a:p>
            <a:endParaRPr/>
          </a:p>
        </p:txBody>
      </p:sp>
      <p:sp>
        <p:nvSpPr>
          <p:cNvPr id="6" name="Plassholder for innhold 2">
            <a:extLst>
              <a:ext uri="{FF2B5EF4-FFF2-40B4-BE49-F238E27FC236}">
                <a16:creationId xmlns:a16="http://schemas.microsoft.com/office/drawing/2014/main" id="{709FED4A-9DD2-B2F4-043F-534A8D967083}"/>
              </a:ext>
            </a:extLst>
          </p:cNvPr>
          <p:cNvSpPr>
            <a:spLocks noGrp="1"/>
          </p:cNvSpPr>
          <p:nvPr>
            <p:ph idx="10"/>
          </p:nvPr>
        </p:nvSpPr>
        <p:spPr>
          <a:xfrm>
            <a:off x="759815" y="3961514"/>
            <a:ext cx="6171069" cy="7793166"/>
          </a:xfrm>
        </p:spPr>
        <p:txBody>
          <a:bodyPr anchor="t"/>
          <a:lstStyle>
            <a:lvl1pPr marL="468313" indent="-457200">
              <a:buClr>
                <a:srgbClr val="ED6D6E"/>
              </a:buClr>
              <a:buSzPct val="100000"/>
              <a:buFont typeface="Wingdings" pitchFamily="2" charset="2"/>
              <a:buChar char="§"/>
              <a:tabLst/>
              <a:defRPr sz="2800">
                <a:latin typeface="Arial" panose="020B0604020202020204" pitchFamily="34" charset="0"/>
                <a:cs typeface="Arial" panose="020B0604020202020204" pitchFamily="34" charset="0"/>
              </a:defRPr>
            </a:lvl1pPr>
            <a:lvl2pPr marL="468313" indent="455613">
              <a:buClr>
                <a:srgbClr val="ED6D6E"/>
              </a:buClr>
              <a:buSzPct val="100000"/>
              <a:buFont typeface="Wingdings" pitchFamily="2" charset="2"/>
              <a:buChar char="§"/>
              <a:tabLst/>
              <a:defRPr sz="2400">
                <a:latin typeface="Arial" panose="020B0604020202020204" pitchFamily="34" charset="0"/>
                <a:cs typeface="Arial" panose="020B0604020202020204" pitchFamily="34" charset="0"/>
              </a:defRPr>
            </a:lvl2pPr>
            <a:lvl3pPr marL="923925" indent="455613">
              <a:buClr>
                <a:srgbClr val="ED6D6E"/>
              </a:buClr>
              <a:buSzPct val="100000"/>
              <a:buFont typeface="Wingdings" pitchFamily="2" charset="2"/>
              <a:buChar char="§"/>
              <a:tabLst/>
              <a:defRPr sz="1800">
                <a:latin typeface="Arial" panose="020B0604020202020204" pitchFamily="34" charset="0"/>
                <a:cs typeface="Arial" panose="020B0604020202020204" pitchFamily="34" charset="0"/>
              </a:defRPr>
            </a:lvl3pPr>
            <a:lvl4pPr marL="1379538" indent="457200">
              <a:buClr>
                <a:srgbClr val="ED6D6E"/>
              </a:buClr>
              <a:buSzPct val="100000"/>
              <a:buFont typeface="Wingdings" pitchFamily="2" charset="2"/>
              <a:buChar char="§"/>
              <a:tabLst/>
              <a:defRPr sz="1600">
                <a:latin typeface="Arial" panose="020B0604020202020204" pitchFamily="34" charset="0"/>
                <a:cs typeface="Arial" panose="020B0604020202020204" pitchFamily="34" charset="0"/>
              </a:defRPr>
            </a:lvl4pPr>
            <a:lvl5pPr marL="1836738" indent="455613">
              <a:buClr>
                <a:srgbClr val="ED6D6E"/>
              </a:buClr>
              <a:buSzPct val="100000"/>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2978430486"/>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8" name="Rektangel">
            <a:extLst>
              <a:ext uri="{FF2B5EF4-FFF2-40B4-BE49-F238E27FC236}">
                <a16:creationId xmlns:a16="http://schemas.microsoft.com/office/drawing/2014/main" id="{888B3A3D-5890-3205-222C-07D079F9AA0D}"/>
              </a:ext>
            </a:extLst>
          </p:cNvPr>
          <p:cNvSpPr/>
          <p:nvPr userDrawn="1"/>
        </p:nvSpPr>
        <p:spPr>
          <a:xfrm>
            <a:off x="276993" y="273050"/>
            <a:ext cx="11915005" cy="11887200"/>
          </a:xfrm>
          <a:prstGeom prst="rect">
            <a:avLst/>
          </a:prstGeom>
          <a:solidFill>
            <a:srgbClr val="F5F0E6"/>
          </a:solidFill>
          <a:ln w="12700">
            <a:miter lim="400000"/>
          </a:ln>
        </p:spPr>
        <p:txBody>
          <a:bodyPr lIns="0" tIns="0" rIns="0" bIns="0" anchor="ctr"/>
          <a:lstStyle/>
          <a:p>
            <a:pPr marL="0" indent="0">
              <a:buSzTx/>
              <a:defRPr sz="1800"/>
            </a:pPr>
            <a:endParaRPr>
              <a:solidFill>
                <a:srgbClr val="F5F0E6"/>
              </a:solidFill>
            </a:endParaRPr>
          </a:p>
        </p:txBody>
      </p:sp>
      <p:sp>
        <p:nvSpPr>
          <p:cNvPr id="9" name="Rektangel">
            <a:extLst>
              <a:ext uri="{FF2B5EF4-FFF2-40B4-BE49-F238E27FC236}">
                <a16:creationId xmlns:a16="http://schemas.microsoft.com/office/drawing/2014/main" id="{BCCB36AC-8C96-FBA9-C992-B1EC7D4667B5}"/>
              </a:ext>
            </a:extLst>
          </p:cNvPr>
          <p:cNvSpPr/>
          <p:nvPr userDrawn="1"/>
        </p:nvSpPr>
        <p:spPr>
          <a:xfrm>
            <a:off x="12191998" y="1555750"/>
            <a:ext cx="11915005" cy="11887200"/>
          </a:xfrm>
          <a:prstGeom prst="rect">
            <a:avLst/>
          </a:prstGeom>
          <a:solidFill>
            <a:srgbClr val="ACCAC4"/>
          </a:solidFill>
          <a:ln w="76200">
            <a:solidFill>
              <a:srgbClr val="ACCAC4"/>
            </a:solidFill>
            <a:miter lim="400000"/>
          </a:ln>
        </p:spPr>
        <p:txBody>
          <a:bodyPr lIns="50800" tIns="50800" rIns="50800" bIns="5080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p>
        </p:txBody>
      </p:sp>
      <p:sp>
        <p:nvSpPr>
          <p:cNvPr id="2" name="Tittel 1">
            <a:extLst>
              <a:ext uri="{FF2B5EF4-FFF2-40B4-BE49-F238E27FC236}">
                <a16:creationId xmlns:a16="http://schemas.microsoft.com/office/drawing/2014/main" id="{299D7516-2F84-DA0C-91D8-6653DFB79FA5}"/>
              </a:ext>
            </a:extLst>
          </p:cNvPr>
          <p:cNvSpPr>
            <a:spLocks noGrp="1"/>
          </p:cNvSpPr>
          <p:nvPr>
            <p:ph type="title"/>
          </p:nvPr>
        </p:nvSpPr>
        <p:spPr>
          <a:xfrm>
            <a:off x="1301262" y="730250"/>
            <a:ext cx="10514502" cy="2651125"/>
          </a:xfrm>
        </p:spPr>
        <p:txBody>
          <a:bodyPr anchor="b"/>
          <a:lstStyle>
            <a:lvl1pPr>
              <a:defRPr>
                <a:solidFill>
                  <a:srgbClr val="2D5660"/>
                </a:solidFill>
              </a:defRPr>
            </a:lvl1pPr>
          </a:lstStyle>
          <a:p>
            <a:r>
              <a:rPr lang="nb-NO"/>
              <a:t>Klikk for å redigere tittelstil</a:t>
            </a:r>
            <a:endParaRPr lang="nb-US"/>
          </a:p>
        </p:txBody>
      </p:sp>
      <p:sp>
        <p:nvSpPr>
          <p:cNvPr id="15" name="Text Placeholder 14">
            <a:extLst>
              <a:ext uri="{FF2B5EF4-FFF2-40B4-BE49-F238E27FC236}">
                <a16:creationId xmlns:a16="http://schemas.microsoft.com/office/drawing/2014/main" id="{58C229B7-0F4D-EC57-8D0E-9BD34B8AB731}"/>
              </a:ext>
            </a:extLst>
          </p:cNvPr>
          <p:cNvSpPr>
            <a:spLocks noGrp="1"/>
          </p:cNvSpPr>
          <p:nvPr>
            <p:ph type="body" sz="quarter" idx="12" hasCustomPrompt="1"/>
          </p:nvPr>
        </p:nvSpPr>
        <p:spPr>
          <a:xfrm>
            <a:off x="13141325" y="2170288"/>
            <a:ext cx="10529888" cy="2623695"/>
          </a:xfrm>
        </p:spPr>
        <p:txBody>
          <a:bodyPr anchor="b"/>
          <a:lstStyle>
            <a:lvl1pPr>
              <a:defRPr>
                <a:solidFill>
                  <a:srgbClr val="2D5660"/>
                </a:solidFill>
              </a:defRPr>
            </a:lvl1pPr>
          </a:lstStyle>
          <a:p>
            <a:pPr lvl="0"/>
            <a:r>
              <a:rPr lang="en-US"/>
              <a:t>Click to edit Master text styles</a:t>
            </a:r>
          </a:p>
        </p:txBody>
      </p:sp>
      <p:sp>
        <p:nvSpPr>
          <p:cNvPr id="7" name="Plassholder for innhold 2">
            <a:extLst>
              <a:ext uri="{FF2B5EF4-FFF2-40B4-BE49-F238E27FC236}">
                <a16:creationId xmlns:a16="http://schemas.microsoft.com/office/drawing/2014/main" id="{7A6A7661-419A-8531-47B2-881D617097E9}"/>
              </a:ext>
            </a:extLst>
          </p:cNvPr>
          <p:cNvSpPr>
            <a:spLocks noGrp="1"/>
          </p:cNvSpPr>
          <p:nvPr>
            <p:ph idx="13"/>
          </p:nvPr>
        </p:nvSpPr>
        <p:spPr>
          <a:xfrm>
            <a:off x="1301262" y="3651251"/>
            <a:ext cx="10514501" cy="8095272"/>
          </a:xfrm>
        </p:spPr>
        <p:txBody>
          <a:bodyPr anchor="t"/>
          <a:lstStyle>
            <a:lvl1pPr marL="468313" indent="-457200">
              <a:buClr>
                <a:srgbClr val="ED6D6E"/>
              </a:buClr>
              <a:buSzPct val="100000"/>
              <a:buFont typeface="Wingdings" pitchFamily="2" charset="2"/>
              <a:buChar char="§"/>
              <a:tabLst/>
              <a:defRPr sz="2800">
                <a:solidFill>
                  <a:schemeClr val="bg2">
                    <a:lumMod val="25000"/>
                  </a:schemeClr>
                </a:solidFill>
                <a:latin typeface="Roboto Slab "/>
                <a:cs typeface="Arial" panose="020B0604020202020204" pitchFamily="34" charset="0"/>
              </a:defRPr>
            </a:lvl1pPr>
            <a:lvl2pPr marL="468313" indent="455613">
              <a:buClr>
                <a:srgbClr val="ED6D6E"/>
              </a:buClr>
              <a:buSzPct val="100000"/>
              <a:buFont typeface="Wingdings" pitchFamily="2" charset="2"/>
              <a:buChar char="§"/>
              <a:tabLst/>
              <a:defRPr sz="2400">
                <a:solidFill>
                  <a:schemeClr val="bg2">
                    <a:lumMod val="25000"/>
                  </a:schemeClr>
                </a:solidFill>
                <a:latin typeface="Roboto Slab "/>
                <a:cs typeface="Arial" panose="020B0604020202020204" pitchFamily="34" charset="0"/>
              </a:defRPr>
            </a:lvl2pPr>
            <a:lvl3pPr marL="923925" indent="455613">
              <a:buClr>
                <a:srgbClr val="ED6D6E"/>
              </a:buClr>
              <a:buSzPct val="100000"/>
              <a:buFont typeface="Wingdings" pitchFamily="2" charset="2"/>
              <a:buChar char="§"/>
              <a:tabLst/>
              <a:defRPr sz="1800">
                <a:solidFill>
                  <a:schemeClr val="bg2">
                    <a:lumMod val="25000"/>
                  </a:schemeClr>
                </a:solidFill>
                <a:latin typeface="Roboto Slab "/>
                <a:cs typeface="Arial" panose="020B0604020202020204" pitchFamily="34" charset="0"/>
              </a:defRPr>
            </a:lvl3pPr>
            <a:lvl4pPr marL="1379538" indent="457200">
              <a:buClr>
                <a:srgbClr val="ED6D6E"/>
              </a:buClr>
              <a:buSzPct val="100000"/>
              <a:buFont typeface="Wingdings" pitchFamily="2" charset="2"/>
              <a:buChar char="§"/>
              <a:tabLst/>
              <a:defRPr sz="1600">
                <a:solidFill>
                  <a:schemeClr val="bg2">
                    <a:lumMod val="25000"/>
                  </a:schemeClr>
                </a:solidFill>
                <a:latin typeface="Roboto Slab "/>
                <a:cs typeface="Arial" panose="020B0604020202020204" pitchFamily="34" charset="0"/>
              </a:defRPr>
            </a:lvl4pPr>
            <a:lvl5pPr marL="1836738" indent="455613">
              <a:buClr>
                <a:srgbClr val="ED6D6E"/>
              </a:buClr>
              <a:buSzPct val="100000"/>
              <a:buFont typeface="Wingdings" pitchFamily="2" charset="2"/>
              <a:buChar char="§"/>
              <a:tabLst/>
              <a:defRPr sz="1600">
                <a:solidFill>
                  <a:schemeClr val="bg2">
                    <a:lumMod val="25000"/>
                  </a:schemeClr>
                </a:solidFill>
                <a:latin typeface="Roboto Slab "/>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
        <p:nvSpPr>
          <p:cNvPr id="10" name="Plassholder for innhold 2">
            <a:extLst>
              <a:ext uri="{FF2B5EF4-FFF2-40B4-BE49-F238E27FC236}">
                <a16:creationId xmlns:a16="http://schemas.microsoft.com/office/drawing/2014/main" id="{826FFF4C-0A6B-2DB3-BE4D-06C11DC1E34C}"/>
              </a:ext>
            </a:extLst>
          </p:cNvPr>
          <p:cNvSpPr>
            <a:spLocks noGrp="1"/>
          </p:cNvSpPr>
          <p:nvPr>
            <p:ph idx="14"/>
          </p:nvPr>
        </p:nvSpPr>
        <p:spPr>
          <a:xfrm>
            <a:off x="13141325" y="5171565"/>
            <a:ext cx="10606477" cy="7893804"/>
          </a:xfrm>
        </p:spPr>
        <p:txBody>
          <a:bodyPr anchor="t"/>
          <a:lstStyle>
            <a:lvl1pPr marL="468313" indent="-457200">
              <a:buClr>
                <a:srgbClr val="ED6D6E"/>
              </a:buClr>
              <a:buSzPct val="100000"/>
              <a:buFont typeface="Wingdings" pitchFamily="2" charset="2"/>
              <a:buChar char="§"/>
              <a:tabLst/>
              <a:defRPr sz="2800">
                <a:latin typeface="Roboto Slab "/>
                <a:cs typeface="Arial" panose="020B0604020202020204" pitchFamily="34" charset="0"/>
              </a:defRPr>
            </a:lvl1pPr>
            <a:lvl2pPr marL="468313" indent="455613">
              <a:buClr>
                <a:srgbClr val="ED6D6E"/>
              </a:buClr>
              <a:buSzPct val="100000"/>
              <a:buFont typeface="Wingdings" pitchFamily="2" charset="2"/>
              <a:buChar char="§"/>
              <a:tabLst/>
              <a:defRPr sz="2400">
                <a:latin typeface="Roboto Slab "/>
                <a:cs typeface="Arial" panose="020B0604020202020204" pitchFamily="34" charset="0"/>
              </a:defRPr>
            </a:lvl2pPr>
            <a:lvl3pPr marL="923925" indent="455613">
              <a:buClr>
                <a:srgbClr val="ED6D6E"/>
              </a:buClr>
              <a:buSzPct val="100000"/>
              <a:buFont typeface="Wingdings" pitchFamily="2" charset="2"/>
              <a:buChar char="§"/>
              <a:tabLst/>
              <a:defRPr sz="1800">
                <a:latin typeface="Roboto Slab "/>
                <a:cs typeface="Arial" panose="020B0604020202020204" pitchFamily="34" charset="0"/>
              </a:defRPr>
            </a:lvl3pPr>
            <a:lvl4pPr marL="1379538" indent="457200">
              <a:buClr>
                <a:srgbClr val="ED6D6E"/>
              </a:buClr>
              <a:buSzPct val="100000"/>
              <a:buFont typeface="Wingdings" pitchFamily="2" charset="2"/>
              <a:buChar char="§"/>
              <a:tabLst/>
              <a:defRPr sz="1600">
                <a:latin typeface="Roboto Slab "/>
                <a:cs typeface="Arial" panose="020B0604020202020204" pitchFamily="34" charset="0"/>
              </a:defRPr>
            </a:lvl4pPr>
            <a:lvl5pPr marL="1836738" indent="455613">
              <a:buClr>
                <a:srgbClr val="ED6D6E"/>
              </a:buClr>
              <a:buSzPct val="100000"/>
              <a:buFont typeface="Wingdings" pitchFamily="2" charset="2"/>
              <a:buChar char="§"/>
              <a:tabLst/>
              <a:defRPr sz="1600">
                <a:latin typeface="Roboto Slab "/>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Tree>
    <p:extLst>
      <p:ext uri="{BB962C8B-B14F-4D97-AF65-F5344CB8AC3E}">
        <p14:creationId xmlns:p14="http://schemas.microsoft.com/office/powerpoint/2010/main" val="3580335298"/>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okker_innholdsdeler_2xbilde">
    <p:spTree>
      <p:nvGrpSpPr>
        <p:cNvPr id="1" name=""/>
        <p:cNvGrpSpPr/>
        <p:nvPr/>
      </p:nvGrpSpPr>
      <p:grpSpPr>
        <a:xfrm>
          <a:off x="0" y="0"/>
          <a:ext cx="0" cy="0"/>
          <a:chOff x="0" y="0"/>
          <a:chExt cx="0" cy="0"/>
        </a:xfrm>
      </p:grpSpPr>
      <p:sp>
        <p:nvSpPr>
          <p:cNvPr id="10" name="Bilde">
            <a:extLst>
              <a:ext uri="{FF2B5EF4-FFF2-40B4-BE49-F238E27FC236}">
                <a16:creationId xmlns:a16="http://schemas.microsoft.com/office/drawing/2014/main" id="{DE49C843-E157-699D-F24F-B761717E960F}"/>
              </a:ext>
            </a:extLst>
          </p:cNvPr>
          <p:cNvSpPr>
            <a:spLocks noGrp="1"/>
          </p:cNvSpPr>
          <p:nvPr>
            <p:ph type="pic" sz="quarter" idx="21"/>
          </p:nvPr>
        </p:nvSpPr>
        <p:spPr>
          <a:xfrm>
            <a:off x="268940" y="251012"/>
            <a:ext cx="5486400" cy="6493041"/>
          </a:xfrm>
          <a:prstGeom prst="rect">
            <a:avLst/>
          </a:prstGeom>
        </p:spPr>
        <p:txBody>
          <a:bodyPr lIns="91439" tIns="45719" rIns="91439" bIns="45719">
            <a:noAutofit/>
          </a:bodyPr>
          <a:lstStyle>
            <a:lvl1pPr>
              <a:defRPr sz="5800"/>
            </a:lvl1pPr>
          </a:lstStyle>
          <a:p>
            <a:endParaRPr/>
          </a:p>
        </p:txBody>
      </p:sp>
      <p:sp>
        <p:nvSpPr>
          <p:cNvPr id="11" name="Rektangel">
            <a:extLst>
              <a:ext uri="{FF2B5EF4-FFF2-40B4-BE49-F238E27FC236}">
                <a16:creationId xmlns:a16="http://schemas.microsoft.com/office/drawing/2014/main" id="{771D7015-0C86-5FDD-6495-7C46C6450C05}"/>
              </a:ext>
            </a:extLst>
          </p:cNvPr>
          <p:cNvSpPr/>
          <p:nvPr userDrawn="1"/>
        </p:nvSpPr>
        <p:spPr>
          <a:xfrm>
            <a:off x="268940" y="6744053"/>
            <a:ext cx="5486400" cy="4832861"/>
          </a:xfrm>
          <a:prstGeom prst="rect">
            <a:avLst/>
          </a:prstGeom>
          <a:solidFill>
            <a:srgbClr val="FAEC81"/>
          </a:solidFill>
          <a:ln w="12700">
            <a:miter lim="400000"/>
          </a:ln>
        </p:spPr>
        <p:txBody>
          <a:bodyPr lIns="50800" tIns="50800" rIns="50800" bIns="5080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p>
        </p:txBody>
      </p:sp>
      <p:sp>
        <p:nvSpPr>
          <p:cNvPr id="12" name="Rektangel">
            <a:extLst>
              <a:ext uri="{FF2B5EF4-FFF2-40B4-BE49-F238E27FC236}">
                <a16:creationId xmlns:a16="http://schemas.microsoft.com/office/drawing/2014/main" id="{014349B4-31A5-2EC3-E7E5-ED0D819E8BF5}"/>
              </a:ext>
            </a:extLst>
          </p:cNvPr>
          <p:cNvSpPr/>
          <p:nvPr userDrawn="1"/>
        </p:nvSpPr>
        <p:spPr>
          <a:xfrm>
            <a:off x="6230470" y="1490601"/>
            <a:ext cx="5486400" cy="4850482"/>
          </a:xfrm>
          <a:prstGeom prst="rect">
            <a:avLst/>
          </a:prstGeom>
          <a:solidFill>
            <a:srgbClr val="FF6B6B"/>
          </a:solidFill>
          <a:ln w="12700">
            <a:miter lim="400000"/>
          </a:ln>
        </p:spPr>
        <p:txBody>
          <a:bodyPr lIns="0" tIns="0" rIns="0" bIns="0" anchor="ctr"/>
          <a:lstStyle/>
          <a:p>
            <a:pPr marL="0" indent="0">
              <a:buSzTx/>
              <a:defRPr sz="1800"/>
            </a:pPr>
            <a:endParaRPr/>
          </a:p>
        </p:txBody>
      </p:sp>
      <p:sp>
        <p:nvSpPr>
          <p:cNvPr id="13" name="Capsdude.png">
            <a:extLst>
              <a:ext uri="{FF2B5EF4-FFF2-40B4-BE49-F238E27FC236}">
                <a16:creationId xmlns:a16="http://schemas.microsoft.com/office/drawing/2014/main" id="{261D813B-4CE3-69B1-1CE9-180838F24C61}"/>
              </a:ext>
            </a:extLst>
          </p:cNvPr>
          <p:cNvSpPr>
            <a:spLocks noGrp="1"/>
          </p:cNvSpPr>
          <p:nvPr>
            <p:ph type="pic" idx="25"/>
          </p:nvPr>
        </p:nvSpPr>
        <p:spPr>
          <a:xfrm>
            <a:off x="12192000" y="251012"/>
            <a:ext cx="11923059" cy="13186692"/>
          </a:xfrm>
          <a:prstGeom prst="rect">
            <a:avLst/>
          </a:prstGeom>
        </p:spPr>
        <p:txBody>
          <a:bodyPr lIns="91439" tIns="45719" rIns="91439" bIns="45719">
            <a:noAutofit/>
          </a:bodyPr>
          <a:lstStyle/>
          <a:p>
            <a:endParaRPr/>
          </a:p>
        </p:txBody>
      </p:sp>
      <p:sp>
        <p:nvSpPr>
          <p:cNvPr id="2" name="Tittel 1">
            <a:extLst>
              <a:ext uri="{FF2B5EF4-FFF2-40B4-BE49-F238E27FC236}">
                <a16:creationId xmlns:a16="http://schemas.microsoft.com/office/drawing/2014/main" id="{299D7516-2F84-DA0C-91D8-6653DFB79FA5}"/>
              </a:ext>
            </a:extLst>
          </p:cNvPr>
          <p:cNvSpPr>
            <a:spLocks noGrp="1"/>
          </p:cNvSpPr>
          <p:nvPr>
            <p:ph type="title" hasCustomPrompt="1"/>
          </p:nvPr>
        </p:nvSpPr>
        <p:spPr>
          <a:xfrm>
            <a:off x="997807" y="7331683"/>
            <a:ext cx="4028665" cy="3657600"/>
          </a:xfrm>
        </p:spPr>
        <p:txBody>
          <a:bodyPr anchor="ctr"/>
          <a:lstStyle>
            <a:lvl1pPr>
              <a:defRPr sz="3800"/>
            </a:lvl1pPr>
          </a:lstStyle>
          <a:p>
            <a:r>
              <a:rPr lang="nb-NO"/>
              <a:t>Klikk for å redigere tittelstil</a:t>
            </a:r>
            <a:endParaRPr lang="nb-US"/>
          </a:p>
        </p:txBody>
      </p:sp>
      <p:sp>
        <p:nvSpPr>
          <p:cNvPr id="6" name="Plassholder for innhold 2">
            <a:extLst>
              <a:ext uri="{FF2B5EF4-FFF2-40B4-BE49-F238E27FC236}">
                <a16:creationId xmlns:a16="http://schemas.microsoft.com/office/drawing/2014/main" id="{DB5D0219-1178-6203-1DEC-89CEC6E7F7CC}"/>
              </a:ext>
            </a:extLst>
          </p:cNvPr>
          <p:cNvSpPr>
            <a:spLocks noGrp="1"/>
          </p:cNvSpPr>
          <p:nvPr>
            <p:ph idx="10" hasCustomPrompt="1"/>
          </p:nvPr>
        </p:nvSpPr>
        <p:spPr>
          <a:xfrm>
            <a:off x="6230471" y="7175970"/>
            <a:ext cx="5486400" cy="5862483"/>
          </a:xfrm>
        </p:spPr>
        <p:txBody>
          <a:bodyPr anchor="t"/>
          <a:lstStyle>
            <a:lvl1pPr marL="344488" indent="-333375">
              <a:buClr>
                <a:srgbClr val="4ECDC4"/>
              </a:buClr>
              <a:buFont typeface="Wingdings" pitchFamily="2" charset="2"/>
              <a:buChar char="§"/>
              <a:tabLst/>
              <a:defRPr sz="2800">
                <a:latin typeface="Arial" panose="020B0604020202020204" pitchFamily="34" charset="0"/>
                <a:cs typeface="Arial" panose="020B0604020202020204" pitchFamily="34" charset="0"/>
              </a:defRPr>
            </a:lvl1pPr>
            <a:lvl2pPr marL="344488" indent="284163">
              <a:buClr>
                <a:srgbClr val="4ECDC4"/>
              </a:buClr>
              <a:buFont typeface="Wingdings" pitchFamily="2" charset="2"/>
              <a:buChar char="§"/>
              <a:tabLst/>
              <a:defRPr sz="2400">
                <a:latin typeface="Arial" panose="020B0604020202020204" pitchFamily="34" charset="0"/>
                <a:cs typeface="Arial" panose="020B0604020202020204" pitchFamily="34" charset="0"/>
              </a:defRPr>
            </a:lvl2pPr>
            <a:lvl3pPr marL="628650" indent="295275">
              <a:buClr>
                <a:srgbClr val="4ECDC4"/>
              </a:buClr>
              <a:buFont typeface="Wingdings" pitchFamily="2" charset="2"/>
              <a:buChar char="§"/>
              <a:tabLst/>
              <a:defRPr sz="1800">
                <a:latin typeface="Arial" panose="020B0604020202020204" pitchFamily="34" charset="0"/>
                <a:cs typeface="Arial" panose="020B0604020202020204" pitchFamily="34" charset="0"/>
              </a:defRPr>
            </a:lvl3pPr>
            <a:lvl4pPr marL="923925" indent="333375">
              <a:buClr>
                <a:srgbClr val="4ECDC4"/>
              </a:buClr>
              <a:buFont typeface="Wingdings" pitchFamily="2" charset="2"/>
              <a:buChar char="§"/>
              <a:tabLst/>
              <a:defRPr sz="1600">
                <a:latin typeface="Arial" panose="020B0604020202020204" pitchFamily="34" charset="0"/>
                <a:cs typeface="Arial" panose="020B0604020202020204" pitchFamily="34" charset="0"/>
              </a:defRPr>
            </a:lvl4pPr>
            <a:lvl5pPr marL="1257300" indent="344488">
              <a:buClr>
                <a:srgbClr val="4ECDC4"/>
              </a:buClr>
              <a:buFont typeface="Wingdings" pitchFamily="2" charset="2"/>
              <a:buChar char="§"/>
              <a:tabLst/>
              <a:defRPr sz="1600">
                <a:latin typeface="Arial" panose="020B0604020202020204" pitchFamily="34" charset="0"/>
                <a:cs typeface="Arial" panose="020B0604020202020204" pitchFamily="34"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US"/>
          </a:p>
        </p:txBody>
      </p:sp>
      <p:sp>
        <p:nvSpPr>
          <p:cNvPr id="7" name="Text Placeholder 6">
            <a:extLst>
              <a:ext uri="{FF2B5EF4-FFF2-40B4-BE49-F238E27FC236}">
                <a16:creationId xmlns:a16="http://schemas.microsoft.com/office/drawing/2014/main" id="{C2BA1E23-1277-67BD-5CD6-2FCEC716FF49}"/>
              </a:ext>
            </a:extLst>
          </p:cNvPr>
          <p:cNvSpPr>
            <a:spLocks noGrp="1"/>
          </p:cNvSpPr>
          <p:nvPr>
            <p:ph type="body" sz="quarter" idx="26"/>
          </p:nvPr>
        </p:nvSpPr>
        <p:spPr>
          <a:xfrm>
            <a:off x="6684963" y="1816100"/>
            <a:ext cx="4535487" cy="4127500"/>
          </a:xfrm>
        </p:spPr>
        <p:txBody>
          <a:bodyPr anchor="ctr"/>
          <a:lstStyle>
            <a:lvl1pPr>
              <a:defRPr sz="3800"/>
            </a:lvl1pPr>
            <a:lvl2pPr>
              <a:defRPr sz="3800"/>
            </a:lvl2pPr>
            <a:lvl3pPr>
              <a:defRPr sz="3800"/>
            </a:lvl3pPr>
            <a:lvl4pPr>
              <a:defRPr sz="3800"/>
            </a:lvl4pPr>
            <a:lvl5pPr>
              <a:defRPr sz="3800"/>
            </a:lvl5pPr>
          </a:lstStyle>
          <a:p>
            <a:pPr lvl="0"/>
            <a:r>
              <a:rPr lang="en-US"/>
              <a:t>Click to edit Master text styles</a:t>
            </a:r>
          </a:p>
        </p:txBody>
      </p:sp>
    </p:spTree>
    <p:extLst>
      <p:ext uri="{BB962C8B-B14F-4D97-AF65-F5344CB8AC3E}">
        <p14:creationId xmlns:p14="http://schemas.microsoft.com/office/powerpoint/2010/main" val="1441055531"/>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sv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resentasjonstittel"/>
          <p:cNvSpPr txBox="1">
            <a:spLocks noGrp="1"/>
          </p:cNvSpPr>
          <p:nvPr>
            <p:ph type="title" hasCustomPrompt="1"/>
          </p:nvPr>
        </p:nvSpPr>
        <p:spPr>
          <a:xfrm>
            <a:off x="1206496" y="2574991"/>
            <a:ext cx="21971004" cy="46482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b">
            <a:normAutofit/>
          </a:bodyPr>
          <a:lstStyle/>
          <a:p>
            <a:r>
              <a:rPr err="1"/>
              <a:t>Presentasjonstittel</a:t>
            </a:r>
            <a:endParaRPr/>
          </a:p>
        </p:txBody>
      </p:sp>
      <p:sp>
        <p:nvSpPr>
          <p:cNvPr id="6" name="Brødtekst nivå én…"/>
          <p:cNvSpPr txBox="1">
            <a:spLocks noGrp="1"/>
          </p:cNvSpPr>
          <p:nvPr>
            <p:ph type="body" idx="1" hasCustomPrompt="1"/>
          </p:nvPr>
        </p:nvSpPr>
        <p:spPr>
          <a:xfrm>
            <a:off x="1201342" y="7223190"/>
            <a:ext cx="21971001" cy="19050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ormAutofit/>
          </a:bodyPr>
          <a:lstStyle/>
          <a:p>
            <a:r>
              <a:rPr err="1"/>
              <a:t>Presentasjonsundertittel</a:t>
            </a:r>
            <a:endParaRPr/>
          </a:p>
        </p:txBody>
      </p:sp>
      <p:pic>
        <p:nvPicPr>
          <p:cNvPr id="21" name="Graphic 20">
            <a:extLst>
              <a:ext uri="{FF2B5EF4-FFF2-40B4-BE49-F238E27FC236}">
                <a16:creationId xmlns:a16="http://schemas.microsoft.com/office/drawing/2014/main" id="{C60F0573-47F0-5064-C2E8-CE7AA5AF3075}"/>
              </a:ext>
            </a:extLst>
          </p:cNvPr>
          <p:cNvPicPr>
            <a:picLocks noChangeAspect="1"/>
          </p:cNvPicPr>
          <p:nvPr userDrawn="1"/>
        </p:nvPicPr>
        <p:blipFill>
          <a:blip r:embed="rId22">
            <a:extLst>
              <a:ext uri="{96DAC541-7B7A-43D3-8B79-37D633B846F1}">
                <asvg:svgBlip xmlns:asvg="http://schemas.microsoft.com/office/drawing/2016/SVG/main" r:embed="rId23"/>
              </a:ext>
            </a:extLst>
          </a:blip>
          <a:stretch>
            <a:fillRect/>
          </a:stretch>
        </p:blipFill>
        <p:spPr>
          <a:xfrm>
            <a:off x="759816" y="12591988"/>
            <a:ext cx="1587739" cy="446054"/>
          </a:xfrm>
          <a:prstGeom prst="rect">
            <a:avLst/>
          </a:prstGeom>
        </p:spPr>
      </p:pic>
      <p:sp>
        <p:nvSpPr>
          <p:cNvPr id="2" name="Kvadrat">
            <a:extLst>
              <a:ext uri="{FF2B5EF4-FFF2-40B4-BE49-F238E27FC236}">
                <a16:creationId xmlns:a16="http://schemas.microsoft.com/office/drawing/2014/main" id="{B3EB5BBC-4848-BA3B-3CD7-33C8CF08BAAF}"/>
              </a:ext>
            </a:extLst>
          </p:cNvPr>
          <p:cNvSpPr/>
          <p:nvPr userDrawn="1"/>
        </p:nvSpPr>
        <p:spPr>
          <a:xfrm>
            <a:off x="11407772" y="-972932"/>
            <a:ext cx="753468" cy="753468"/>
          </a:xfrm>
          <a:prstGeom prst="rect">
            <a:avLst/>
          </a:prstGeom>
          <a:solidFill>
            <a:srgbClr val="2D5660"/>
          </a:solidFill>
          <a:ln w="12700">
            <a:miter lim="400000"/>
          </a:ln>
        </p:spPr>
        <p:txBody>
          <a:bodyPr lIns="0" tIns="0" rIns="0" bIns="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p>
        </p:txBody>
      </p:sp>
      <p:sp>
        <p:nvSpPr>
          <p:cNvPr id="3" name="Kvadrat">
            <a:extLst>
              <a:ext uri="{FF2B5EF4-FFF2-40B4-BE49-F238E27FC236}">
                <a16:creationId xmlns:a16="http://schemas.microsoft.com/office/drawing/2014/main" id="{6A41F295-55BD-C628-F568-9FC217D30942}"/>
              </a:ext>
            </a:extLst>
          </p:cNvPr>
          <p:cNvSpPr/>
          <p:nvPr userDrawn="1"/>
        </p:nvSpPr>
        <p:spPr>
          <a:xfrm>
            <a:off x="13029457" y="-968054"/>
            <a:ext cx="753468" cy="753468"/>
          </a:xfrm>
          <a:prstGeom prst="rect">
            <a:avLst/>
          </a:prstGeom>
          <a:solidFill>
            <a:srgbClr val="ACCAC4"/>
          </a:solidFill>
          <a:ln w="12700">
            <a:miter lim="400000"/>
          </a:ln>
        </p:spPr>
        <p:txBody>
          <a:bodyPr lIns="0" tIns="0" rIns="0" bIns="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p>
        </p:txBody>
      </p:sp>
      <p:sp>
        <p:nvSpPr>
          <p:cNvPr id="4" name="Kvadrat">
            <a:extLst>
              <a:ext uri="{FF2B5EF4-FFF2-40B4-BE49-F238E27FC236}">
                <a16:creationId xmlns:a16="http://schemas.microsoft.com/office/drawing/2014/main" id="{A3D0C032-827F-D9BB-1238-0FCEA2B861FB}"/>
              </a:ext>
            </a:extLst>
          </p:cNvPr>
          <p:cNvSpPr/>
          <p:nvPr userDrawn="1"/>
        </p:nvSpPr>
        <p:spPr>
          <a:xfrm>
            <a:off x="10654088" y="-972932"/>
            <a:ext cx="753468" cy="753468"/>
          </a:xfrm>
          <a:prstGeom prst="rect">
            <a:avLst/>
          </a:prstGeom>
          <a:solidFill>
            <a:srgbClr val="ED6D6E"/>
          </a:solidFill>
          <a:ln w="12700">
            <a:miter lim="400000"/>
          </a:ln>
        </p:spPr>
        <p:txBody>
          <a:bodyPr lIns="0" tIns="0" rIns="0" bIns="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solidFill>
                <a:schemeClr val="bg1"/>
              </a:solidFill>
            </a:endParaRPr>
          </a:p>
        </p:txBody>
      </p:sp>
      <p:sp>
        <p:nvSpPr>
          <p:cNvPr id="7" name="Kvadrat">
            <a:extLst>
              <a:ext uri="{FF2B5EF4-FFF2-40B4-BE49-F238E27FC236}">
                <a16:creationId xmlns:a16="http://schemas.microsoft.com/office/drawing/2014/main" id="{5E1B111D-E467-7E01-9976-CDA1ED1A3232}"/>
              </a:ext>
            </a:extLst>
          </p:cNvPr>
          <p:cNvSpPr/>
          <p:nvPr userDrawn="1"/>
        </p:nvSpPr>
        <p:spPr>
          <a:xfrm>
            <a:off x="12171774" y="-968054"/>
            <a:ext cx="753468" cy="753468"/>
          </a:xfrm>
          <a:prstGeom prst="rect">
            <a:avLst/>
          </a:prstGeom>
          <a:solidFill>
            <a:srgbClr val="F5F0E6"/>
          </a:solidFill>
          <a:ln w="12700">
            <a:miter lim="400000"/>
          </a:ln>
        </p:spPr>
        <p:txBody>
          <a:bodyPr lIns="0" tIns="0" rIns="0" bIns="0" anchor="ctr"/>
          <a:lstStyle/>
          <a:p>
            <a:pPr marL="0" indent="0" algn="ctr" defTabSz="825500">
              <a:lnSpc>
                <a:spcPct val="100000"/>
              </a:lnSpc>
              <a:buSzTx/>
              <a:defRPr sz="3200">
                <a:solidFill>
                  <a:srgbClr val="FFFFFF"/>
                </a:solidFill>
                <a:latin typeface="Helvetica Neue Medium"/>
                <a:ea typeface="Helvetica Neue Medium"/>
                <a:cs typeface="Helvetica Neue Medium"/>
                <a:sym typeface="Helvetica Neue Medium"/>
              </a:defRPr>
            </a:pPr>
            <a:endParaRPr/>
          </a:p>
        </p:txBody>
      </p:sp>
    </p:spTree>
  </p:cSld>
  <p:clrMap bg1="lt1" tx1="dk1" bg2="lt2" tx2="dk2" accent1="accent1" accent2="accent2" accent3="accent3" accent4="accent4" accent5="accent5" accent6="accent6" hlink="hlink" folHlink="folHlink"/>
  <p:sldLayoutIdLst>
    <p:sldLayoutId id="2147483661" r:id="rId1"/>
    <p:sldLayoutId id="2147483674" r:id="rId2"/>
    <p:sldLayoutId id="2147483662" r:id="rId3"/>
    <p:sldLayoutId id="2147483663" r:id="rId4"/>
    <p:sldLayoutId id="2147483666" r:id="rId5"/>
    <p:sldLayoutId id="2147483676" r:id="rId6"/>
    <p:sldLayoutId id="2147483677" r:id="rId7"/>
    <p:sldLayoutId id="2147483664" r:id="rId8"/>
    <p:sldLayoutId id="2147483673" r:id="rId9"/>
    <p:sldLayoutId id="2147483665" r:id="rId10"/>
    <p:sldLayoutId id="2147483668" r:id="rId11"/>
    <p:sldLayoutId id="2147483669" r:id="rId12"/>
    <p:sldLayoutId id="2147483672" r:id="rId13"/>
    <p:sldLayoutId id="2147483679" r:id="rId14"/>
    <p:sldLayoutId id="2147483686" r:id="rId15"/>
    <p:sldLayoutId id="2147483681" r:id="rId16"/>
    <p:sldLayoutId id="2147483682" r:id="rId17"/>
    <p:sldLayoutId id="2147483685" r:id="rId18"/>
    <p:sldLayoutId id="2147483687" r:id="rId19"/>
    <p:sldLayoutId id="2147483688" r:id="rId20"/>
  </p:sldLayoutIdLst>
  <p:transition spd="med"/>
  <p:txStyles>
    <p:titleStyle>
      <a:lvl1pPr marL="0" marR="0" indent="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p:titleStyle>
    <p:bodyStyle>
      <a:lvl1pPr marL="0" marR="0" indent="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extLst>
    <p:ext uri="{27BBF7A9-308A-43DC-89C8-2F10F3537804}">
      <p15:sldGuideLst xmlns:p15="http://schemas.microsoft.com/office/powerpoint/2012/main">
        <p15:guide id="1" orient="horz" pos="4320">
          <p15:clr>
            <a:srgbClr val="F26B43"/>
          </p15:clr>
        </p15:guide>
        <p15:guide id="2" pos="768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19.xml"/><Relationship Id="rId4" Type="http://schemas.openxmlformats.org/officeDocument/2006/relationships/image" Target="../media/image15.png"/></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19.xml"/><Relationship Id="rId4" Type="http://schemas.openxmlformats.org/officeDocument/2006/relationships/image" Target="../media/image16.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7.xml"/><Relationship Id="rId1" Type="http://schemas.openxmlformats.org/officeDocument/2006/relationships/slideLayout" Target="../slideLayouts/slideLayout18.xml"/><Relationship Id="rId4" Type="http://schemas.openxmlformats.org/officeDocument/2006/relationships/image" Target="../media/image1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a:extLst>
              <a:ext uri="{FF2B5EF4-FFF2-40B4-BE49-F238E27FC236}">
                <a16:creationId xmlns:a16="http://schemas.microsoft.com/office/drawing/2014/main" id="{63137061-D485-4191-DB75-09C1A874A788}"/>
              </a:ext>
            </a:extLst>
          </p:cNvPr>
          <p:cNvSpPr>
            <a:spLocks noGrp="1"/>
          </p:cNvSpPr>
          <p:nvPr>
            <p:ph idx="14"/>
          </p:nvPr>
        </p:nvSpPr>
        <p:spPr/>
        <p:txBody>
          <a:bodyPr>
            <a:normAutofit fontScale="92500" lnSpcReduction="10000"/>
          </a:bodyPr>
          <a:lstStyle/>
          <a:p>
            <a:endParaRPr lang="nb-NO"/>
          </a:p>
        </p:txBody>
      </p:sp>
      <p:sp>
        <p:nvSpPr>
          <p:cNvPr id="3" name="Plassholder for innhold 2">
            <a:extLst>
              <a:ext uri="{FF2B5EF4-FFF2-40B4-BE49-F238E27FC236}">
                <a16:creationId xmlns:a16="http://schemas.microsoft.com/office/drawing/2014/main" id="{30B685E9-5692-14F2-124E-35AA84A5872B}"/>
              </a:ext>
            </a:extLst>
          </p:cNvPr>
          <p:cNvSpPr>
            <a:spLocks noGrp="1"/>
          </p:cNvSpPr>
          <p:nvPr>
            <p:ph idx="15"/>
          </p:nvPr>
        </p:nvSpPr>
        <p:spPr/>
        <p:txBody>
          <a:bodyPr>
            <a:normAutofit fontScale="92500" lnSpcReduction="10000"/>
          </a:bodyPr>
          <a:lstStyle/>
          <a:p>
            <a:endParaRPr lang="nb-NO"/>
          </a:p>
        </p:txBody>
      </p:sp>
    </p:spTree>
    <p:extLst>
      <p:ext uri="{BB962C8B-B14F-4D97-AF65-F5344CB8AC3E}">
        <p14:creationId xmlns:p14="http://schemas.microsoft.com/office/powerpoint/2010/main" val="2980961290"/>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74260-EA45-D96B-DA40-630EF70F3194}"/>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7D80E633-9F7C-F0C0-F491-D62ED53CF590}"/>
              </a:ext>
            </a:extLst>
          </p:cNvPr>
          <p:cNvSpPr>
            <a:spLocks noGrp="1"/>
          </p:cNvSpPr>
          <p:nvPr>
            <p:ph type="title"/>
          </p:nvPr>
        </p:nvSpPr>
        <p:spPr/>
        <p:txBody>
          <a:bodyPr/>
          <a:lstStyle/>
          <a:p>
            <a:r>
              <a:rPr lang="nb-NO" noProof="1"/>
              <a:t>Refleksjonsspørsmål</a:t>
            </a:r>
            <a:br>
              <a:rPr lang="nb-NO" noProof="1"/>
            </a:br>
            <a:br>
              <a:rPr lang="nb-NO" sz="3500" noProof="1"/>
            </a:br>
            <a:r>
              <a:rPr lang="nb-NO" sz="3500" noProof="1"/>
              <a:t>I filmen ser vi en samtale mellom Erik og lederen for å planlegge en gradvis tilbakekomst til jobb.</a:t>
            </a:r>
          </a:p>
        </p:txBody>
      </p:sp>
      <p:sp>
        <p:nvSpPr>
          <p:cNvPr id="3" name="Plassholder for innhold 2">
            <a:extLst>
              <a:ext uri="{FF2B5EF4-FFF2-40B4-BE49-F238E27FC236}">
                <a16:creationId xmlns:a16="http://schemas.microsoft.com/office/drawing/2014/main" id="{DE0FABBC-40C8-7493-BE8A-3DC18163DBA0}"/>
              </a:ext>
            </a:extLst>
          </p:cNvPr>
          <p:cNvSpPr>
            <a:spLocks noGrp="1"/>
          </p:cNvSpPr>
          <p:nvPr>
            <p:ph idx="10"/>
          </p:nvPr>
        </p:nvSpPr>
        <p:spPr>
          <a:xfrm>
            <a:off x="14361458" y="1690821"/>
            <a:ext cx="9170054" cy="10721673"/>
          </a:xfrm>
        </p:spPr>
        <p:txBody>
          <a:bodyPr>
            <a:normAutofit/>
          </a:bodyPr>
          <a:lstStyle/>
          <a:p>
            <a:pPr marL="0" indent="0">
              <a:lnSpc>
                <a:spcPct val="150000"/>
              </a:lnSpc>
              <a:buClr>
                <a:srgbClr val="69C1BF"/>
              </a:buClr>
              <a:buSzPct val="200000"/>
              <a:buNone/>
            </a:pPr>
            <a:r>
              <a:rPr lang="nb-NO" sz="3200" noProof="1">
                <a:latin typeface="Roboto Slab "/>
              </a:rPr>
              <a:t>  </a:t>
            </a:r>
          </a:p>
          <a:p>
            <a:pPr marL="0" indent="0">
              <a:lnSpc>
                <a:spcPct val="150000"/>
              </a:lnSpc>
              <a:buClr>
                <a:srgbClr val="69C1BF"/>
              </a:buClr>
              <a:buSzPct val="200000"/>
              <a:buNone/>
            </a:pPr>
            <a:endParaRPr lang="nb-NO" sz="3200" noProof="1">
              <a:latin typeface="Roboto Slab "/>
            </a:endParaRPr>
          </a:p>
          <a:p>
            <a:pPr marL="0" indent="0">
              <a:lnSpc>
                <a:spcPct val="150000"/>
              </a:lnSpc>
              <a:buClr>
                <a:srgbClr val="69C1BF"/>
              </a:buClr>
              <a:buSzPct val="200000"/>
            </a:pPr>
            <a:br>
              <a:rPr lang="nb-NO" sz="3200" noProof="1">
                <a:latin typeface="Roboto Slab "/>
              </a:rPr>
            </a:br>
            <a:r>
              <a:rPr lang="nb-NO" sz="3200" noProof="1">
                <a:latin typeface="Roboto Slab "/>
              </a:rPr>
              <a:t>Hva er det viktig å snakke om i en slik samtale?</a:t>
            </a:r>
            <a:br>
              <a:rPr lang="nb-NO" sz="3200" noProof="1">
                <a:latin typeface="Roboto Slab "/>
              </a:rPr>
            </a:br>
            <a:endParaRPr lang="nb-NO" sz="3200" noProof="1">
              <a:latin typeface="Roboto Slab "/>
            </a:endParaRPr>
          </a:p>
          <a:p>
            <a:pPr marL="0" indent="0">
              <a:lnSpc>
                <a:spcPct val="150000"/>
              </a:lnSpc>
              <a:buClr>
                <a:srgbClr val="69C1BF"/>
              </a:buClr>
              <a:buSzPct val="200000"/>
            </a:pPr>
            <a:r>
              <a:rPr lang="nb-NO" sz="3200" noProof="1">
                <a:latin typeface="Roboto Slab "/>
              </a:rPr>
              <a:t>  </a:t>
            </a:r>
            <a:br>
              <a:rPr lang="nb-NO" sz="3200" noProof="1">
                <a:latin typeface="Roboto Slab "/>
              </a:rPr>
            </a:br>
            <a:r>
              <a:rPr lang="nb-NO" sz="3200" noProof="1">
                <a:latin typeface="Roboto Slab "/>
              </a:rPr>
              <a:t>Hva tror du ville være viktig for deg i en slik situasjon?</a:t>
            </a:r>
            <a:br>
              <a:rPr lang="nb-NO" sz="3200" noProof="1">
                <a:latin typeface="Roboto Slab "/>
              </a:rPr>
            </a:br>
            <a:endParaRPr lang="nb-NO" sz="3200" noProof="1">
              <a:latin typeface="Roboto Slab "/>
            </a:endParaRPr>
          </a:p>
          <a:p>
            <a:pPr marL="0" indent="0">
              <a:lnSpc>
                <a:spcPct val="150000"/>
              </a:lnSpc>
              <a:buClr>
                <a:srgbClr val="69C1BF"/>
              </a:buClr>
              <a:buSzPct val="200000"/>
            </a:pPr>
            <a:br>
              <a:rPr lang="nb-NO" sz="3200" noProof="1">
                <a:latin typeface="Roboto Slab "/>
              </a:rPr>
            </a:br>
            <a:r>
              <a:rPr lang="nb-NO" sz="3200" noProof="1">
                <a:latin typeface="Roboto Slab "/>
              </a:rPr>
              <a:t>Hva kjennetegner et arbeidsmiljø hvor det er godt å komme tilbake etter et sykefravær?</a:t>
            </a:r>
            <a:br>
              <a:rPr lang="nb-NO" sz="3200" noProof="1">
                <a:latin typeface="Roboto Slab "/>
              </a:rPr>
            </a:br>
            <a:endParaRPr lang="nb-NO" sz="3200" noProof="1">
              <a:latin typeface="Roboto Slab "/>
            </a:endParaRPr>
          </a:p>
          <a:p>
            <a:pPr marL="0" indent="0">
              <a:lnSpc>
                <a:spcPct val="150000"/>
              </a:lnSpc>
              <a:buClr>
                <a:srgbClr val="69C1BF"/>
              </a:buClr>
              <a:buSzPct val="200000"/>
            </a:pPr>
            <a:endParaRPr lang="nb-NO" noProof="1"/>
          </a:p>
        </p:txBody>
      </p:sp>
      <p:pic>
        <p:nvPicPr>
          <p:cNvPr id="4" name="Bilde" descr="Bilde">
            <a:extLst>
              <a:ext uri="{FF2B5EF4-FFF2-40B4-BE49-F238E27FC236}">
                <a16:creationId xmlns:a16="http://schemas.microsoft.com/office/drawing/2014/main" id="{505B01E5-88E8-2F30-1E13-3598E3019EA0}"/>
              </a:ext>
            </a:extLst>
          </p:cNvPr>
          <p:cNvPicPr>
            <a:picLocks noChangeAspect="1"/>
          </p:cNvPicPr>
          <p:nvPr/>
        </p:nvPicPr>
        <p:blipFill>
          <a:blip r:embed="rId3"/>
          <a:stretch>
            <a:fillRect/>
          </a:stretch>
        </p:blipFill>
        <p:spPr>
          <a:xfrm>
            <a:off x="852488" y="3192649"/>
            <a:ext cx="2315078" cy="1420017"/>
          </a:xfrm>
          <a:prstGeom prst="rect">
            <a:avLst/>
          </a:prstGeom>
          <a:ln w="12700">
            <a:miter lim="400000"/>
          </a:ln>
        </p:spPr>
      </p:pic>
    </p:spTree>
    <p:extLst>
      <p:ext uri="{BB962C8B-B14F-4D97-AF65-F5344CB8AC3E}">
        <p14:creationId xmlns:p14="http://schemas.microsoft.com/office/powerpoint/2010/main" val="2047722082"/>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FA25CF-CDB5-220D-5F86-992688CE21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FDA1B8-8B82-D7DF-DB88-7F3C547C2C94}"/>
              </a:ext>
            </a:extLst>
          </p:cNvPr>
          <p:cNvSpPr>
            <a:spLocks noGrp="1"/>
          </p:cNvSpPr>
          <p:nvPr>
            <p:ph type="ctrTitle"/>
          </p:nvPr>
        </p:nvSpPr>
        <p:spPr>
          <a:xfrm>
            <a:off x="2476369" y="3464538"/>
            <a:ext cx="21336001" cy="7817224"/>
          </a:xfrm>
        </p:spPr>
        <p:txBody>
          <a:bodyPr>
            <a:normAutofit/>
          </a:bodyPr>
          <a:lstStyle/>
          <a:p>
            <a:r>
              <a:rPr lang="nb-NO" noProof="1"/>
              <a:t>HelseIArbeid-spillet - del 2</a:t>
            </a:r>
            <a:br>
              <a:rPr lang="nb-NO" noProof="1"/>
            </a:br>
            <a:br>
              <a:rPr lang="nb-NO" noProof="1"/>
            </a:br>
            <a:r>
              <a:rPr lang="nb-NO" sz="3300" noProof="1">
                <a:latin typeface="Roboto Slab "/>
              </a:rPr>
              <a:t>Fra refleksjon til handling.</a:t>
            </a:r>
            <a:br>
              <a:rPr lang="nb-NO" noProof="1">
                <a:solidFill>
                  <a:srgbClr val="3A4053"/>
                </a:solidFill>
                <a:latin typeface="Roboto Slab "/>
              </a:rPr>
            </a:br>
            <a:endParaRPr lang="nb-NO" noProof="1">
              <a:latin typeface="Roboto Slab "/>
            </a:endParaRPr>
          </a:p>
        </p:txBody>
      </p:sp>
      <p:pic>
        <p:nvPicPr>
          <p:cNvPr id="3" name="Bilde" descr="Bilde">
            <a:extLst>
              <a:ext uri="{FF2B5EF4-FFF2-40B4-BE49-F238E27FC236}">
                <a16:creationId xmlns:a16="http://schemas.microsoft.com/office/drawing/2014/main" id="{AB3BAD3D-254E-83E8-FEC2-D0CF35D83469}"/>
              </a:ext>
            </a:extLst>
          </p:cNvPr>
          <p:cNvPicPr>
            <a:picLocks noChangeAspect="1"/>
          </p:cNvPicPr>
          <p:nvPr/>
        </p:nvPicPr>
        <p:blipFill>
          <a:blip r:embed="rId3"/>
          <a:stretch>
            <a:fillRect/>
          </a:stretch>
        </p:blipFill>
        <p:spPr>
          <a:xfrm>
            <a:off x="1318830" y="3073221"/>
            <a:ext cx="2315078" cy="1420017"/>
          </a:xfrm>
          <a:prstGeom prst="rect">
            <a:avLst/>
          </a:prstGeom>
          <a:ln w="12700">
            <a:miter lim="400000"/>
          </a:ln>
        </p:spPr>
      </p:pic>
    </p:spTree>
    <p:extLst>
      <p:ext uri="{BB962C8B-B14F-4D97-AF65-F5344CB8AC3E}">
        <p14:creationId xmlns:p14="http://schemas.microsoft.com/office/powerpoint/2010/main" val="3944773157"/>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2796A-BE28-98AB-4494-0B68080DE2E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F0CEDF-C6CD-3475-E7E3-4C93AB9A444D}"/>
              </a:ext>
            </a:extLst>
          </p:cNvPr>
          <p:cNvSpPr>
            <a:spLocks noGrp="1"/>
          </p:cNvSpPr>
          <p:nvPr>
            <p:ph type="title"/>
          </p:nvPr>
        </p:nvSpPr>
        <p:spPr>
          <a:xfrm>
            <a:off x="1959987" y="1688373"/>
            <a:ext cx="9544050" cy="10339254"/>
          </a:xfrm>
          <a:noFill/>
        </p:spPr>
        <p:txBody>
          <a:bodyPr>
            <a:normAutofit/>
          </a:bodyPr>
          <a:lstStyle/>
          <a:p>
            <a:br>
              <a:rPr lang="nb-NO" noProof="1"/>
            </a:br>
            <a:br>
              <a:rPr lang="nb-NO" noProof="1"/>
            </a:br>
            <a:r>
              <a:rPr lang="nb-NO" noProof="1"/>
              <a:t>Partsgruppen presenterer  </a:t>
            </a:r>
            <a:br>
              <a:rPr lang="nb-NO" noProof="1"/>
            </a:br>
            <a:br>
              <a:rPr lang="nb-NO" noProof="1"/>
            </a:br>
            <a:r>
              <a:rPr lang="nb-NO" noProof="1"/>
              <a:t>		</a:t>
            </a:r>
            <a:br>
              <a:rPr lang="nb-NO" noProof="1"/>
            </a:br>
            <a:endParaRPr lang="nb-NO" noProof="1"/>
          </a:p>
        </p:txBody>
      </p:sp>
      <p:sp>
        <p:nvSpPr>
          <p:cNvPr id="8" name="Rektangel">
            <a:extLst>
              <a:ext uri="{FF2B5EF4-FFF2-40B4-BE49-F238E27FC236}">
                <a16:creationId xmlns:a16="http://schemas.microsoft.com/office/drawing/2014/main" id="{4862B162-C1C6-F1E0-640E-54587F794344}"/>
              </a:ext>
            </a:extLst>
          </p:cNvPr>
          <p:cNvSpPr/>
          <p:nvPr/>
        </p:nvSpPr>
        <p:spPr>
          <a:xfrm>
            <a:off x="14630399" y="2521527"/>
            <a:ext cx="9060873" cy="10139362"/>
          </a:xfrm>
          <a:prstGeom prst="rect">
            <a:avLst/>
          </a:prstGeom>
          <a:solidFill>
            <a:srgbClr val="FBFCF7"/>
          </a:solidFill>
          <a:ln w="57150">
            <a:solidFill>
              <a:srgbClr val="FF6B6B"/>
            </a:solidFill>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10" name="Hvordan kan vi…">
            <a:extLst>
              <a:ext uri="{FF2B5EF4-FFF2-40B4-BE49-F238E27FC236}">
                <a16:creationId xmlns:a16="http://schemas.microsoft.com/office/drawing/2014/main" id="{8D9F0584-43B0-0599-F73F-4BC01C340AFA}"/>
              </a:ext>
            </a:extLst>
          </p:cNvPr>
          <p:cNvSpPr txBox="1"/>
          <p:nvPr/>
        </p:nvSpPr>
        <p:spPr>
          <a:xfrm>
            <a:off x="15003125" y="3003070"/>
            <a:ext cx="7912294" cy="65659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lvl1pPr marL="228600" indent="-228600" defTabSz="457200">
              <a:lnSpc>
                <a:spcPct val="100000"/>
              </a:lnSpc>
              <a:spcBef>
                <a:spcPts val="0"/>
              </a:spcBef>
              <a:buSzPct val="73000"/>
              <a:buBlip>
                <a:blip r:embed="rId3"/>
              </a:buBlip>
              <a:defRPr sz="1866">
                <a:latin typeface="Roboto Slab Regular"/>
                <a:ea typeface="Roboto Slab Regular"/>
                <a:cs typeface="Roboto Slab Regular"/>
                <a:sym typeface="Roboto Slab Regular"/>
              </a:defRPr>
            </a:lvl1pPr>
          </a:lstStyle>
          <a:p>
            <a:r>
              <a:rPr lang="nb-NO" sz="3600" noProof="1"/>
              <a:t> Hvordan kan vi…</a:t>
            </a:r>
          </a:p>
        </p:txBody>
      </p:sp>
    </p:spTree>
    <p:extLst>
      <p:ext uri="{BB962C8B-B14F-4D97-AF65-F5344CB8AC3E}">
        <p14:creationId xmlns:p14="http://schemas.microsoft.com/office/powerpoint/2010/main" val="1478266295"/>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B939D8-99BB-8243-C2B2-9AC2F4D866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E9E3D3-56AE-A42D-EBE7-303309A5403D}"/>
              </a:ext>
            </a:extLst>
          </p:cNvPr>
          <p:cNvSpPr>
            <a:spLocks noGrp="1"/>
          </p:cNvSpPr>
          <p:nvPr>
            <p:ph type="title"/>
          </p:nvPr>
        </p:nvSpPr>
        <p:spPr>
          <a:noFill/>
        </p:spPr>
        <p:txBody>
          <a:bodyPr>
            <a:normAutofit/>
          </a:bodyPr>
          <a:lstStyle/>
          <a:p>
            <a:br>
              <a:rPr lang="nb-NO" noProof="1"/>
            </a:br>
            <a:br>
              <a:rPr lang="nb-NO" noProof="1"/>
            </a:br>
            <a:br>
              <a:rPr lang="nb-NO" noProof="1"/>
            </a:br>
            <a:r>
              <a:rPr lang="nb-NO" noProof="1"/>
              <a:t>HelseIArbeid-spillet - del 2</a:t>
            </a:r>
            <a:br>
              <a:rPr lang="nb-NO" noProof="1"/>
            </a:br>
            <a:br>
              <a:rPr lang="nb-NO" noProof="1"/>
            </a:br>
            <a:br>
              <a:rPr lang="nb-NO" noProof="1"/>
            </a:br>
            <a:endParaRPr lang="nb-NO" noProof="1"/>
          </a:p>
        </p:txBody>
      </p:sp>
      <p:sp>
        <p:nvSpPr>
          <p:cNvPr id="3" name="Content Placeholder 2">
            <a:extLst>
              <a:ext uri="{FF2B5EF4-FFF2-40B4-BE49-F238E27FC236}">
                <a16:creationId xmlns:a16="http://schemas.microsoft.com/office/drawing/2014/main" id="{9887A66C-AE8E-8BFD-355A-1B2F73947926}"/>
              </a:ext>
            </a:extLst>
          </p:cNvPr>
          <p:cNvSpPr>
            <a:spLocks noGrp="1"/>
          </p:cNvSpPr>
          <p:nvPr>
            <p:ph idx="10"/>
          </p:nvPr>
        </p:nvSpPr>
        <p:spPr>
          <a:xfrm>
            <a:off x="14112075" y="914401"/>
            <a:ext cx="9634615" cy="12330546"/>
          </a:xfrm>
        </p:spPr>
        <p:txBody>
          <a:bodyPr>
            <a:normAutofit/>
          </a:bodyPr>
          <a:lstStyle/>
          <a:p>
            <a:pPr marL="10795" indent="0">
              <a:buNone/>
            </a:pPr>
            <a:r>
              <a:rPr lang="nb-NO" b="1" noProof="1">
                <a:latin typeface="Roboto Slab"/>
                <a:ea typeface="Roboto Slab"/>
                <a:cs typeface="Roboto Slab"/>
              </a:rPr>
              <a:t>Formål: </a:t>
            </a:r>
            <a:br>
              <a:rPr lang="nb-NO" noProof="1">
                <a:latin typeface="Roboto Slab" pitchFamily="2" charset="0"/>
                <a:ea typeface="Roboto Slab" pitchFamily="2" charset="0"/>
                <a:cs typeface="Roboto Slab" pitchFamily="2" charset="0"/>
              </a:rPr>
            </a:br>
            <a:r>
              <a:rPr lang="nb-NO" noProof="1">
                <a:latin typeface="Roboto Slab"/>
                <a:ea typeface="Roboto Slab"/>
                <a:cs typeface="Roboto Slab"/>
              </a:rPr>
              <a:t>Denne delen fokuserer på å gå fra refleksjon til handling ved å jobbe med «Hvordan kan vi..»-spørsmål</a:t>
            </a:r>
            <a:br>
              <a:rPr lang="nb-NO" noProof="1">
                <a:latin typeface="Roboto Slab" pitchFamily="2" charset="0"/>
                <a:ea typeface="Roboto Slab" pitchFamily="2" charset="0"/>
                <a:cs typeface="Roboto Slab" pitchFamily="2" charset="0"/>
              </a:rPr>
            </a:br>
            <a:endParaRPr lang="nb-NO" noProof="1">
              <a:latin typeface="Roboto Slab" pitchFamily="2" charset="0"/>
              <a:ea typeface="Roboto Slab" pitchFamily="2" charset="0"/>
              <a:cs typeface="Roboto Slab" pitchFamily="2" charset="0"/>
            </a:endParaRPr>
          </a:p>
          <a:p>
            <a:pPr marL="525145" indent="-514350"/>
            <a:r>
              <a:rPr lang="nb-NO" b="1" noProof="1">
                <a:latin typeface="Roboto Slab"/>
                <a:ea typeface="Roboto Slab"/>
                <a:cs typeface="Roboto Slab"/>
              </a:rPr>
              <a:t>Idemyldring</a:t>
            </a:r>
            <a:br>
              <a:rPr lang="nb-NO" noProof="1">
                <a:latin typeface="Roboto Slab" pitchFamily="2" charset="0"/>
                <a:ea typeface="Roboto Slab" pitchFamily="2" charset="0"/>
                <a:cs typeface="Roboto Slab" pitchFamily="2" charset="0"/>
              </a:rPr>
            </a:br>
            <a:r>
              <a:rPr lang="nb-NO" noProof="1">
                <a:latin typeface="Roboto Slab"/>
                <a:ea typeface="Roboto Slab"/>
                <a:cs typeface="Roboto Slab"/>
              </a:rPr>
              <a:t>Lag forslag til tiltak med hjelp av «Hvordan kan vi…»-spørsmålet</a:t>
            </a:r>
          </a:p>
          <a:p>
            <a:pPr marL="525145" indent="-514350"/>
            <a:endParaRPr lang="nb-NO" noProof="1">
              <a:latin typeface="Roboto Slab" pitchFamily="2" charset="0"/>
              <a:ea typeface="Roboto Slab" pitchFamily="2" charset="0"/>
              <a:cs typeface="Roboto Slab" pitchFamily="2" charset="0"/>
            </a:endParaRPr>
          </a:p>
          <a:p>
            <a:pPr marL="525145" indent="-514350"/>
            <a:r>
              <a:rPr lang="nb-NO" b="1" noProof="1">
                <a:latin typeface="Roboto Slab"/>
                <a:ea typeface="Roboto Slab"/>
                <a:cs typeface="Roboto Slab"/>
              </a:rPr>
              <a:t>Sortering</a:t>
            </a:r>
            <a:br>
              <a:rPr lang="nb-NO" noProof="1">
                <a:latin typeface="Roboto Slab" pitchFamily="2" charset="0"/>
                <a:ea typeface="Roboto Slab" pitchFamily="2" charset="0"/>
                <a:cs typeface="Roboto Slab" pitchFamily="2" charset="0"/>
              </a:rPr>
            </a:br>
            <a:r>
              <a:rPr lang="nb-NO" noProof="1">
                <a:latin typeface="Roboto Slab"/>
                <a:ea typeface="Roboto Slab"/>
                <a:cs typeface="Roboto Slab"/>
              </a:rPr>
              <a:t>Ideene sorteres i innsats-effekt-matrisen</a:t>
            </a:r>
          </a:p>
          <a:p>
            <a:pPr marL="525145" indent="-514350"/>
            <a:endParaRPr lang="nb-NO" noProof="1">
              <a:latin typeface="Roboto Slab" pitchFamily="2" charset="0"/>
              <a:ea typeface="Roboto Slab" pitchFamily="2" charset="0"/>
              <a:cs typeface="Roboto Slab" pitchFamily="2" charset="0"/>
            </a:endParaRPr>
          </a:p>
          <a:p>
            <a:pPr marL="525145" indent="-514350"/>
            <a:r>
              <a:rPr lang="nb-NO" b="1" noProof="1">
                <a:latin typeface="Roboto Slab"/>
                <a:ea typeface="Roboto Slab"/>
                <a:cs typeface="Roboto Slab"/>
              </a:rPr>
              <a:t>Avstemming</a:t>
            </a:r>
            <a:br>
              <a:rPr lang="nb-NO" noProof="1">
                <a:latin typeface="Roboto Slab" pitchFamily="2" charset="0"/>
                <a:ea typeface="Roboto Slab" pitchFamily="2" charset="0"/>
                <a:cs typeface="Roboto Slab" pitchFamily="2" charset="0"/>
              </a:rPr>
            </a:br>
            <a:r>
              <a:rPr lang="nb-NO" noProof="1">
                <a:latin typeface="Roboto Slab"/>
                <a:ea typeface="Roboto Slab"/>
                <a:cs typeface="Roboto Slab"/>
              </a:rPr>
              <a:t>Alle får 5 poeng til å stemme på ideene de ønske å teste</a:t>
            </a:r>
          </a:p>
          <a:p>
            <a:pPr marL="525145" indent="-514350"/>
            <a:endParaRPr lang="nb-NO" noProof="1">
              <a:latin typeface="Roboto Slab" pitchFamily="2" charset="0"/>
              <a:ea typeface="Roboto Slab" pitchFamily="2" charset="0"/>
              <a:cs typeface="Roboto Slab" pitchFamily="2" charset="0"/>
            </a:endParaRPr>
          </a:p>
          <a:p>
            <a:pPr marL="525145" indent="-514350"/>
            <a:r>
              <a:rPr lang="nb-NO" b="1" noProof="1">
                <a:latin typeface="Roboto Slab"/>
                <a:ea typeface="Roboto Slab"/>
                <a:cs typeface="Roboto Slab"/>
              </a:rPr>
              <a:t>Prioritere</a:t>
            </a:r>
            <a:br>
              <a:rPr lang="nb-NO" noProof="1">
                <a:latin typeface="Roboto Slab" pitchFamily="2" charset="0"/>
                <a:ea typeface="Roboto Slab" pitchFamily="2" charset="0"/>
                <a:cs typeface="Roboto Slab" pitchFamily="2" charset="0"/>
              </a:rPr>
            </a:br>
            <a:r>
              <a:rPr lang="nb-NO" noProof="1">
                <a:latin typeface="Roboto Slab"/>
                <a:ea typeface="Roboto Slab"/>
                <a:cs typeface="Roboto Slab"/>
              </a:rPr>
              <a:t>Fylle inn ideene med begrunnelse</a:t>
            </a:r>
            <a:endParaRPr lang="nb-NO" noProof="1">
              <a:latin typeface="Roboto Slab" pitchFamily="2" charset="0"/>
              <a:ea typeface="Roboto Slab" pitchFamily="2" charset="0"/>
              <a:cs typeface="Roboto Slab" pitchFamily="2" charset="0"/>
            </a:endParaRPr>
          </a:p>
          <a:p>
            <a:pPr marL="525145" indent="-514350"/>
            <a:endParaRPr lang="nb-NO" noProof="1">
              <a:latin typeface="Roboto Slab" pitchFamily="2" charset="0"/>
              <a:ea typeface="Roboto Slab" pitchFamily="2" charset="0"/>
              <a:cs typeface="Roboto Slab" pitchFamily="2" charset="0"/>
            </a:endParaRPr>
          </a:p>
          <a:p>
            <a:pPr marL="525145" indent="-514350"/>
            <a:r>
              <a:rPr lang="nb-NO" b="1" noProof="1">
                <a:latin typeface="Roboto Slab"/>
                <a:ea typeface="Roboto Slab"/>
                <a:cs typeface="Roboto Slab"/>
              </a:rPr>
              <a:t>Del i plenum</a:t>
            </a:r>
            <a:br>
              <a:rPr lang="nb-NO" noProof="1">
                <a:latin typeface="Roboto Slab" pitchFamily="2" charset="0"/>
                <a:ea typeface="Roboto Slab" pitchFamily="2" charset="0"/>
                <a:cs typeface="Roboto Slab" pitchFamily="2" charset="0"/>
              </a:rPr>
            </a:br>
            <a:r>
              <a:rPr lang="nb-NO" noProof="1">
                <a:latin typeface="Roboto Slab"/>
                <a:ea typeface="Roboto Slab"/>
                <a:cs typeface="Roboto Slab"/>
              </a:rPr>
              <a:t>Gruppene deler ideene med de andre gruppene, og handlingsplanen leveres til partsgruppa for videre arbeid </a:t>
            </a:r>
            <a:br>
              <a:rPr lang="nb-NO" noProof="1">
                <a:latin typeface="Aptos"/>
              </a:rPr>
            </a:br>
            <a:endParaRPr lang="nb-NO" noProof="1"/>
          </a:p>
        </p:txBody>
      </p:sp>
    </p:spTree>
    <p:extLst>
      <p:ext uri="{BB962C8B-B14F-4D97-AF65-F5344CB8AC3E}">
        <p14:creationId xmlns:p14="http://schemas.microsoft.com/office/powerpoint/2010/main" val="1992543607"/>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F1B4434-F6A4-B047-2860-A50188D6063C}"/>
              </a:ext>
            </a:extLst>
          </p:cNvPr>
          <p:cNvSpPr>
            <a:spLocks noGrp="1"/>
          </p:cNvSpPr>
          <p:nvPr>
            <p:ph type="title"/>
          </p:nvPr>
        </p:nvSpPr>
        <p:spPr/>
        <p:txBody>
          <a:bodyPr/>
          <a:lstStyle/>
          <a:p>
            <a:r>
              <a:rPr lang="nb-NO" noProof="1"/>
              <a:t>Kjøreregler for god dialog</a:t>
            </a:r>
          </a:p>
        </p:txBody>
      </p:sp>
      <p:sp>
        <p:nvSpPr>
          <p:cNvPr id="3" name="Plassholder for innhold 2">
            <a:extLst>
              <a:ext uri="{FF2B5EF4-FFF2-40B4-BE49-F238E27FC236}">
                <a16:creationId xmlns:a16="http://schemas.microsoft.com/office/drawing/2014/main" id="{1DCA40B0-B4AA-F380-1F21-C1B92AF2231C}"/>
              </a:ext>
            </a:extLst>
          </p:cNvPr>
          <p:cNvSpPr>
            <a:spLocks noGrp="1"/>
          </p:cNvSpPr>
          <p:nvPr>
            <p:ph idx="10"/>
          </p:nvPr>
        </p:nvSpPr>
        <p:spPr/>
        <p:txBody>
          <a:bodyPr/>
          <a:lstStyle/>
          <a:p>
            <a:endParaRPr lang="nb-NO" noProof="1">
              <a:solidFill>
                <a:srgbClr val="3A4053"/>
              </a:solidFill>
              <a:latin typeface="Roboto Slab" pitchFamily="2" charset="0"/>
              <a:ea typeface="Roboto Slab" pitchFamily="2" charset="0"/>
              <a:cs typeface="Roboto Slab" pitchFamily="2" charset="0"/>
            </a:endParaRPr>
          </a:p>
          <a:p>
            <a:endParaRPr lang="nb-NO" noProof="1">
              <a:solidFill>
                <a:srgbClr val="3A4053"/>
              </a:solidFill>
              <a:latin typeface="Roboto Slab" pitchFamily="2" charset="0"/>
              <a:ea typeface="Roboto Slab" pitchFamily="2" charset="0"/>
              <a:cs typeface="Roboto Slab" pitchFamily="2" charset="0"/>
            </a:endParaRPr>
          </a:p>
          <a:p>
            <a:endParaRPr lang="nb-NO" noProof="1">
              <a:solidFill>
                <a:srgbClr val="3A4053"/>
              </a:solidFill>
              <a:latin typeface="Roboto Slab" pitchFamily="2" charset="0"/>
              <a:ea typeface="Roboto Slab" pitchFamily="2" charset="0"/>
              <a:cs typeface="Roboto Slab" pitchFamily="2" charset="0"/>
            </a:endParaRPr>
          </a:p>
          <a:p>
            <a:endParaRPr lang="nb-NO" noProof="1">
              <a:solidFill>
                <a:srgbClr val="3A4053"/>
              </a:solidFill>
              <a:latin typeface="Roboto Slab" pitchFamily="2" charset="0"/>
              <a:ea typeface="Roboto Slab" pitchFamily="2" charset="0"/>
              <a:cs typeface="Roboto Slab" pitchFamily="2" charset="0"/>
            </a:endParaRPr>
          </a:p>
          <a:p>
            <a:r>
              <a:rPr lang="nb-NO" noProof="1">
                <a:solidFill>
                  <a:srgbClr val="3A4053"/>
                </a:solidFill>
                <a:latin typeface="Roboto Slab" pitchFamily="2" charset="0"/>
                <a:ea typeface="Roboto Slab" pitchFamily="2" charset="0"/>
                <a:cs typeface="Roboto Slab" pitchFamily="2" charset="0"/>
              </a:rPr>
              <a:t>Vi ønsker en åpen dialog. </a:t>
            </a:r>
          </a:p>
          <a:p>
            <a:r>
              <a:rPr lang="nb-NO" noProof="1">
                <a:solidFill>
                  <a:srgbClr val="3A4053"/>
                </a:solidFill>
                <a:latin typeface="Roboto Slab" pitchFamily="2" charset="0"/>
                <a:ea typeface="Roboto Slab" pitchFamily="2" charset="0"/>
                <a:cs typeface="Roboto Slab" pitchFamily="2" charset="0"/>
              </a:rPr>
              <a:t>Vi lytter til hverandre. </a:t>
            </a:r>
          </a:p>
          <a:p>
            <a:r>
              <a:rPr lang="nb-NO" noProof="1">
                <a:solidFill>
                  <a:srgbClr val="3A4053"/>
                </a:solidFill>
                <a:latin typeface="Roboto Slab" pitchFamily="2" charset="0"/>
                <a:ea typeface="Roboto Slab" pitchFamily="2" charset="0"/>
                <a:cs typeface="Roboto Slab" pitchFamily="2" charset="0"/>
              </a:rPr>
              <a:t>Vi viser forståelse. </a:t>
            </a:r>
          </a:p>
          <a:p>
            <a:r>
              <a:rPr lang="nb-NO" noProof="1">
                <a:solidFill>
                  <a:srgbClr val="3A4053"/>
                </a:solidFill>
                <a:latin typeface="Roboto Slab" pitchFamily="2" charset="0"/>
                <a:ea typeface="Roboto Slab" pitchFamily="2" charset="0"/>
                <a:cs typeface="Roboto Slab" pitchFamily="2" charset="0"/>
              </a:rPr>
              <a:t>Vi er åpne for forskjellige synspunkter. </a:t>
            </a:r>
          </a:p>
          <a:p>
            <a:r>
              <a:rPr lang="nb-NO" noProof="1">
                <a:solidFill>
                  <a:srgbClr val="3A4053"/>
                </a:solidFill>
                <a:latin typeface="Roboto Slab" pitchFamily="2" charset="0"/>
                <a:ea typeface="Roboto Slab" pitchFamily="2" charset="0"/>
                <a:cs typeface="Roboto Slab" pitchFamily="2" charset="0"/>
              </a:rPr>
              <a:t>Vi ser framover og er konstruktive</a:t>
            </a:r>
          </a:p>
          <a:p>
            <a:r>
              <a:rPr lang="nb-NO" noProof="1">
                <a:solidFill>
                  <a:srgbClr val="3A4053"/>
                </a:solidFill>
                <a:latin typeface="Roboto Slab" pitchFamily="2" charset="0"/>
                <a:ea typeface="Roboto Slab" pitchFamily="2" charset="0"/>
                <a:cs typeface="Roboto Slab" pitchFamily="2" charset="0"/>
              </a:rPr>
              <a:t>Vi sørger for at alle kommer til ordet</a:t>
            </a:r>
          </a:p>
          <a:p>
            <a:endParaRPr lang="nb-NO" noProof="1"/>
          </a:p>
        </p:txBody>
      </p:sp>
    </p:spTree>
    <p:extLst>
      <p:ext uri="{BB962C8B-B14F-4D97-AF65-F5344CB8AC3E}">
        <p14:creationId xmlns:p14="http://schemas.microsoft.com/office/powerpoint/2010/main" val="1569393846"/>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8CF0902-2CB7-DC63-482A-EC0FD77A127A}"/>
              </a:ext>
            </a:extLst>
          </p:cNvPr>
          <p:cNvSpPr>
            <a:spLocks noGrp="1"/>
          </p:cNvSpPr>
          <p:nvPr>
            <p:ph type="title"/>
          </p:nvPr>
        </p:nvSpPr>
        <p:spPr/>
        <p:txBody>
          <a:bodyPr/>
          <a:lstStyle/>
          <a:p>
            <a:r>
              <a:rPr lang="nb-NO" noProof="1"/>
              <a:t>Fase 0</a:t>
            </a:r>
            <a:br>
              <a:rPr lang="nb-NO" noProof="1"/>
            </a:br>
            <a:r>
              <a:rPr lang="nb-NO" b="1" noProof="1"/>
              <a:t>Forberedelser </a:t>
            </a:r>
          </a:p>
        </p:txBody>
      </p:sp>
      <p:sp>
        <p:nvSpPr>
          <p:cNvPr id="3" name="Plassholder for innhold 2">
            <a:extLst>
              <a:ext uri="{FF2B5EF4-FFF2-40B4-BE49-F238E27FC236}">
                <a16:creationId xmlns:a16="http://schemas.microsoft.com/office/drawing/2014/main" id="{3DFED00C-31E8-62DF-5944-54166E578D4F}"/>
              </a:ext>
            </a:extLst>
          </p:cNvPr>
          <p:cNvSpPr>
            <a:spLocks noGrp="1"/>
          </p:cNvSpPr>
          <p:nvPr>
            <p:ph idx="10"/>
          </p:nvPr>
        </p:nvSpPr>
        <p:spPr/>
        <p:txBody>
          <a:bodyPr/>
          <a:lstStyle/>
          <a:p>
            <a:pPr marL="11113" indent="0">
              <a:buNone/>
            </a:pPr>
            <a:endParaRPr lang="nb-NO" noProof="1"/>
          </a:p>
          <a:p>
            <a:pPr marL="0" indent="0">
              <a:lnSpc>
                <a:spcPct val="150000"/>
              </a:lnSpc>
              <a:buSzTx/>
              <a:buNone/>
            </a:pPr>
            <a:r>
              <a:rPr lang="nb-NO" noProof="1"/>
              <a:t>Denne fasen forutsetter at du printer ut og har har med deg:</a:t>
            </a:r>
          </a:p>
          <a:p>
            <a:pPr marL="571500" indent="-571500">
              <a:lnSpc>
                <a:spcPct val="100000"/>
              </a:lnSpc>
              <a:buSzTx/>
            </a:pPr>
            <a:r>
              <a:rPr lang="nb-NO" noProof="1">
                <a:latin typeface="Roboto Slab" pitchFamily="2" charset="0"/>
                <a:ea typeface="Roboto Slab" pitchFamily="2" charset="0"/>
                <a:cs typeface="Roboto Slab" pitchFamily="2" charset="0"/>
              </a:rPr>
              <a:t>Post-it lapper </a:t>
            </a:r>
            <a:br>
              <a:rPr lang="nb-NO" noProof="1">
                <a:latin typeface="Roboto Slab" pitchFamily="2" charset="0"/>
                <a:ea typeface="Roboto Slab" pitchFamily="2" charset="0"/>
                <a:cs typeface="Roboto Slab" pitchFamily="2" charset="0"/>
              </a:rPr>
            </a:br>
            <a:r>
              <a:rPr lang="nb-NO" i="1" noProof="1">
                <a:latin typeface="Roboto Slab" pitchFamily="2" charset="0"/>
                <a:ea typeface="Roboto Slab" pitchFamily="2" charset="0"/>
                <a:cs typeface="Roboto Slab" pitchFamily="2" charset="0"/>
              </a:rPr>
              <a:t>eller</a:t>
            </a:r>
            <a:r>
              <a:rPr lang="nb-NO" noProof="1">
                <a:latin typeface="Roboto Slab" pitchFamily="2" charset="0"/>
                <a:ea typeface="Roboto Slab" pitchFamily="2" charset="0"/>
                <a:cs typeface="Roboto Slab" pitchFamily="2" charset="0"/>
              </a:rPr>
              <a:t> </a:t>
            </a:r>
            <a:br>
              <a:rPr lang="nb-NO" noProof="1">
                <a:latin typeface="Roboto Slab" pitchFamily="2" charset="0"/>
                <a:ea typeface="Roboto Slab" pitchFamily="2" charset="0"/>
                <a:cs typeface="Roboto Slab" pitchFamily="2" charset="0"/>
              </a:rPr>
            </a:br>
            <a:r>
              <a:rPr lang="nb-NO" noProof="1">
                <a:latin typeface="Roboto Slab" pitchFamily="2" charset="0"/>
                <a:ea typeface="Roboto Slab" pitchFamily="2" charset="0"/>
                <a:cs typeface="Roboto Slab" pitchFamily="2" charset="0"/>
              </a:rPr>
              <a:t>arbeidsark «Hvordan kan vi…» i ett eksempler til hver deltaker.</a:t>
            </a:r>
          </a:p>
          <a:p>
            <a:pPr marL="571500" indent="-571500">
              <a:lnSpc>
                <a:spcPct val="150000"/>
              </a:lnSpc>
              <a:buSzTx/>
            </a:pPr>
            <a:r>
              <a:rPr lang="nb-NO" err="1">
                <a:latin typeface="Roboto Slab" pitchFamily="2" charset="0"/>
                <a:ea typeface="Roboto Slab" pitchFamily="2" charset="0"/>
                <a:cs typeface="Roboto Slab" pitchFamily="2" charset="0"/>
              </a:rPr>
              <a:t>Arbeidsark</a:t>
            </a:r>
            <a:r>
              <a:rPr lang="nb-NO">
                <a:latin typeface="Roboto Slab" pitchFamily="2" charset="0"/>
                <a:ea typeface="Roboto Slab" pitchFamily="2" charset="0"/>
                <a:cs typeface="Roboto Slab" pitchFamily="2" charset="0"/>
              </a:rPr>
              <a:t>: «Prioriteringsmatrise» (anbefalt i A3-format)</a:t>
            </a:r>
          </a:p>
          <a:p>
            <a:pPr marL="571500" indent="-571500">
              <a:lnSpc>
                <a:spcPct val="150000"/>
              </a:lnSpc>
              <a:buSzTx/>
            </a:pPr>
            <a:r>
              <a:rPr lang="nb-NO" err="1">
                <a:latin typeface="Roboto Slab" pitchFamily="2" charset="0"/>
                <a:ea typeface="Roboto Slab" pitchFamily="2" charset="0"/>
                <a:cs typeface="Roboto Slab" pitchFamily="2" charset="0"/>
              </a:rPr>
              <a:t>Arbeidsark</a:t>
            </a:r>
            <a:r>
              <a:rPr lang="nb-NO">
                <a:latin typeface="Roboto Slab" pitchFamily="2" charset="0"/>
                <a:ea typeface="Roboto Slab" pitchFamily="2" charset="0"/>
                <a:cs typeface="Roboto Slab" pitchFamily="2" charset="0"/>
              </a:rPr>
              <a:t>: «Handlingsplanen»</a:t>
            </a:r>
          </a:p>
          <a:p>
            <a:pPr marL="0" indent="0">
              <a:lnSpc>
                <a:spcPct val="100000"/>
              </a:lnSpc>
              <a:buSzTx/>
            </a:pPr>
            <a:endParaRPr lang="nb-NO" b="1">
              <a:latin typeface="Roboto Slab" pitchFamily="2" charset="0"/>
              <a:ea typeface="Roboto Slab" pitchFamily="2" charset="0"/>
              <a:cs typeface="Roboto Slab" pitchFamily="2" charset="0"/>
            </a:endParaRPr>
          </a:p>
          <a:p>
            <a:pPr marL="11113" indent="0">
              <a:buNone/>
            </a:pPr>
            <a:endParaRPr lang="nb-NO" noProof="1">
              <a:latin typeface="Roboto Slab" pitchFamily="2" charset="0"/>
              <a:ea typeface="Roboto Slab" pitchFamily="2" charset="0"/>
              <a:cs typeface="Roboto Slab" pitchFamily="2" charset="0"/>
            </a:endParaRPr>
          </a:p>
          <a:p>
            <a:pPr marL="11113" indent="0">
              <a:buNone/>
            </a:pPr>
            <a:r>
              <a:rPr lang="nb-NO" noProof="1">
                <a:latin typeface="Roboto Slab" pitchFamily="2" charset="0"/>
                <a:ea typeface="Roboto Slab" pitchFamily="2" charset="0"/>
                <a:cs typeface="Roboto Slab" pitchFamily="2" charset="0"/>
              </a:rPr>
              <a:t>Det kan være hensiktsmessig å dele inn i grupper på 4-6 personer. Du vil trenge </a:t>
            </a:r>
            <a:r>
              <a:rPr lang="nb-NO" b="1" noProof="1">
                <a:latin typeface="Roboto Slab" pitchFamily="2" charset="0"/>
                <a:ea typeface="Roboto Slab" pitchFamily="2" charset="0"/>
                <a:cs typeface="Roboto Slab" pitchFamily="2" charset="0"/>
              </a:rPr>
              <a:t>ett sett </a:t>
            </a:r>
            <a:r>
              <a:rPr lang="nb-NO" noProof="1">
                <a:latin typeface="Roboto Slab" pitchFamily="2" charset="0"/>
                <a:ea typeface="Roboto Slab" pitchFamily="2" charset="0"/>
                <a:cs typeface="Roboto Slab" pitchFamily="2" charset="0"/>
              </a:rPr>
              <a:t>med arbeidsark per gruppe</a:t>
            </a:r>
          </a:p>
        </p:txBody>
      </p:sp>
      <p:sp>
        <p:nvSpPr>
          <p:cNvPr id="4" name="TekstSylinder 3">
            <a:extLst>
              <a:ext uri="{FF2B5EF4-FFF2-40B4-BE49-F238E27FC236}">
                <a16:creationId xmlns:a16="http://schemas.microsoft.com/office/drawing/2014/main" id="{14E7B443-5107-B0C7-8EC9-D2C3C7467FA7}"/>
              </a:ext>
            </a:extLst>
          </p:cNvPr>
          <p:cNvSpPr txBox="1"/>
          <p:nvPr/>
        </p:nvSpPr>
        <p:spPr>
          <a:xfrm>
            <a:off x="186490" y="309058"/>
            <a:ext cx="13848346" cy="276999"/>
          </a:xfrm>
          <a:prstGeom prst="rect">
            <a:avLst/>
          </a:prstGeom>
          <a:noFill/>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a:spAutoFit/>
          </a:bodyPr>
          <a:lstStyle/>
          <a:p>
            <a:pPr marL="0" indent="0" algn="l">
              <a:lnSpc>
                <a:spcPct val="100000"/>
              </a:lnSpc>
              <a:buSzTx/>
            </a:pPr>
            <a:endParaRPr lang="nb-NO" sz="1200" b="1">
              <a:solidFill>
                <a:schemeClr val="tx1"/>
              </a:solidFill>
              <a:latin typeface="+mn-lt"/>
              <a:ea typeface="+mn-ea"/>
              <a:cs typeface="+mn-cs"/>
              <a:sym typeface="Roboto Slab Bold"/>
            </a:endParaRPr>
          </a:p>
        </p:txBody>
      </p:sp>
    </p:spTree>
    <p:extLst>
      <p:ext uri="{BB962C8B-B14F-4D97-AF65-F5344CB8AC3E}">
        <p14:creationId xmlns:p14="http://schemas.microsoft.com/office/powerpoint/2010/main" val="4047787491"/>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a:extLst>
              <a:ext uri="{FF2B5EF4-FFF2-40B4-BE49-F238E27FC236}">
                <a16:creationId xmlns:a16="http://schemas.microsoft.com/office/drawing/2014/main" id="{D59DE934-E8A5-79FC-1405-C41BEB05D4D7}"/>
              </a:ext>
            </a:extLst>
          </p:cNvPr>
          <p:cNvSpPr/>
          <p:nvPr/>
        </p:nvSpPr>
        <p:spPr>
          <a:xfrm>
            <a:off x="267761" y="276995"/>
            <a:ext cx="4922077" cy="13162010"/>
          </a:xfrm>
          <a:prstGeom prst="rect">
            <a:avLst/>
          </a:prstGeom>
          <a:solidFill>
            <a:srgbClr val="F5F0E6"/>
          </a:solidFill>
          <a:ln w="508000">
            <a:noFill/>
            <a:miter lim="400000"/>
          </a:ln>
        </p:spPr>
        <p:txBody>
          <a:bodyPr lIns="0" tIns="0" rIns="0" bIns="0" anchor="ctr"/>
          <a:lstStyle/>
          <a:p>
            <a:pPr marL="0" indent="0" algn="ctr">
              <a:buSzTx/>
              <a:defRPr sz="1800"/>
            </a:pPr>
            <a:endParaRPr>
              <a:solidFill>
                <a:schemeClr val="tx1"/>
              </a:solidFill>
              <a:latin typeface="+mn-lt"/>
            </a:endParaRPr>
          </a:p>
        </p:txBody>
      </p:sp>
      <p:sp>
        <p:nvSpPr>
          <p:cNvPr id="3" name="Tittel 1">
            <a:extLst>
              <a:ext uri="{FF2B5EF4-FFF2-40B4-BE49-F238E27FC236}">
                <a16:creationId xmlns:a16="http://schemas.microsoft.com/office/drawing/2014/main" id="{15F73D57-4E84-75D3-8114-11B720B9E623}"/>
              </a:ext>
            </a:extLst>
          </p:cNvPr>
          <p:cNvSpPr txBox="1">
            <a:spLocks/>
          </p:cNvSpPr>
          <p:nvPr/>
        </p:nvSpPr>
        <p:spPr>
          <a:xfrm>
            <a:off x="651952" y="1714499"/>
            <a:ext cx="4537885" cy="10339254"/>
          </a:xfrm>
          <a:prstGeom prst="rect">
            <a:avLst/>
          </a:prstGeom>
        </p:spPr>
        <p:txBody>
          <a:bodyPr anchor="ctr">
            <a:normAutofit/>
          </a:bodyPr>
          <a:lstStyle>
            <a:lvl1pPr marL="0" marR="0" indent="0" algn="l" defTabSz="457200" rtl="0" latinLnBrk="0">
              <a:lnSpc>
                <a:spcPct val="120000"/>
              </a:lnSpc>
              <a:spcBef>
                <a:spcPts val="0"/>
              </a:spcBef>
              <a:spcAft>
                <a:spcPts val="0"/>
              </a:spcAft>
              <a:buClrTx/>
              <a:buSzTx/>
              <a:buFontTx/>
              <a:buNone/>
              <a:tabLst/>
              <a:defRPr sz="6000" b="0" i="0" u="none" strike="noStrike" cap="none" spc="0" baseline="0">
                <a:solidFill>
                  <a:schemeClr val="bg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a:lstStyle>
          <a:p>
            <a:pPr hangingPunct="1"/>
            <a:r>
              <a:rPr lang="nb-NO">
                <a:solidFill>
                  <a:srgbClr val="2D5660"/>
                </a:solidFill>
              </a:rPr>
              <a:t>Fase 1</a:t>
            </a:r>
          </a:p>
          <a:p>
            <a:pPr hangingPunct="1"/>
            <a:r>
              <a:rPr lang="nb-NO" b="1">
                <a:solidFill>
                  <a:srgbClr val="2D5660"/>
                </a:solidFill>
              </a:rPr>
              <a:t>Individuelt</a:t>
            </a:r>
            <a:endParaRPr lang="nb-US" b="1">
              <a:solidFill>
                <a:srgbClr val="2D5660"/>
              </a:solidFill>
            </a:endParaRPr>
          </a:p>
        </p:txBody>
      </p:sp>
      <p:pic>
        <p:nvPicPr>
          <p:cNvPr id="4" name="Helseiarbeid_logo_org hvit skrift.neg.ai" descr="Helseiarbeid_logo_org hvit skrift.neg.ai">
            <a:extLst>
              <a:ext uri="{FF2B5EF4-FFF2-40B4-BE49-F238E27FC236}">
                <a16:creationId xmlns:a16="http://schemas.microsoft.com/office/drawing/2014/main" id="{227D22A2-847E-91BA-1E0C-7D0D2A8D8748}"/>
              </a:ext>
            </a:extLst>
          </p:cNvPr>
          <p:cNvPicPr>
            <a:picLocks noChangeAspect="1"/>
          </p:cNvPicPr>
          <p:nvPr/>
        </p:nvPicPr>
        <p:blipFill>
          <a:blip r:embed="rId3"/>
          <a:srcRect/>
          <a:stretch>
            <a:fillRect/>
          </a:stretch>
        </p:blipFill>
        <p:spPr>
          <a:xfrm>
            <a:off x="747570" y="12582442"/>
            <a:ext cx="1569051" cy="441950"/>
          </a:xfrm>
          <a:prstGeom prst="rect">
            <a:avLst/>
          </a:prstGeom>
          <a:ln w="12700">
            <a:miter lim="400000"/>
          </a:ln>
        </p:spPr>
      </p:pic>
      <p:sp>
        <p:nvSpPr>
          <p:cNvPr id="5" name="Rektangel">
            <a:extLst>
              <a:ext uri="{FF2B5EF4-FFF2-40B4-BE49-F238E27FC236}">
                <a16:creationId xmlns:a16="http://schemas.microsoft.com/office/drawing/2014/main" id="{F850FD8C-C822-C0E4-7805-570600206BF3}"/>
              </a:ext>
            </a:extLst>
          </p:cNvPr>
          <p:cNvSpPr/>
          <p:nvPr/>
        </p:nvSpPr>
        <p:spPr>
          <a:xfrm>
            <a:off x="15861304" y="2865461"/>
            <a:ext cx="3862257" cy="4018664"/>
          </a:xfrm>
          <a:prstGeom prst="rect">
            <a:avLst/>
          </a:prstGeom>
          <a:solidFill>
            <a:srgbClr val="FFEB6D"/>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6" name="Rektangel">
            <a:extLst>
              <a:ext uri="{FF2B5EF4-FFF2-40B4-BE49-F238E27FC236}">
                <a16:creationId xmlns:a16="http://schemas.microsoft.com/office/drawing/2014/main" id="{0B45C27E-2EC6-DBBF-DF33-E793B94B3C10}"/>
              </a:ext>
            </a:extLst>
          </p:cNvPr>
          <p:cNvSpPr/>
          <p:nvPr/>
        </p:nvSpPr>
        <p:spPr>
          <a:xfrm>
            <a:off x="20116930" y="2865461"/>
            <a:ext cx="3862257" cy="4018664"/>
          </a:xfrm>
          <a:prstGeom prst="rect">
            <a:avLst/>
          </a:prstGeom>
          <a:solidFill>
            <a:srgbClr val="FFEB6D"/>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8" name="Rektangel">
            <a:extLst>
              <a:ext uri="{FF2B5EF4-FFF2-40B4-BE49-F238E27FC236}">
                <a16:creationId xmlns:a16="http://schemas.microsoft.com/office/drawing/2014/main" id="{E467CD87-B42A-D5F6-1DD3-0B803F58930D}"/>
              </a:ext>
            </a:extLst>
          </p:cNvPr>
          <p:cNvSpPr/>
          <p:nvPr/>
        </p:nvSpPr>
        <p:spPr>
          <a:xfrm>
            <a:off x="15861304" y="7203229"/>
            <a:ext cx="3862257" cy="4018663"/>
          </a:xfrm>
          <a:prstGeom prst="rect">
            <a:avLst/>
          </a:prstGeom>
          <a:solidFill>
            <a:srgbClr val="FFEB6D"/>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9" name="Rektangel">
            <a:extLst>
              <a:ext uri="{FF2B5EF4-FFF2-40B4-BE49-F238E27FC236}">
                <a16:creationId xmlns:a16="http://schemas.microsoft.com/office/drawing/2014/main" id="{46061D24-5F7F-6F57-4472-9AC09B4DF636}"/>
              </a:ext>
            </a:extLst>
          </p:cNvPr>
          <p:cNvSpPr/>
          <p:nvPr/>
        </p:nvSpPr>
        <p:spPr>
          <a:xfrm>
            <a:off x="20116930" y="7203229"/>
            <a:ext cx="3862257" cy="4018663"/>
          </a:xfrm>
          <a:prstGeom prst="rect">
            <a:avLst/>
          </a:prstGeom>
          <a:solidFill>
            <a:srgbClr val="FFEB6D"/>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11" name="Hvordan kan vi…">
            <a:extLst>
              <a:ext uri="{FF2B5EF4-FFF2-40B4-BE49-F238E27FC236}">
                <a16:creationId xmlns:a16="http://schemas.microsoft.com/office/drawing/2014/main" id="{D9C6C2E8-14C9-75F2-C954-277328ABE2A1}"/>
              </a:ext>
            </a:extLst>
          </p:cNvPr>
          <p:cNvSpPr txBox="1"/>
          <p:nvPr/>
        </p:nvSpPr>
        <p:spPr>
          <a:xfrm>
            <a:off x="16052811" y="3221684"/>
            <a:ext cx="2297347" cy="7239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4"/>
              </a:buBlip>
              <a:defRPr sz="1866">
                <a:latin typeface="Roboto Slab Regular"/>
                <a:ea typeface="Roboto Slab Regular"/>
                <a:cs typeface="Roboto Slab Regular"/>
                <a:sym typeface="Roboto Slab Regular"/>
              </a:defRPr>
            </a:lvl1pPr>
          </a:lstStyle>
          <a:p>
            <a:r>
              <a:rPr lang="nb-NO" noProof="1"/>
              <a:t> Hvordan kan vi…</a:t>
            </a:r>
          </a:p>
        </p:txBody>
      </p:sp>
      <p:sp>
        <p:nvSpPr>
          <p:cNvPr id="12" name="Hvordan kan vi…">
            <a:extLst>
              <a:ext uri="{FF2B5EF4-FFF2-40B4-BE49-F238E27FC236}">
                <a16:creationId xmlns:a16="http://schemas.microsoft.com/office/drawing/2014/main" id="{787E33CE-C932-C64A-ACA9-DF55047E90EF}"/>
              </a:ext>
            </a:extLst>
          </p:cNvPr>
          <p:cNvSpPr txBox="1"/>
          <p:nvPr/>
        </p:nvSpPr>
        <p:spPr>
          <a:xfrm>
            <a:off x="20421611" y="3221684"/>
            <a:ext cx="2297346" cy="7239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4"/>
              </a:buBlip>
              <a:defRPr sz="1866">
                <a:latin typeface="Roboto Slab Regular"/>
                <a:ea typeface="Roboto Slab Regular"/>
                <a:cs typeface="Roboto Slab Regular"/>
                <a:sym typeface="Roboto Slab Regular"/>
              </a:defRPr>
            </a:lvl1pPr>
          </a:lstStyle>
          <a:p>
            <a:r>
              <a:rPr lang="nb-NO" noProof="1"/>
              <a:t> Hvordan kan vi…</a:t>
            </a:r>
          </a:p>
        </p:txBody>
      </p:sp>
      <p:sp>
        <p:nvSpPr>
          <p:cNvPr id="14" name="Hvordan kan vi…">
            <a:extLst>
              <a:ext uri="{FF2B5EF4-FFF2-40B4-BE49-F238E27FC236}">
                <a16:creationId xmlns:a16="http://schemas.microsoft.com/office/drawing/2014/main" id="{F3E98713-0FC8-E7F8-B26F-8A44582F3759}"/>
              </a:ext>
            </a:extLst>
          </p:cNvPr>
          <p:cNvSpPr txBox="1"/>
          <p:nvPr/>
        </p:nvSpPr>
        <p:spPr>
          <a:xfrm>
            <a:off x="16052811" y="7641284"/>
            <a:ext cx="2297347" cy="7239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4"/>
              </a:buBlip>
              <a:defRPr sz="1866">
                <a:latin typeface="Roboto Slab Regular"/>
                <a:ea typeface="Roboto Slab Regular"/>
                <a:cs typeface="Roboto Slab Regular"/>
                <a:sym typeface="Roboto Slab Regular"/>
              </a:defRPr>
            </a:lvl1pPr>
          </a:lstStyle>
          <a:p>
            <a:r>
              <a:rPr lang="nb-NO" noProof="1"/>
              <a:t> Hvordan kan vi…</a:t>
            </a:r>
          </a:p>
        </p:txBody>
      </p:sp>
      <p:sp>
        <p:nvSpPr>
          <p:cNvPr id="15" name="Hvordan kan vi…">
            <a:extLst>
              <a:ext uri="{FF2B5EF4-FFF2-40B4-BE49-F238E27FC236}">
                <a16:creationId xmlns:a16="http://schemas.microsoft.com/office/drawing/2014/main" id="{5332E63C-4EA8-A136-C664-4DFB3CC01192}"/>
              </a:ext>
            </a:extLst>
          </p:cNvPr>
          <p:cNvSpPr txBox="1"/>
          <p:nvPr/>
        </p:nvSpPr>
        <p:spPr>
          <a:xfrm>
            <a:off x="20421611" y="7641284"/>
            <a:ext cx="2297346" cy="7239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4"/>
              </a:buBlip>
              <a:defRPr sz="1866">
                <a:latin typeface="Roboto Slab Regular"/>
                <a:ea typeface="Roboto Slab Regular"/>
                <a:cs typeface="Roboto Slab Regular"/>
                <a:sym typeface="Roboto Slab Regular"/>
              </a:defRPr>
            </a:lvl1pPr>
          </a:lstStyle>
          <a:p>
            <a:r>
              <a:rPr lang="nb-NO" noProof="1"/>
              <a:t> Hvordan kan vi…</a:t>
            </a:r>
          </a:p>
        </p:txBody>
      </p:sp>
      <p:sp>
        <p:nvSpPr>
          <p:cNvPr id="17" name="Plassholder for innhold 2">
            <a:extLst>
              <a:ext uri="{FF2B5EF4-FFF2-40B4-BE49-F238E27FC236}">
                <a16:creationId xmlns:a16="http://schemas.microsoft.com/office/drawing/2014/main" id="{EF650DEE-CCBF-1805-9EFE-DF80CF2703A5}"/>
              </a:ext>
            </a:extLst>
          </p:cNvPr>
          <p:cNvSpPr txBox="1">
            <a:spLocks/>
          </p:cNvSpPr>
          <p:nvPr/>
        </p:nvSpPr>
        <p:spPr>
          <a:xfrm>
            <a:off x="5962369" y="2694713"/>
            <a:ext cx="9170054" cy="8378825"/>
          </a:xfrm>
          <a:prstGeom prst="rect">
            <a:avLst/>
          </a:prstGeom>
        </p:spPr>
        <p:txBody>
          <a:bodyPr anchor="ctr"/>
          <a:lstStyle>
            <a:lvl1pPr marL="0" marR="0" indent="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a:lstStyle>
          <a:p>
            <a:pPr hangingPunct="1">
              <a:spcBef>
                <a:spcPts val="5000"/>
              </a:spcBef>
            </a:pPr>
            <a:r>
              <a:rPr lang="nb-NO" sz="3200" b="1" noProof="1">
                <a:latin typeface="Roboto Slab" pitchFamily="2" charset="0"/>
                <a:ea typeface="Roboto Slab" pitchFamily="2" charset="0"/>
                <a:cs typeface="Roboto Slab" pitchFamily="2" charset="0"/>
              </a:rPr>
              <a:t>Idemyldring på post-it</a:t>
            </a:r>
            <a:br>
              <a:rPr lang="nb-NO" sz="3200" b="1" noProof="1">
                <a:latin typeface="Roboto Slab" pitchFamily="2" charset="0"/>
                <a:ea typeface="Roboto Slab" pitchFamily="2" charset="0"/>
                <a:cs typeface="Roboto Slab" pitchFamily="2" charset="0"/>
              </a:rPr>
            </a:br>
            <a:endParaRPr lang="nb-NO" sz="3200" b="1" noProof="1">
              <a:latin typeface="Roboto Slab" pitchFamily="2" charset="0"/>
              <a:ea typeface="Roboto Slab" pitchFamily="2" charset="0"/>
              <a:cs typeface="Roboto Slab" pitchFamily="2" charset="0"/>
            </a:endParaRPr>
          </a:p>
          <a:p>
            <a:pPr lvl="1" indent="0" hangingPunct="1"/>
            <a:r>
              <a:rPr lang="nb-NO" sz="3200" noProof="1">
                <a:latin typeface="Roboto Slab" pitchFamily="2" charset="0"/>
                <a:ea typeface="Roboto Slab" pitchFamily="2" charset="0"/>
                <a:cs typeface="Roboto Slab" pitchFamily="2" charset="0"/>
              </a:rPr>
              <a:t>Svar på «Hvordan kan vi spørsmålet…» så mange ganger du klarer. Skriv ett svar på hver post-it-lapp.</a:t>
            </a:r>
          </a:p>
          <a:p>
            <a:pPr marL="457200" lvl="1" indent="-457200" hangingPunct="1"/>
            <a:endParaRPr lang="nb-NO" sz="3200" noProof="1">
              <a:latin typeface="Roboto Slab" pitchFamily="2" charset="0"/>
              <a:ea typeface="Roboto Slab" pitchFamily="2" charset="0"/>
              <a:cs typeface="Roboto Slab" pitchFamily="2" charset="0"/>
            </a:endParaRPr>
          </a:p>
          <a:p>
            <a:pPr lvl="1" indent="0" hangingPunct="1"/>
            <a:r>
              <a:rPr lang="nb-NO" sz="3200" i="1" noProof="1">
                <a:latin typeface="Roboto Slab" pitchFamily="2" charset="0"/>
                <a:ea typeface="Roboto Slab" pitchFamily="2" charset="0"/>
                <a:cs typeface="Roboto Slab" pitchFamily="2" charset="0"/>
              </a:rPr>
              <a:t>Tips: Ingen ideer til tiltak skal vurderes eller kritiseres under prosessen for å fremme kvantitet og kreativitet. Her er det rom for alle forslag.</a:t>
            </a:r>
          </a:p>
        </p:txBody>
      </p:sp>
    </p:spTree>
    <p:extLst>
      <p:ext uri="{BB962C8B-B14F-4D97-AF65-F5344CB8AC3E}">
        <p14:creationId xmlns:p14="http://schemas.microsoft.com/office/powerpoint/2010/main" val="128070822"/>
      </p:ext>
    </p:extLst>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58A7EB14-5221-0FFE-B6E7-385738B12FED}"/>
            </a:ext>
          </a:extLst>
        </p:cNvPr>
        <p:cNvGrpSpPr/>
        <p:nvPr/>
      </p:nvGrpSpPr>
      <p:grpSpPr>
        <a:xfrm>
          <a:off x="0" y="0"/>
          <a:ext cx="0" cy="0"/>
          <a:chOff x="0" y="0"/>
          <a:chExt cx="0" cy="0"/>
        </a:xfrm>
      </p:grpSpPr>
      <p:sp>
        <p:nvSpPr>
          <p:cNvPr id="577" name="Rektangel">
            <a:extLst>
              <a:ext uri="{FF2B5EF4-FFF2-40B4-BE49-F238E27FC236}">
                <a16:creationId xmlns:a16="http://schemas.microsoft.com/office/drawing/2014/main" id="{8074D9F0-F0DB-583A-3E69-6B4B04B5EEFF}"/>
              </a:ext>
            </a:extLst>
          </p:cNvPr>
          <p:cNvSpPr/>
          <p:nvPr/>
        </p:nvSpPr>
        <p:spPr>
          <a:xfrm>
            <a:off x="3457626" y="510901"/>
            <a:ext cx="3862257" cy="4018664"/>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78" name="Rektangel">
            <a:extLst>
              <a:ext uri="{FF2B5EF4-FFF2-40B4-BE49-F238E27FC236}">
                <a16:creationId xmlns:a16="http://schemas.microsoft.com/office/drawing/2014/main" id="{4B8AEB1D-2EC2-0C15-147A-7A88CAF5910C}"/>
              </a:ext>
            </a:extLst>
          </p:cNvPr>
          <p:cNvSpPr/>
          <p:nvPr/>
        </p:nvSpPr>
        <p:spPr>
          <a:xfrm>
            <a:off x="7713252" y="510901"/>
            <a:ext cx="3862257" cy="4018664"/>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79" name="Rektangel">
            <a:extLst>
              <a:ext uri="{FF2B5EF4-FFF2-40B4-BE49-F238E27FC236}">
                <a16:creationId xmlns:a16="http://schemas.microsoft.com/office/drawing/2014/main" id="{0A67B7A1-DE5B-CA0E-FF79-D63FD5A07A95}"/>
              </a:ext>
            </a:extLst>
          </p:cNvPr>
          <p:cNvSpPr/>
          <p:nvPr/>
        </p:nvSpPr>
        <p:spPr>
          <a:xfrm>
            <a:off x="11968878" y="510901"/>
            <a:ext cx="3862257" cy="4018664"/>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80" name="Rektangel">
            <a:extLst>
              <a:ext uri="{FF2B5EF4-FFF2-40B4-BE49-F238E27FC236}">
                <a16:creationId xmlns:a16="http://schemas.microsoft.com/office/drawing/2014/main" id="{9EE37542-42AA-D863-BD04-366092B575E4}"/>
              </a:ext>
            </a:extLst>
          </p:cNvPr>
          <p:cNvSpPr/>
          <p:nvPr/>
        </p:nvSpPr>
        <p:spPr>
          <a:xfrm>
            <a:off x="16183584" y="510901"/>
            <a:ext cx="3862256" cy="4018664"/>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81" name="Rektangel">
            <a:extLst>
              <a:ext uri="{FF2B5EF4-FFF2-40B4-BE49-F238E27FC236}">
                <a16:creationId xmlns:a16="http://schemas.microsoft.com/office/drawing/2014/main" id="{7EC2AA11-2BC1-D39A-A8BB-644F42AAC66F}"/>
              </a:ext>
            </a:extLst>
          </p:cNvPr>
          <p:cNvSpPr/>
          <p:nvPr/>
        </p:nvSpPr>
        <p:spPr>
          <a:xfrm>
            <a:off x="3457626" y="4848668"/>
            <a:ext cx="3862257" cy="4018664"/>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82" name="Rektangel">
            <a:extLst>
              <a:ext uri="{FF2B5EF4-FFF2-40B4-BE49-F238E27FC236}">
                <a16:creationId xmlns:a16="http://schemas.microsoft.com/office/drawing/2014/main" id="{753738A4-7177-3E43-0DFE-5213B6EB8450}"/>
              </a:ext>
            </a:extLst>
          </p:cNvPr>
          <p:cNvSpPr/>
          <p:nvPr/>
        </p:nvSpPr>
        <p:spPr>
          <a:xfrm>
            <a:off x="7713252" y="4848668"/>
            <a:ext cx="3862257" cy="4018664"/>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83" name="Rektangel">
            <a:extLst>
              <a:ext uri="{FF2B5EF4-FFF2-40B4-BE49-F238E27FC236}">
                <a16:creationId xmlns:a16="http://schemas.microsoft.com/office/drawing/2014/main" id="{19645841-79ED-3468-A951-14DCB52C3BAA}"/>
              </a:ext>
            </a:extLst>
          </p:cNvPr>
          <p:cNvSpPr/>
          <p:nvPr/>
        </p:nvSpPr>
        <p:spPr>
          <a:xfrm>
            <a:off x="11968878" y="4848668"/>
            <a:ext cx="3862257" cy="4018664"/>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84" name="Rektangel">
            <a:extLst>
              <a:ext uri="{FF2B5EF4-FFF2-40B4-BE49-F238E27FC236}">
                <a16:creationId xmlns:a16="http://schemas.microsoft.com/office/drawing/2014/main" id="{83469BB9-6CFC-CCC6-CCE2-B929DF5BE73F}"/>
              </a:ext>
            </a:extLst>
          </p:cNvPr>
          <p:cNvSpPr/>
          <p:nvPr/>
        </p:nvSpPr>
        <p:spPr>
          <a:xfrm>
            <a:off x="16183584" y="4848668"/>
            <a:ext cx="3862256" cy="4018664"/>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85" name="Rektangel">
            <a:extLst>
              <a:ext uri="{FF2B5EF4-FFF2-40B4-BE49-F238E27FC236}">
                <a16:creationId xmlns:a16="http://schemas.microsoft.com/office/drawing/2014/main" id="{C6D3D0E4-F6D2-5381-EA50-A169F91FB907}"/>
              </a:ext>
            </a:extLst>
          </p:cNvPr>
          <p:cNvSpPr/>
          <p:nvPr/>
        </p:nvSpPr>
        <p:spPr>
          <a:xfrm>
            <a:off x="3457626" y="9186436"/>
            <a:ext cx="3862257" cy="4018663"/>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86" name="Rektangel">
            <a:extLst>
              <a:ext uri="{FF2B5EF4-FFF2-40B4-BE49-F238E27FC236}">
                <a16:creationId xmlns:a16="http://schemas.microsoft.com/office/drawing/2014/main" id="{6AC03AEF-260E-ACD8-5428-043793F8E268}"/>
              </a:ext>
            </a:extLst>
          </p:cNvPr>
          <p:cNvSpPr/>
          <p:nvPr/>
        </p:nvSpPr>
        <p:spPr>
          <a:xfrm>
            <a:off x="7713252" y="9186436"/>
            <a:ext cx="3862257" cy="4018663"/>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87" name="Rektangel">
            <a:extLst>
              <a:ext uri="{FF2B5EF4-FFF2-40B4-BE49-F238E27FC236}">
                <a16:creationId xmlns:a16="http://schemas.microsoft.com/office/drawing/2014/main" id="{CAAA066F-130B-32A9-D84B-8C2D1788B07A}"/>
              </a:ext>
            </a:extLst>
          </p:cNvPr>
          <p:cNvSpPr/>
          <p:nvPr/>
        </p:nvSpPr>
        <p:spPr>
          <a:xfrm>
            <a:off x="11968878" y="9186436"/>
            <a:ext cx="3862257" cy="4018663"/>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88" name="Rektangel">
            <a:extLst>
              <a:ext uri="{FF2B5EF4-FFF2-40B4-BE49-F238E27FC236}">
                <a16:creationId xmlns:a16="http://schemas.microsoft.com/office/drawing/2014/main" id="{0F9A91A8-D478-0066-D6C3-061AD7187D12}"/>
              </a:ext>
            </a:extLst>
          </p:cNvPr>
          <p:cNvSpPr/>
          <p:nvPr/>
        </p:nvSpPr>
        <p:spPr>
          <a:xfrm>
            <a:off x="16183584" y="9186436"/>
            <a:ext cx="3862256" cy="4018663"/>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89" name="Hvordan kan vi…">
            <a:extLst>
              <a:ext uri="{FF2B5EF4-FFF2-40B4-BE49-F238E27FC236}">
                <a16:creationId xmlns:a16="http://schemas.microsoft.com/office/drawing/2014/main" id="{2DAF0A54-0021-B40F-D44D-B30F86F715F9}"/>
              </a:ext>
            </a:extLst>
          </p:cNvPr>
          <p:cNvSpPr txBox="1"/>
          <p:nvPr/>
        </p:nvSpPr>
        <p:spPr>
          <a:xfrm>
            <a:off x="3649133" y="810691"/>
            <a:ext cx="2297347"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3"/>
              </a:buBlip>
              <a:defRPr sz="1866">
                <a:latin typeface="Roboto Slab Regular"/>
                <a:ea typeface="Roboto Slab Regular"/>
                <a:cs typeface="Roboto Slab Regular"/>
                <a:sym typeface="Roboto Slab Regular"/>
              </a:defRPr>
            </a:lvl1pPr>
          </a:lstStyle>
          <a:p>
            <a:r>
              <a:rPr lang="nb-NO" noProof="1"/>
              <a:t> Hvordan kan vi…</a:t>
            </a:r>
          </a:p>
        </p:txBody>
      </p:sp>
      <p:sp>
        <p:nvSpPr>
          <p:cNvPr id="590" name="Hvordan kan vi…">
            <a:extLst>
              <a:ext uri="{FF2B5EF4-FFF2-40B4-BE49-F238E27FC236}">
                <a16:creationId xmlns:a16="http://schemas.microsoft.com/office/drawing/2014/main" id="{00761C63-AEE6-7FF5-13F8-8EC6B605F93C}"/>
              </a:ext>
            </a:extLst>
          </p:cNvPr>
          <p:cNvSpPr txBox="1"/>
          <p:nvPr/>
        </p:nvSpPr>
        <p:spPr>
          <a:xfrm>
            <a:off x="8017933" y="810691"/>
            <a:ext cx="2297346"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3"/>
              </a:buBlip>
              <a:defRPr sz="1866">
                <a:latin typeface="Roboto Slab Regular"/>
                <a:ea typeface="Roboto Slab Regular"/>
                <a:cs typeface="Roboto Slab Regular"/>
                <a:sym typeface="Roboto Slab Regular"/>
              </a:defRPr>
            </a:lvl1pPr>
          </a:lstStyle>
          <a:p>
            <a:r>
              <a:rPr lang="nb-NO" noProof="1"/>
              <a:t> Hvordan kan vi…</a:t>
            </a:r>
          </a:p>
        </p:txBody>
      </p:sp>
      <p:sp>
        <p:nvSpPr>
          <p:cNvPr id="591" name="Hvordan kan vi…">
            <a:extLst>
              <a:ext uri="{FF2B5EF4-FFF2-40B4-BE49-F238E27FC236}">
                <a16:creationId xmlns:a16="http://schemas.microsoft.com/office/drawing/2014/main" id="{B80F286C-6F32-37B9-BEDC-031BFC23F3A0}"/>
              </a:ext>
            </a:extLst>
          </p:cNvPr>
          <p:cNvSpPr txBox="1"/>
          <p:nvPr/>
        </p:nvSpPr>
        <p:spPr>
          <a:xfrm>
            <a:off x="12259733" y="810691"/>
            <a:ext cx="2297346"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3"/>
              </a:buBlip>
              <a:defRPr sz="1866">
                <a:latin typeface="Roboto Slab Regular"/>
                <a:ea typeface="Roboto Slab Regular"/>
                <a:cs typeface="Roboto Slab Regular"/>
                <a:sym typeface="Roboto Slab Regular"/>
              </a:defRPr>
            </a:lvl1pPr>
          </a:lstStyle>
          <a:p>
            <a:r>
              <a:rPr lang="nb-NO" noProof="1"/>
              <a:t> Hvordan kan vi…</a:t>
            </a:r>
          </a:p>
        </p:txBody>
      </p:sp>
      <p:sp>
        <p:nvSpPr>
          <p:cNvPr id="592" name="Hvordan kan vi…">
            <a:extLst>
              <a:ext uri="{FF2B5EF4-FFF2-40B4-BE49-F238E27FC236}">
                <a16:creationId xmlns:a16="http://schemas.microsoft.com/office/drawing/2014/main" id="{B6D1FB7E-AB8C-423A-8771-8F9D345BF81A}"/>
              </a:ext>
            </a:extLst>
          </p:cNvPr>
          <p:cNvSpPr txBox="1"/>
          <p:nvPr/>
        </p:nvSpPr>
        <p:spPr>
          <a:xfrm>
            <a:off x="16526933" y="810691"/>
            <a:ext cx="2009827"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1866">
                <a:latin typeface="Roboto Slab Regular"/>
                <a:ea typeface="Roboto Slab Regular"/>
                <a:cs typeface="Roboto Slab Regular"/>
                <a:sym typeface="Roboto Slab Regular"/>
              </a:defRPr>
            </a:lvl1pPr>
          </a:lstStyle>
          <a:p>
            <a:r>
              <a:rPr lang="nb-NO" noProof="1"/>
              <a:t>Hvordan kan vi…</a:t>
            </a:r>
          </a:p>
        </p:txBody>
      </p:sp>
      <p:sp>
        <p:nvSpPr>
          <p:cNvPr id="593" name="Hvordan kan vi…">
            <a:extLst>
              <a:ext uri="{FF2B5EF4-FFF2-40B4-BE49-F238E27FC236}">
                <a16:creationId xmlns:a16="http://schemas.microsoft.com/office/drawing/2014/main" id="{ACBA7F98-0F29-8F9C-0E22-EA50DF58B4F1}"/>
              </a:ext>
            </a:extLst>
          </p:cNvPr>
          <p:cNvSpPr txBox="1"/>
          <p:nvPr/>
        </p:nvSpPr>
        <p:spPr>
          <a:xfrm>
            <a:off x="3649133" y="5204891"/>
            <a:ext cx="2297347"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3"/>
              </a:buBlip>
              <a:defRPr sz="1866">
                <a:latin typeface="Roboto Slab Regular"/>
                <a:ea typeface="Roboto Slab Regular"/>
                <a:cs typeface="Roboto Slab Regular"/>
                <a:sym typeface="Roboto Slab Regular"/>
              </a:defRPr>
            </a:lvl1pPr>
          </a:lstStyle>
          <a:p>
            <a:r>
              <a:rPr lang="nb-NO" noProof="1"/>
              <a:t> Hvordan kan vi…</a:t>
            </a:r>
          </a:p>
        </p:txBody>
      </p:sp>
      <p:sp>
        <p:nvSpPr>
          <p:cNvPr id="594" name="Hvordan kan vi…">
            <a:extLst>
              <a:ext uri="{FF2B5EF4-FFF2-40B4-BE49-F238E27FC236}">
                <a16:creationId xmlns:a16="http://schemas.microsoft.com/office/drawing/2014/main" id="{5FF4E7ED-E95B-A7C7-47F6-92691A4038EA}"/>
              </a:ext>
            </a:extLst>
          </p:cNvPr>
          <p:cNvSpPr txBox="1"/>
          <p:nvPr/>
        </p:nvSpPr>
        <p:spPr>
          <a:xfrm>
            <a:off x="8017933" y="5204891"/>
            <a:ext cx="2297346"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3"/>
              </a:buBlip>
              <a:defRPr sz="1866">
                <a:latin typeface="Roboto Slab Regular"/>
                <a:ea typeface="Roboto Slab Regular"/>
                <a:cs typeface="Roboto Slab Regular"/>
                <a:sym typeface="Roboto Slab Regular"/>
              </a:defRPr>
            </a:lvl1pPr>
          </a:lstStyle>
          <a:p>
            <a:r>
              <a:rPr lang="nb-NO" noProof="1"/>
              <a:t> Hvordan kan vi…</a:t>
            </a:r>
          </a:p>
        </p:txBody>
      </p:sp>
      <p:sp>
        <p:nvSpPr>
          <p:cNvPr id="595" name="Hvordan kan vi…">
            <a:extLst>
              <a:ext uri="{FF2B5EF4-FFF2-40B4-BE49-F238E27FC236}">
                <a16:creationId xmlns:a16="http://schemas.microsoft.com/office/drawing/2014/main" id="{F666DF65-08FD-21A3-AF0D-BC33160B9567}"/>
              </a:ext>
            </a:extLst>
          </p:cNvPr>
          <p:cNvSpPr txBox="1"/>
          <p:nvPr/>
        </p:nvSpPr>
        <p:spPr>
          <a:xfrm>
            <a:off x="12259733" y="5204891"/>
            <a:ext cx="2297346"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3"/>
              </a:buBlip>
              <a:defRPr sz="1866">
                <a:latin typeface="Roboto Slab Regular"/>
                <a:ea typeface="Roboto Slab Regular"/>
                <a:cs typeface="Roboto Slab Regular"/>
                <a:sym typeface="Roboto Slab Regular"/>
              </a:defRPr>
            </a:lvl1pPr>
          </a:lstStyle>
          <a:p>
            <a:r>
              <a:rPr lang="nb-NO" noProof="1"/>
              <a:t> Hvordan kan vi…</a:t>
            </a:r>
          </a:p>
        </p:txBody>
      </p:sp>
      <p:sp>
        <p:nvSpPr>
          <p:cNvPr id="596" name="Hvordan kan vi…">
            <a:extLst>
              <a:ext uri="{FF2B5EF4-FFF2-40B4-BE49-F238E27FC236}">
                <a16:creationId xmlns:a16="http://schemas.microsoft.com/office/drawing/2014/main" id="{9198161B-1109-19F9-E726-036010E1B85F}"/>
              </a:ext>
            </a:extLst>
          </p:cNvPr>
          <p:cNvSpPr txBox="1"/>
          <p:nvPr/>
        </p:nvSpPr>
        <p:spPr>
          <a:xfrm>
            <a:off x="16526933" y="5204891"/>
            <a:ext cx="2009827"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1866">
                <a:latin typeface="Roboto Slab Regular"/>
                <a:ea typeface="Roboto Slab Regular"/>
                <a:cs typeface="Roboto Slab Regular"/>
                <a:sym typeface="Roboto Slab Regular"/>
              </a:defRPr>
            </a:lvl1pPr>
          </a:lstStyle>
          <a:p>
            <a:r>
              <a:rPr lang="nb-NO" noProof="1"/>
              <a:t>Hvordan kan vi…</a:t>
            </a:r>
          </a:p>
        </p:txBody>
      </p:sp>
      <p:sp>
        <p:nvSpPr>
          <p:cNvPr id="597" name="Hvordan kan vi…">
            <a:extLst>
              <a:ext uri="{FF2B5EF4-FFF2-40B4-BE49-F238E27FC236}">
                <a16:creationId xmlns:a16="http://schemas.microsoft.com/office/drawing/2014/main" id="{444EF9B8-B493-A716-67F3-AF1FE07041F0}"/>
              </a:ext>
            </a:extLst>
          </p:cNvPr>
          <p:cNvSpPr txBox="1"/>
          <p:nvPr/>
        </p:nvSpPr>
        <p:spPr>
          <a:xfrm>
            <a:off x="3649133" y="9624491"/>
            <a:ext cx="2297347"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3"/>
              </a:buBlip>
              <a:defRPr sz="1866">
                <a:latin typeface="Roboto Slab Regular"/>
                <a:ea typeface="Roboto Slab Regular"/>
                <a:cs typeface="Roboto Slab Regular"/>
                <a:sym typeface="Roboto Slab Regular"/>
              </a:defRPr>
            </a:lvl1pPr>
          </a:lstStyle>
          <a:p>
            <a:r>
              <a:rPr lang="nb-NO" noProof="1"/>
              <a:t> Hvordan kan vi…</a:t>
            </a:r>
          </a:p>
        </p:txBody>
      </p:sp>
      <p:sp>
        <p:nvSpPr>
          <p:cNvPr id="598" name="Hvordan kan vi…">
            <a:extLst>
              <a:ext uri="{FF2B5EF4-FFF2-40B4-BE49-F238E27FC236}">
                <a16:creationId xmlns:a16="http://schemas.microsoft.com/office/drawing/2014/main" id="{6CA240F1-FDBF-8551-9FC1-A5D67870BE7E}"/>
              </a:ext>
            </a:extLst>
          </p:cNvPr>
          <p:cNvSpPr txBox="1"/>
          <p:nvPr/>
        </p:nvSpPr>
        <p:spPr>
          <a:xfrm>
            <a:off x="8017933" y="9624491"/>
            <a:ext cx="2297346"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3"/>
              </a:buBlip>
              <a:defRPr sz="1866">
                <a:latin typeface="Roboto Slab Regular"/>
                <a:ea typeface="Roboto Slab Regular"/>
                <a:cs typeface="Roboto Slab Regular"/>
                <a:sym typeface="Roboto Slab Regular"/>
              </a:defRPr>
            </a:lvl1pPr>
          </a:lstStyle>
          <a:p>
            <a:r>
              <a:rPr lang="nb-NO" noProof="1"/>
              <a:t> Hvordan kan vi…</a:t>
            </a:r>
          </a:p>
        </p:txBody>
      </p:sp>
      <p:sp>
        <p:nvSpPr>
          <p:cNvPr id="599" name="Hvordan kan vi…">
            <a:extLst>
              <a:ext uri="{FF2B5EF4-FFF2-40B4-BE49-F238E27FC236}">
                <a16:creationId xmlns:a16="http://schemas.microsoft.com/office/drawing/2014/main" id="{5234BE0D-88B7-8C31-A88A-1B61A738A444}"/>
              </a:ext>
            </a:extLst>
          </p:cNvPr>
          <p:cNvSpPr txBox="1"/>
          <p:nvPr/>
        </p:nvSpPr>
        <p:spPr>
          <a:xfrm>
            <a:off x="12259733" y="9624491"/>
            <a:ext cx="2297346"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marL="228600" indent="-228600" defTabSz="457200">
              <a:lnSpc>
                <a:spcPct val="100000"/>
              </a:lnSpc>
              <a:spcBef>
                <a:spcPts val="0"/>
              </a:spcBef>
              <a:buSzPct val="73000"/>
              <a:buBlip>
                <a:blip r:embed="rId3"/>
              </a:buBlip>
              <a:defRPr sz="1866">
                <a:latin typeface="Roboto Slab Regular"/>
                <a:ea typeface="Roboto Slab Regular"/>
                <a:cs typeface="Roboto Slab Regular"/>
                <a:sym typeface="Roboto Slab Regular"/>
              </a:defRPr>
            </a:lvl1pPr>
          </a:lstStyle>
          <a:p>
            <a:r>
              <a:rPr lang="nb-NO" noProof="1"/>
              <a:t> Hvordan kan vi…</a:t>
            </a:r>
          </a:p>
        </p:txBody>
      </p:sp>
      <p:sp>
        <p:nvSpPr>
          <p:cNvPr id="600" name="Hvordan kan vi…">
            <a:extLst>
              <a:ext uri="{FF2B5EF4-FFF2-40B4-BE49-F238E27FC236}">
                <a16:creationId xmlns:a16="http://schemas.microsoft.com/office/drawing/2014/main" id="{B030CCE5-7338-E8AD-3D84-6C8F450F3EE7}"/>
              </a:ext>
            </a:extLst>
          </p:cNvPr>
          <p:cNvSpPr txBox="1"/>
          <p:nvPr/>
        </p:nvSpPr>
        <p:spPr>
          <a:xfrm>
            <a:off x="16526933" y="9624491"/>
            <a:ext cx="2009827" cy="72390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1866">
                <a:latin typeface="Roboto Slab Regular"/>
                <a:ea typeface="Roboto Slab Regular"/>
                <a:cs typeface="Roboto Slab Regular"/>
                <a:sym typeface="Roboto Slab Regular"/>
              </a:defRPr>
            </a:lvl1pPr>
          </a:lstStyle>
          <a:p>
            <a:r>
              <a:rPr lang="nb-NO" noProof="1"/>
              <a:t>Hvordan kan vi…</a:t>
            </a:r>
          </a:p>
        </p:txBody>
      </p:sp>
      <p:sp>
        <p:nvSpPr>
          <p:cNvPr id="2" name="TekstSylinder 1">
            <a:extLst>
              <a:ext uri="{FF2B5EF4-FFF2-40B4-BE49-F238E27FC236}">
                <a16:creationId xmlns:a16="http://schemas.microsoft.com/office/drawing/2014/main" id="{4E58A4BD-D0B0-83E4-1AEF-93B1B2414A45}"/>
              </a:ext>
            </a:extLst>
          </p:cNvPr>
          <p:cNvSpPr txBox="1"/>
          <p:nvPr/>
        </p:nvSpPr>
        <p:spPr>
          <a:xfrm>
            <a:off x="188649" y="155938"/>
            <a:ext cx="12520990" cy="27186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rtlCol="0" anchor="ctr">
            <a:spAutoFit/>
          </a:bodyPr>
          <a:lstStyle/>
          <a:p>
            <a:pPr marL="0" indent="0" algn="l">
              <a:lnSpc>
                <a:spcPct val="100000"/>
              </a:lnSpc>
              <a:buSzTx/>
            </a:pPr>
            <a:r>
              <a:rPr lang="nb-NO" sz="1100" err="1">
                <a:solidFill>
                  <a:schemeClr val="tx1"/>
                </a:solidFill>
                <a:latin typeface="+mn-lt"/>
                <a:ea typeface="+mn-ea"/>
                <a:cs typeface="+mn-cs"/>
                <a:sym typeface="Roboto Slab Bold"/>
              </a:rPr>
              <a:t>Arbeidsark</a:t>
            </a:r>
            <a:r>
              <a:rPr lang="nb-NO" sz="1100">
                <a:solidFill>
                  <a:schemeClr val="tx1"/>
                </a:solidFill>
                <a:latin typeface="+mn-lt"/>
                <a:ea typeface="+mn-ea"/>
                <a:cs typeface="+mn-cs"/>
                <a:sym typeface="Roboto Slab Bold"/>
              </a:rPr>
              <a:t> x: </a:t>
            </a:r>
            <a:r>
              <a:rPr lang="nb-NO" sz="1100" b="1">
                <a:solidFill>
                  <a:schemeClr val="tx1"/>
                </a:solidFill>
                <a:latin typeface="+mn-lt"/>
                <a:ea typeface="+mn-ea"/>
                <a:cs typeface="+mn-cs"/>
                <a:sym typeface="Roboto Slab Bold"/>
              </a:rPr>
              <a:t>«hvordan kan vi?»</a:t>
            </a:r>
          </a:p>
        </p:txBody>
      </p:sp>
    </p:spTree>
    <p:extLst>
      <p:ext uri="{BB962C8B-B14F-4D97-AF65-F5344CB8AC3E}">
        <p14:creationId xmlns:p14="http://schemas.microsoft.com/office/powerpoint/2010/main" val="1664831929"/>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9C5CBA-4AC1-D93D-5988-47F98DECE742}"/>
            </a:ext>
          </a:extLst>
        </p:cNvPr>
        <p:cNvGrpSpPr/>
        <p:nvPr/>
      </p:nvGrpSpPr>
      <p:grpSpPr>
        <a:xfrm>
          <a:off x="0" y="0"/>
          <a:ext cx="0" cy="0"/>
          <a:chOff x="0" y="0"/>
          <a:chExt cx="0" cy="0"/>
        </a:xfrm>
      </p:grpSpPr>
      <p:sp>
        <p:nvSpPr>
          <p:cNvPr id="2" name="Rektangel">
            <a:extLst>
              <a:ext uri="{FF2B5EF4-FFF2-40B4-BE49-F238E27FC236}">
                <a16:creationId xmlns:a16="http://schemas.microsoft.com/office/drawing/2014/main" id="{67B8EB86-F414-ADCB-2EE6-4DB86D2DA591}"/>
              </a:ext>
            </a:extLst>
          </p:cNvPr>
          <p:cNvSpPr/>
          <p:nvPr/>
        </p:nvSpPr>
        <p:spPr>
          <a:xfrm>
            <a:off x="267762" y="276995"/>
            <a:ext cx="4686560" cy="13162010"/>
          </a:xfrm>
          <a:prstGeom prst="rect">
            <a:avLst/>
          </a:prstGeom>
          <a:solidFill>
            <a:srgbClr val="F5F0E6"/>
          </a:solidFill>
          <a:ln w="508000">
            <a:noFill/>
            <a:miter lim="400000"/>
          </a:ln>
        </p:spPr>
        <p:txBody>
          <a:bodyPr lIns="0" tIns="0" rIns="0" bIns="0" anchor="ctr"/>
          <a:lstStyle/>
          <a:p>
            <a:pPr marL="0" indent="0" algn="ctr">
              <a:buSzTx/>
              <a:defRPr sz="1800"/>
            </a:pPr>
            <a:endParaRPr>
              <a:solidFill>
                <a:schemeClr val="tx1"/>
              </a:solidFill>
              <a:latin typeface="+mn-lt"/>
            </a:endParaRPr>
          </a:p>
        </p:txBody>
      </p:sp>
      <p:sp>
        <p:nvSpPr>
          <p:cNvPr id="3" name="Tittel 1">
            <a:extLst>
              <a:ext uri="{FF2B5EF4-FFF2-40B4-BE49-F238E27FC236}">
                <a16:creationId xmlns:a16="http://schemas.microsoft.com/office/drawing/2014/main" id="{923F3A33-5B51-A3F6-CC06-6C347816B146}"/>
              </a:ext>
            </a:extLst>
          </p:cNvPr>
          <p:cNvSpPr txBox="1">
            <a:spLocks/>
          </p:cNvSpPr>
          <p:nvPr/>
        </p:nvSpPr>
        <p:spPr>
          <a:xfrm>
            <a:off x="651953" y="1714499"/>
            <a:ext cx="4167180" cy="10339254"/>
          </a:xfrm>
          <a:prstGeom prst="rect">
            <a:avLst/>
          </a:prstGeom>
        </p:spPr>
        <p:txBody>
          <a:bodyPr anchor="ctr">
            <a:normAutofit/>
          </a:bodyPr>
          <a:lstStyle>
            <a:lvl1pPr marL="0" marR="0" indent="0" algn="l" defTabSz="457200" rtl="0" latinLnBrk="0">
              <a:lnSpc>
                <a:spcPct val="120000"/>
              </a:lnSpc>
              <a:spcBef>
                <a:spcPts val="0"/>
              </a:spcBef>
              <a:spcAft>
                <a:spcPts val="0"/>
              </a:spcAft>
              <a:buClrTx/>
              <a:buSzTx/>
              <a:buFontTx/>
              <a:buNone/>
              <a:tabLst/>
              <a:defRPr sz="6000" b="0" i="0" u="none" strike="noStrike" cap="none" spc="0" baseline="0">
                <a:solidFill>
                  <a:schemeClr val="bg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a:lstStyle>
          <a:p>
            <a:pPr hangingPunct="1"/>
            <a:r>
              <a:rPr lang="nb-NO" sz="5400">
                <a:solidFill>
                  <a:srgbClr val="2D5660"/>
                </a:solidFill>
              </a:rPr>
              <a:t>Fase 2</a:t>
            </a:r>
          </a:p>
          <a:p>
            <a:pPr hangingPunct="1"/>
            <a:r>
              <a:rPr lang="nb-NO" sz="5400" b="1">
                <a:solidFill>
                  <a:srgbClr val="2D5660"/>
                </a:solidFill>
              </a:rPr>
              <a:t>Deling i gruppa</a:t>
            </a:r>
            <a:endParaRPr lang="nb-US" sz="5400" b="1">
              <a:solidFill>
                <a:srgbClr val="2D5660"/>
              </a:solidFill>
            </a:endParaRPr>
          </a:p>
        </p:txBody>
      </p:sp>
      <p:pic>
        <p:nvPicPr>
          <p:cNvPr id="4" name="Helseiarbeid_logo_org hvit skrift.neg.ai" descr="Helseiarbeid_logo_org hvit skrift.neg.ai">
            <a:extLst>
              <a:ext uri="{FF2B5EF4-FFF2-40B4-BE49-F238E27FC236}">
                <a16:creationId xmlns:a16="http://schemas.microsoft.com/office/drawing/2014/main" id="{0E969001-115C-D0AA-2609-190BE266CF97}"/>
              </a:ext>
            </a:extLst>
          </p:cNvPr>
          <p:cNvPicPr>
            <a:picLocks noChangeAspect="1"/>
          </p:cNvPicPr>
          <p:nvPr/>
        </p:nvPicPr>
        <p:blipFill>
          <a:blip r:embed="rId3"/>
          <a:srcRect/>
          <a:stretch>
            <a:fillRect/>
          </a:stretch>
        </p:blipFill>
        <p:spPr>
          <a:xfrm>
            <a:off x="747570" y="12582442"/>
            <a:ext cx="1569051" cy="441950"/>
          </a:xfrm>
          <a:prstGeom prst="rect">
            <a:avLst/>
          </a:prstGeom>
          <a:ln w="12700">
            <a:miter lim="400000"/>
          </a:ln>
        </p:spPr>
      </p:pic>
      <p:sp>
        <p:nvSpPr>
          <p:cNvPr id="17" name="Plassholder for innhold 2">
            <a:extLst>
              <a:ext uri="{FF2B5EF4-FFF2-40B4-BE49-F238E27FC236}">
                <a16:creationId xmlns:a16="http://schemas.microsoft.com/office/drawing/2014/main" id="{6493BFD8-12E1-CA65-B51F-45513282FD81}"/>
              </a:ext>
            </a:extLst>
          </p:cNvPr>
          <p:cNvSpPr txBox="1">
            <a:spLocks/>
          </p:cNvSpPr>
          <p:nvPr/>
        </p:nvSpPr>
        <p:spPr>
          <a:xfrm>
            <a:off x="5586601" y="2749022"/>
            <a:ext cx="8512191" cy="8378825"/>
          </a:xfrm>
          <a:prstGeom prst="rect">
            <a:avLst/>
          </a:prstGeom>
        </p:spPr>
        <p:txBody>
          <a:bodyPr anchor="ctr"/>
          <a:lstStyle>
            <a:lvl1pPr marL="0" marR="0" indent="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a:lstStyle>
          <a:p>
            <a:pPr marL="514350" indent="-514350">
              <a:lnSpc>
                <a:spcPct val="100000"/>
              </a:lnSpc>
              <a:spcBef>
                <a:spcPts val="5000"/>
              </a:spcBef>
              <a:buFont typeface="+mj-lt"/>
              <a:buAutoNum type="arabicPeriod" startAt="2"/>
            </a:pPr>
            <a:r>
              <a:rPr lang="nb-NO" sz="3200" b="1" noProof="1">
                <a:solidFill>
                  <a:schemeClr val="tx1">
                    <a:lumMod val="95000"/>
                    <a:lumOff val="5000"/>
                  </a:schemeClr>
                </a:solidFill>
                <a:latin typeface="Roboto Slab" pitchFamily="2" charset="0"/>
                <a:ea typeface="Roboto Slab" pitchFamily="2" charset="0"/>
                <a:cs typeface="Roboto Slab" pitchFamily="2" charset="0"/>
              </a:rPr>
              <a:t>Plasser post-it lappene i matrisen</a:t>
            </a:r>
            <a:br>
              <a:rPr lang="nb-NO" sz="3200" b="1" noProof="1">
                <a:solidFill>
                  <a:schemeClr val="tx1">
                    <a:lumMod val="95000"/>
                    <a:lumOff val="5000"/>
                  </a:schemeClr>
                </a:solidFill>
                <a:latin typeface="Roboto Slab" pitchFamily="2" charset="0"/>
                <a:ea typeface="Roboto Slab" pitchFamily="2" charset="0"/>
                <a:cs typeface="Roboto Slab" pitchFamily="2" charset="0"/>
              </a:rPr>
            </a:br>
            <a:r>
              <a:rPr lang="nb-NO" sz="3200" noProof="1">
                <a:solidFill>
                  <a:schemeClr val="tx1">
                    <a:lumMod val="95000"/>
                    <a:lumOff val="5000"/>
                  </a:schemeClr>
                </a:solidFill>
                <a:latin typeface="Roboto Slab" pitchFamily="2" charset="0"/>
                <a:ea typeface="Roboto Slab" pitchFamily="2" charset="0"/>
                <a:cs typeface="Roboto Slab" pitchFamily="2" charset="0"/>
              </a:rPr>
              <a:t>Hver person plasserer sine ideer i matrisen.</a:t>
            </a:r>
          </a:p>
          <a:p>
            <a:pPr marL="514350" indent="-514350">
              <a:lnSpc>
                <a:spcPct val="100000"/>
              </a:lnSpc>
              <a:spcBef>
                <a:spcPts val="5000"/>
              </a:spcBef>
              <a:buFont typeface="+mj-lt"/>
              <a:buAutoNum type="arabicPeriod" startAt="2"/>
            </a:pPr>
            <a:r>
              <a:rPr lang="nb-NO" sz="3200" b="1" noProof="1">
                <a:solidFill>
                  <a:schemeClr val="tx1">
                    <a:lumMod val="95000"/>
                    <a:lumOff val="5000"/>
                  </a:schemeClr>
                </a:solidFill>
                <a:latin typeface="Roboto Slab" pitchFamily="2" charset="0"/>
                <a:ea typeface="Roboto Slab" pitchFamily="2" charset="0"/>
                <a:cs typeface="Roboto Slab" pitchFamily="2" charset="0"/>
              </a:rPr>
              <a:t>Sorter</a:t>
            </a:r>
            <a:br>
              <a:rPr lang="nb-NO" sz="3200" b="1" noProof="1">
                <a:solidFill>
                  <a:schemeClr val="tx1">
                    <a:lumMod val="95000"/>
                    <a:lumOff val="5000"/>
                  </a:schemeClr>
                </a:solidFill>
                <a:latin typeface="Roboto Slab" pitchFamily="2" charset="0"/>
                <a:ea typeface="Roboto Slab" pitchFamily="2" charset="0"/>
                <a:cs typeface="Roboto Slab" pitchFamily="2" charset="0"/>
              </a:rPr>
            </a:br>
            <a:r>
              <a:rPr lang="nb-NO" sz="3200" noProof="1">
                <a:solidFill>
                  <a:schemeClr val="tx1">
                    <a:lumMod val="95000"/>
                    <a:lumOff val="5000"/>
                  </a:schemeClr>
                </a:solidFill>
                <a:latin typeface="Roboto Slab" pitchFamily="2" charset="0"/>
                <a:ea typeface="Roboto Slab" pitchFamily="2" charset="0"/>
                <a:cs typeface="Roboto Slab" pitchFamily="2" charset="0"/>
              </a:rPr>
              <a:t>Like ideer legges sammen i matrisen</a:t>
            </a:r>
          </a:p>
        </p:txBody>
      </p:sp>
      <p:sp>
        <p:nvSpPr>
          <p:cNvPr id="36" name="Linje">
            <a:extLst>
              <a:ext uri="{FF2B5EF4-FFF2-40B4-BE49-F238E27FC236}">
                <a16:creationId xmlns:a16="http://schemas.microsoft.com/office/drawing/2014/main" id="{DD0B0BDA-9214-0B75-C8D1-41B6F0306B4F}"/>
              </a:ext>
            </a:extLst>
          </p:cNvPr>
          <p:cNvSpPr/>
          <p:nvPr/>
        </p:nvSpPr>
        <p:spPr>
          <a:xfrm flipV="1">
            <a:off x="15669994" y="2668587"/>
            <a:ext cx="1" cy="8128622"/>
          </a:xfrm>
          <a:prstGeom prst="line">
            <a:avLst/>
          </a:prstGeom>
          <a:ln w="25400">
            <a:solidFill>
              <a:srgbClr val="000000"/>
            </a:solidFill>
            <a:miter lim="400000"/>
            <a:tailEnd type="triangle"/>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37" name="Linje">
            <a:extLst>
              <a:ext uri="{FF2B5EF4-FFF2-40B4-BE49-F238E27FC236}">
                <a16:creationId xmlns:a16="http://schemas.microsoft.com/office/drawing/2014/main" id="{A404811B-1564-64FE-B180-DEFA7E9216A2}"/>
              </a:ext>
            </a:extLst>
          </p:cNvPr>
          <p:cNvSpPr/>
          <p:nvPr/>
        </p:nvSpPr>
        <p:spPr>
          <a:xfrm>
            <a:off x="15675800" y="10805535"/>
            <a:ext cx="7965673" cy="1"/>
          </a:xfrm>
          <a:prstGeom prst="line">
            <a:avLst/>
          </a:prstGeom>
          <a:ln w="25400">
            <a:solidFill>
              <a:srgbClr val="000000"/>
            </a:solidFill>
            <a:miter lim="400000"/>
            <a:tailEnd type="triangle"/>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38" name="Linje">
            <a:extLst>
              <a:ext uri="{FF2B5EF4-FFF2-40B4-BE49-F238E27FC236}">
                <a16:creationId xmlns:a16="http://schemas.microsoft.com/office/drawing/2014/main" id="{3E67FCD1-F4BF-FCD2-D6B1-C72791964732}"/>
              </a:ext>
            </a:extLst>
          </p:cNvPr>
          <p:cNvSpPr/>
          <p:nvPr/>
        </p:nvSpPr>
        <p:spPr>
          <a:xfrm flipV="1">
            <a:off x="19903302" y="4026069"/>
            <a:ext cx="0" cy="6179459"/>
          </a:xfrm>
          <a:prstGeom prst="line">
            <a:avLst/>
          </a:prstGeom>
          <a:ln w="25400">
            <a:solidFill>
              <a:srgbClr val="000000"/>
            </a:solidFill>
            <a:custDash>
              <a:ds d="200000" sp="200000"/>
            </a:custDash>
            <a:miter lim="400000"/>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39" name="Linje">
            <a:extLst>
              <a:ext uri="{FF2B5EF4-FFF2-40B4-BE49-F238E27FC236}">
                <a16:creationId xmlns:a16="http://schemas.microsoft.com/office/drawing/2014/main" id="{4E36937D-F9EA-2E85-D49A-551890F6B627}"/>
              </a:ext>
            </a:extLst>
          </p:cNvPr>
          <p:cNvSpPr/>
          <p:nvPr/>
        </p:nvSpPr>
        <p:spPr>
          <a:xfrm>
            <a:off x="16946074" y="6938435"/>
            <a:ext cx="5914455" cy="0"/>
          </a:xfrm>
          <a:prstGeom prst="line">
            <a:avLst/>
          </a:prstGeom>
          <a:ln w="25400">
            <a:solidFill>
              <a:srgbClr val="000000"/>
            </a:solidFill>
            <a:custDash>
              <a:ds d="200000" sp="200000"/>
            </a:custDash>
            <a:miter lim="400000"/>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40" name="Høy">
            <a:extLst>
              <a:ext uri="{FF2B5EF4-FFF2-40B4-BE49-F238E27FC236}">
                <a16:creationId xmlns:a16="http://schemas.microsoft.com/office/drawing/2014/main" id="{57B0B040-E580-186E-BCEA-14A7732202A9}"/>
              </a:ext>
            </a:extLst>
          </p:cNvPr>
          <p:cNvSpPr txBox="1"/>
          <p:nvPr/>
        </p:nvSpPr>
        <p:spPr>
          <a:xfrm>
            <a:off x="23254621" y="10951929"/>
            <a:ext cx="493725" cy="34881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Høy</a:t>
            </a:r>
          </a:p>
        </p:txBody>
      </p:sp>
      <p:sp>
        <p:nvSpPr>
          <p:cNvPr id="41" name="Innsats">
            <a:extLst>
              <a:ext uri="{FF2B5EF4-FFF2-40B4-BE49-F238E27FC236}">
                <a16:creationId xmlns:a16="http://schemas.microsoft.com/office/drawing/2014/main" id="{4B58E957-8CD5-DD96-7321-824B66567C39}"/>
              </a:ext>
            </a:extLst>
          </p:cNvPr>
          <p:cNvSpPr txBox="1"/>
          <p:nvPr/>
        </p:nvSpPr>
        <p:spPr>
          <a:xfrm>
            <a:off x="19463349" y="10951929"/>
            <a:ext cx="764633" cy="34881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Innsats</a:t>
            </a:r>
          </a:p>
        </p:txBody>
      </p:sp>
      <p:sp>
        <p:nvSpPr>
          <p:cNvPr id="42" name="Lav">
            <a:extLst>
              <a:ext uri="{FF2B5EF4-FFF2-40B4-BE49-F238E27FC236}">
                <a16:creationId xmlns:a16="http://schemas.microsoft.com/office/drawing/2014/main" id="{6F5543B7-9D99-8A2E-6300-D219F3B35CD7}"/>
              </a:ext>
            </a:extLst>
          </p:cNvPr>
          <p:cNvSpPr txBox="1"/>
          <p:nvPr/>
        </p:nvSpPr>
        <p:spPr>
          <a:xfrm>
            <a:off x="15114270" y="10951929"/>
            <a:ext cx="432811" cy="34881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Lav</a:t>
            </a:r>
          </a:p>
        </p:txBody>
      </p:sp>
      <p:sp>
        <p:nvSpPr>
          <p:cNvPr id="43" name="Høy">
            <a:extLst>
              <a:ext uri="{FF2B5EF4-FFF2-40B4-BE49-F238E27FC236}">
                <a16:creationId xmlns:a16="http://schemas.microsoft.com/office/drawing/2014/main" id="{7A75FD45-17F4-40F6-B40C-D22000F67225}"/>
              </a:ext>
            </a:extLst>
          </p:cNvPr>
          <p:cNvSpPr txBox="1"/>
          <p:nvPr/>
        </p:nvSpPr>
        <p:spPr>
          <a:xfrm>
            <a:off x="14975321" y="2710600"/>
            <a:ext cx="493725" cy="34881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Høy</a:t>
            </a:r>
          </a:p>
        </p:txBody>
      </p:sp>
      <p:sp>
        <p:nvSpPr>
          <p:cNvPr id="44" name="Effekt">
            <a:extLst>
              <a:ext uri="{FF2B5EF4-FFF2-40B4-BE49-F238E27FC236}">
                <a16:creationId xmlns:a16="http://schemas.microsoft.com/office/drawing/2014/main" id="{9B49CCB8-EA69-E106-E325-9694010F062A}"/>
              </a:ext>
            </a:extLst>
          </p:cNvPr>
          <p:cNvSpPr txBox="1"/>
          <p:nvPr/>
        </p:nvSpPr>
        <p:spPr>
          <a:xfrm>
            <a:off x="14743025" y="6706396"/>
            <a:ext cx="628377" cy="348813"/>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Effekt</a:t>
            </a:r>
          </a:p>
        </p:txBody>
      </p:sp>
      <p:sp>
        <p:nvSpPr>
          <p:cNvPr id="45" name="Rektangel">
            <a:extLst>
              <a:ext uri="{FF2B5EF4-FFF2-40B4-BE49-F238E27FC236}">
                <a16:creationId xmlns:a16="http://schemas.microsoft.com/office/drawing/2014/main" id="{C15D3FFC-6F8B-5B0E-350C-E7EF4E9E02B6}"/>
              </a:ext>
            </a:extLst>
          </p:cNvPr>
          <p:cNvSpPr/>
          <p:nvPr/>
        </p:nvSpPr>
        <p:spPr>
          <a:xfrm>
            <a:off x="16386738" y="3955915"/>
            <a:ext cx="2766738"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46" name="Lav innsats – Høy effekt…">
            <a:extLst>
              <a:ext uri="{FF2B5EF4-FFF2-40B4-BE49-F238E27FC236}">
                <a16:creationId xmlns:a16="http://schemas.microsoft.com/office/drawing/2014/main" id="{AB386BFA-1378-3DC9-6DCB-96FF7ABE3361}"/>
              </a:ext>
            </a:extLst>
          </p:cNvPr>
          <p:cNvSpPr txBox="1"/>
          <p:nvPr/>
        </p:nvSpPr>
        <p:spPr>
          <a:xfrm>
            <a:off x="16354467" y="3917408"/>
            <a:ext cx="3304437" cy="1087477"/>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Lav innsats – Høy effekt</a:t>
            </a:r>
            <a:endParaRPr lang="nb-NO" sz="1000">
              <a:latin typeface="Arial" panose="020B0604020202020204" pitchFamily="34" charset="0"/>
              <a:ea typeface="Roboto Slab Regular"/>
              <a:cs typeface="Arial" panose="020B0604020202020204" pitchFamily="34" charset="0"/>
              <a:sym typeface="Roboto Slab Regular"/>
            </a:endParaRPr>
          </a:p>
          <a:p>
            <a:pPr defTabSz="457200">
              <a:lnSpc>
                <a:spcPct val="100000"/>
              </a:lnSpc>
              <a:spcBef>
                <a:spcPts val="0"/>
              </a:spcBef>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som gir stor verdi med liten ressursbruk og bør prioriteres først</a:t>
            </a:r>
            <a:r>
              <a:rPr lang="nb-NO" sz="1000">
                <a:latin typeface="Arial" panose="020B0604020202020204" pitchFamily="34" charset="0"/>
                <a:cs typeface="Arial" panose="020B0604020202020204" pitchFamily="34" charset="0"/>
              </a:rPr>
              <a:t> </a:t>
            </a:r>
          </a:p>
        </p:txBody>
      </p:sp>
      <p:sp>
        <p:nvSpPr>
          <p:cNvPr id="47" name="Rektangel">
            <a:extLst>
              <a:ext uri="{FF2B5EF4-FFF2-40B4-BE49-F238E27FC236}">
                <a16:creationId xmlns:a16="http://schemas.microsoft.com/office/drawing/2014/main" id="{4AD3A52F-FBB4-3CA0-B9CA-4C60CDD3A65C}"/>
              </a:ext>
            </a:extLst>
          </p:cNvPr>
          <p:cNvSpPr/>
          <p:nvPr/>
        </p:nvSpPr>
        <p:spPr>
          <a:xfrm>
            <a:off x="20431233" y="3975126"/>
            <a:ext cx="2766738"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48" name="Høy innsats – Høy effekt…">
            <a:extLst>
              <a:ext uri="{FF2B5EF4-FFF2-40B4-BE49-F238E27FC236}">
                <a16:creationId xmlns:a16="http://schemas.microsoft.com/office/drawing/2014/main" id="{8EFC6B11-CA5A-5EE0-DCBB-C231071D2749}"/>
              </a:ext>
            </a:extLst>
          </p:cNvPr>
          <p:cNvSpPr txBox="1"/>
          <p:nvPr/>
        </p:nvSpPr>
        <p:spPr>
          <a:xfrm>
            <a:off x="20535433" y="3934477"/>
            <a:ext cx="3019452" cy="1087477"/>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Høy innsats – Høy effekt</a:t>
            </a:r>
            <a:endParaRPr lang="nb-NO" sz="1000">
              <a:latin typeface="Arial" panose="020B0604020202020204" pitchFamily="34" charset="0"/>
              <a:ea typeface="Roboto Slab Regular"/>
              <a:cs typeface="Arial" panose="020B0604020202020204" pitchFamily="34" charset="0"/>
              <a:sym typeface="Roboto Slab Regular"/>
            </a:endParaRPr>
          </a:p>
          <a:p>
            <a:pPr defTabSz="457200">
              <a:lnSpc>
                <a:spcPct val="100000"/>
              </a:lnSpc>
              <a:spcBef>
                <a:spcPts val="0"/>
              </a:spcBef>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som gir betydelig verdi, men krever mye ressurser og planlegging</a:t>
            </a:r>
            <a:r>
              <a:rPr lang="nb-NO" sz="1000">
                <a:latin typeface="Arial" panose="020B0604020202020204" pitchFamily="34" charset="0"/>
                <a:cs typeface="Arial" panose="020B0604020202020204" pitchFamily="34" charset="0"/>
              </a:rPr>
              <a:t> </a:t>
            </a:r>
          </a:p>
        </p:txBody>
      </p:sp>
      <p:sp>
        <p:nvSpPr>
          <p:cNvPr id="49" name="Rektangel">
            <a:extLst>
              <a:ext uri="{FF2B5EF4-FFF2-40B4-BE49-F238E27FC236}">
                <a16:creationId xmlns:a16="http://schemas.microsoft.com/office/drawing/2014/main" id="{E65845A4-13E3-0D8A-15BF-7C08C4EA590D}"/>
              </a:ext>
            </a:extLst>
          </p:cNvPr>
          <p:cNvSpPr/>
          <p:nvPr/>
        </p:nvSpPr>
        <p:spPr>
          <a:xfrm>
            <a:off x="16354081" y="8153421"/>
            <a:ext cx="2688080"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50" name="Lav innsats – Lav effekt…">
            <a:extLst>
              <a:ext uri="{FF2B5EF4-FFF2-40B4-BE49-F238E27FC236}">
                <a16:creationId xmlns:a16="http://schemas.microsoft.com/office/drawing/2014/main" id="{E445F584-ACE4-447A-0353-192AD0B765DF}"/>
              </a:ext>
            </a:extLst>
          </p:cNvPr>
          <p:cNvSpPr txBox="1"/>
          <p:nvPr/>
        </p:nvSpPr>
        <p:spPr>
          <a:xfrm>
            <a:off x="16302275" y="8133208"/>
            <a:ext cx="3230002" cy="1087477"/>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Lav innsats – Lav effekt</a:t>
            </a:r>
            <a:endParaRPr lang="nb-NO" sz="1000">
              <a:latin typeface="Arial" panose="020B0604020202020204" pitchFamily="34" charset="0"/>
              <a:ea typeface="Roboto Slab Regular"/>
              <a:cs typeface="Arial" panose="020B0604020202020204" pitchFamily="34" charset="0"/>
              <a:sym typeface="Roboto Slab Regular"/>
            </a:endParaRPr>
          </a:p>
          <a:p>
            <a:pPr defTabSz="457200">
              <a:lnSpc>
                <a:spcPct val="100000"/>
              </a:lnSpc>
              <a:spcBef>
                <a:spcPts val="0"/>
              </a:spcBef>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med liten verdi, men som krever lite innsats og kan gjøres ved overskuddstid</a:t>
            </a:r>
            <a:r>
              <a:rPr lang="nb-NO" sz="1000">
                <a:latin typeface="Arial" panose="020B0604020202020204" pitchFamily="34" charset="0"/>
                <a:cs typeface="Arial" panose="020B0604020202020204" pitchFamily="34" charset="0"/>
              </a:rPr>
              <a:t> </a:t>
            </a:r>
          </a:p>
        </p:txBody>
      </p:sp>
      <p:sp>
        <p:nvSpPr>
          <p:cNvPr id="51" name="Rektangel">
            <a:extLst>
              <a:ext uri="{FF2B5EF4-FFF2-40B4-BE49-F238E27FC236}">
                <a16:creationId xmlns:a16="http://schemas.microsoft.com/office/drawing/2014/main" id="{A27FF7C2-E63E-BDA3-07A7-FB8DAA52ADAD}"/>
              </a:ext>
            </a:extLst>
          </p:cNvPr>
          <p:cNvSpPr/>
          <p:nvPr/>
        </p:nvSpPr>
        <p:spPr>
          <a:xfrm>
            <a:off x="20431233" y="8159185"/>
            <a:ext cx="2688080"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52" name="Høy innsats – Lav effekt…">
            <a:extLst>
              <a:ext uri="{FF2B5EF4-FFF2-40B4-BE49-F238E27FC236}">
                <a16:creationId xmlns:a16="http://schemas.microsoft.com/office/drawing/2014/main" id="{E74BD968-5D5E-C89D-4227-F18EB679F888}"/>
              </a:ext>
            </a:extLst>
          </p:cNvPr>
          <p:cNvSpPr txBox="1"/>
          <p:nvPr/>
        </p:nvSpPr>
        <p:spPr>
          <a:xfrm>
            <a:off x="20424321" y="8151354"/>
            <a:ext cx="3239782" cy="841256"/>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Høy innsats – Lav effekt</a:t>
            </a:r>
            <a:endParaRPr lang="nb-NO" sz="1000">
              <a:latin typeface="Arial" panose="020B0604020202020204" pitchFamily="34" charset="0"/>
              <a:ea typeface="Roboto Slab Regular"/>
              <a:cs typeface="Arial" panose="020B0604020202020204" pitchFamily="34" charset="0"/>
              <a:sym typeface="Roboto Slab Regular"/>
            </a:endParaRPr>
          </a:p>
          <a:p>
            <a:pPr defTabSz="457200">
              <a:lnSpc>
                <a:spcPct val="100000"/>
              </a:lnSpc>
              <a:spcBef>
                <a:spcPts val="0"/>
              </a:spcBef>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som gir liten verdi, krever mye innsats og bør unngås</a:t>
            </a:r>
            <a:r>
              <a:rPr lang="nb-NO" sz="1000">
                <a:latin typeface="Arial" panose="020B0604020202020204" pitchFamily="34" charset="0"/>
                <a:cs typeface="Arial" panose="020B0604020202020204" pitchFamily="34" charset="0"/>
              </a:rPr>
              <a:t> </a:t>
            </a:r>
          </a:p>
        </p:txBody>
      </p:sp>
      <p:sp>
        <p:nvSpPr>
          <p:cNvPr id="55" name="Rektangel">
            <a:extLst>
              <a:ext uri="{FF2B5EF4-FFF2-40B4-BE49-F238E27FC236}">
                <a16:creationId xmlns:a16="http://schemas.microsoft.com/office/drawing/2014/main" id="{23E44352-2D59-0656-9797-A3F087C0C888}"/>
              </a:ext>
            </a:extLst>
          </p:cNvPr>
          <p:cNvSpPr>
            <a:spLocks noChangeAspect="1"/>
          </p:cNvSpPr>
          <p:nvPr/>
        </p:nvSpPr>
        <p:spPr>
          <a:xfrm>
            <a:off x="16492867" y="9850802"/>
            <a:ext cx="736482" cy="766307"/>
          </a:xfrm>
          <a:prstGeom prst="rect">
            <a:avLst/>
          </a:prstGeom>
          <a:solidFill>
            <a:srgbClr val="FFEB6D"/>
          </a:solidFill>
          <a:ln w="12700">
            <a:miter lim="400000"/>
          </a:ln>
          <a:effectLst>
            <a:outerShdw blurRad="50800" dist="38100" dir="2700000" algn="tl" rotWithShape="0">
              <a:prstClr val="black">
                <a:alpha val="40000"/>
              </a:prstClr>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6" name="Rektangel">
            <a:extLst>
              <a:ext uri="{FF2B5EF4-FFF2-40B4-BE49-F238E27FC236}">
                <a16:creationId xmlns:a16="http://schemas.microsoft.com/office/drawing/2014/main" id="{801553A1-4FEA-7B1D-BA53-0A34936395C6}"/>
              </a:ext>
            </a:extLst>
          </p:cNvPr>
          <p:cNvSpPr>
            <a:spLocks noChangeAspect="1"/>
          </p:cNvSpPr>
          <p:nvPr/>
        </p:nvSpPr>
        <p:spPr>
          <a:xfrm>
            <a:off x="21751663" y="5638889"/>
            <a:ext cx="736482" cy="766307"/>
          </a:xfrm>
          <a:prstGeom prst="rect">
            <a:avLst/>
          </a:prstGeom>
          <a:solidFill>
            <a:srgbClr val="FFEB6D"/>
          </a:solidFill>
          <a:ln w="12700">
            <a:miter lim="400000"/>
          </a:ln>
          <a:effectLst>
            <a:outerShdw blurRad="50800" dist="38100" dir="2700000" algn="tl" rotWithShape="0">
              <a:prstClr val="black">
                <a:alpha val="40000"/>
              </a:prstClr>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7" name="Rektangel">
            <a:extLst>
              <a:ext uri="{FF2B5EF4-FFF2-40B4-BE49-F238E27FC236}">
                <a16:creationId xmlns:a16="http://schemas.microsoft.com/office/drawing/2014/main" id="{C73E1EEB-5ADF-806A-89AD-0F3ECF35F230}"/>
              </a:ext>
            </a:extLst>
          </p:cNvPr>
          <p:cNvSpPr>
            <a:spLocks noChangeAspect="1"/>
          </p:cNvSpPr>
          <p:nvPr/>
        </p:nvSpPr>
        <p:spPr>
          <a:xfrm>
            <a:off x="18588229" y="5115645"/>
            <a:ext cx="736482" cy="766307"/>
          </a:xfrm>
          <a:prstGeom prst="rect">
            <a:avLst/>
          </a:prstGeom>
          <a:solidFill>
            <a:srgbClr val="FFEB6D"/>
          </a:solidFill>
          <a:ln w="12700">
            <a:miter lim="400000"/>
          </a:ln>
          <a:effectLst>
            <a:outerShdw blurRad="50800" dist="38100" dir="2700000" algn="tl" rotWithShape="0">
              <a:prstClr val="black">
                <a:alpha val="40000"/>
              </a:prstClr>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8" name="Rektangel">
            <a:extLst>
              <a:ext uri="{FF2B5EF4-FFF2-40B4-BE49-F238E27FC236}">
                <a16:creationId xmlns:a16="http://schemas.microsoft.com/office/drawing/2014/main" id="{D5803E1C-3A3E-5D1A-8917-3ED1CBA63F84}"/>
              </a:ext>
            </a:extLst>
          </p:cNvPr>
          <p:cNvSpPr>
            <a:spLocks noChangeAspect="1"/>
          </p:cNvSpPr>
          <p:nvPr/>
        </p:nvSpPr>
        <p:spPr>
          <a:xfrm>
            <a:off x="17152834" y="5788974"/>
            <a:ext cx="736482" cy="766307"/>
          </a:xfrm>
          <a:prstGeom prst="rect">
            <a:avLst/>
          </a:prstGeom>
          <a:solidFill>
            <a:srgbClr val="FFEB6D"/>
          </a:solidFill>
          <a:ln w="12700">
            <a:miter lim="400000"/>
          </a:ln>
          <a:effectLst>
            <a:outerShdw blurRad="50800" dist="38100" dir="2700000" algn="tl" rotWithShape="0">
              <a:prstClr val="black">
                <a:alpha val="40000"/>
              </a:prstClr>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Tree>
    <p:extLst>
      <p:ext uri="{BB962C8B-B14F-4D97-AF65-F5344CB8AC3E}">
        <p14:creationId xmlns:p14="http://schemas.microsoft.com/office/powerpoint/2010/main" val="3043534781"/>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07371-430A-5D4F-3B43-7C930065F7C9}"/>
            </a:ext>
          </a:extLst>
        </p:cNvPr>
        <p:cNvGrpSpPr/>
        <p:nvPr/>
      </p:nvGrpSpPr>
      <p:grpSpPr>
        <a:xfrm>
          <a:off x="0" y="0"/>
          <a:ext cx="0" cy="0"/>
          <a:chOff x="0" y="0"/>
          <a:chExt cx="0" cy="0"/>
        </a:xfrm>
      </p:grpSpPr>
      <p:sp>
        <p:nvSpPr>
          <p:cNvPr id="2" name="Rektangel">
            <a:extLst>
              <a:ext uri="{FF2B5EF4-FFF2-40B4-BE49-F238E27FC236}">
                <a16:creationId xmlns:a16="http://schemas.microsoft.com/office/drawing/2014/main" id="{0BBA4B1D-F32A-3BB2-0DC8-DD9D6425C31D}"/>
              </a:ext>
            </a:extLst>
          </p:cNvPr>
          <p:cNvSpPr/>
          <p:nvPr/>
        </p:nvSpPr>
        <p:spPr>
          <a:xfrm>
            <a:off x="267761" y="276995"/>
            <a:ext cx="4791528" cy="13162010"/>
          </a:xfrm>
          <a:prstGeom prst="rect">
            <a:avLst/>
          </a:prstGeom>
          <a:solidFill>
            <a:srgbClr val="F5F0E6"/>
          </a:solidFill>
          <a:ln w="508000">
            <a:noFill/>
            <a:miter lim="400000"/>
          </a:ln>
        </p:spPr>
        <p:txBody>
          <a:bodyPr lIns="0" tIns="0" rIns="0" bIns="0" anchor="ctr"/>
          <a:lstStyle/>
          <a:p>
            <a:pPr marL="0" indent="0" algn="ctr">
              <a:buSzTx/>
              <a:defRPr sz="1800"/>
            </a:pPr>
            <a:endParaRPr>
              <a:solidFill>
                <a:schemeClr val="tx1"/>
              </a:solidFill>
              <a:latin typeface="+mn-lt"/>
            </a:endParaRPr>
          </a:p>
        </p:txBody>
      </p:sp>
      <p:sp>
        <p:nvSpPr>
          <p:cNvPr id="3" name="Tittel 1">
            <a:extLst>
              <a:ext uri="{FF2B5EF4-FFF2-40B4-BE49-F238E27FC236}">
                <a16:creationId xmlns:a16="http://schemas.microsoft.com/office/drawing/2014/main" id="{011D05BB-7D27-9789-1C7B-19C28C2E836B}"/>
              </a:ext>
            </a:extLst>
          </p:cNvPr>
          <p:cNvSpPr txBox="1">
            <a:spLocks/>
          </p:cNvSpPr>
          <p:nvPr/>
        </p:nvSpPr>
        <p:spPr>
          <a:xfrm>
            <a:off x="651953" y="1714499"/>
            <a:ext cx="4607116" cy="10339254"/>
          </a:xfrm>
          <a:prstGeom prst="rect">
            <a:avLst/>
          </a:prstGeom>
        </p:spPr>
        <p:txBody>
          <a:bodyPr anchor="ctr">
            <a:normAutofit/>
          </a:bodyPr>
          <a:lstStyle>
            <a:lvl1pPr marL="0" marR="0" indent="0" algn="l" defTabSz="457200" rtl="0" latinLnBrk="0">
              <a:lnSpc>
                <a:spcPct val="120000"/>
              </a:lnSpc>
              <a:spcBef>
                <a:spcPts val="0"/>
              </a:spcBef>
              <a:spcAft>
                <a:spcPts val="0"/>
              </a:spcAft>
              <a:buClrTx/>
              <a:buSzTx/>
              <a:buFontTx/>
              <a:buNone/>
              <a:tabLst/>
              <a:defRPr sz="6000" b="0" i="0" u="none" strike="noStrike" cap="none" spc="0" baseline="0">
                <a:solidFill>
                  <a:schemeClr val="bg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a:lstStyle>
          <a:p>
            <a:pPr hangingPunct="1"/>
            <a:r>
              <a:rPr lang="nb-NO" sz="5400">
                <a:solidFill>
                  <a:srgbClr val="2D5660"/>
                </a:solidFill>
              </a:rPr>
              <a:t>Fase 3</a:t>
            </a:r>
          </a:p>
          <a:p>
            <a:pPr hangingPunct="1"/>
            <a:r>
              <a:rPr lang="nb-NO" sz="5400" b="1">
                <a:solidFill>
                  <a:srgbClr val="2D5660"/>
                </a:solidFill>
              </a:rPr>
              <a:t>Prioritering</a:t>
            </a:r>
            <a:endParaRPr lang="nb-US" sz="5400" b="1">
              <a:solidFill>
                <a:srgbClr val="2D5660"/>
              </a:solidFill>
            </a:endParaRPr>
          </a:p>
        </p:txBody>
      </p:sp>
      <p:pic>
        <p:nvPicPr>
          <p:cNvPr id="4" name="Helseiarbeid_logo_org hvit skrift.neg.ai" descr="Helseiarbeid_logo_org hvit skrift.neg.ai">
            <a:extLst>
              <a:ext uri="{FF2B5EF4-FFF2-40B4-BE49-F238E27FC236}">
                <a16:creationId xmlns:a16="http://schemas.microsoft.com/office/drawing/2014/main" id="{233F5C45-6668-89FC-EB5E-74E11844476D}"/>
              </a:ext>
            </a:extLst>
          </p:cNvPr>
          <p:cNvPicPr>
            <a:picLocks noChangeAspect="1"/>
          </p:cNvPicPr>
          <p:nvPr/>
        </p:nvPicPr>
        <p:blipFill>
          <a:blip r:embed="rId3"/>
          <a:srcRect/>
          <a:stretch>
            <a:fillRect/>
          </a:stretch>
        </p:blipFill>
        <p:spPr>
          <a:xfrm>
            <a:off x="747570" y="12582442"/>
            <a:ext cx="1569051" cy="441950"/>
          </a:xfrm>
          <a:prstGeom prst="rect">
            <a:avLst/>
          </a:prstGeom>
          <a:ln w="12700">
            <a:miter lim="400000"/>
          </a:ln>
        </p:spPr>
      </p:pic>
      <p:sp>
        <p:nvSpPr>
          <p:cNvPr id="17" name="Plassholder for innhold 2">
            <a:extLst>
              <a:ext uri="{FF2B5EF4-FFF2-40B4-BE49-F238E27FC236}">
                <a16:creationId xmlns:a16="http://schemas.microsoft.com/office/drawing/2014/main" id="{0D8A1D4F-5E2F-E4C6-67DC-D38C49E88866}"/>
              </a:ext>
            </a:extLst>
          </p:cNvPr>
          <p:cNvSpPr txBox="1">
            <a:spLocks/>
          </p:cNvSpPr>
          <p:nvPr/>
        </p:nvSpPr>
        <p:spPr>
          <a:xfrm>
            <a:off x="5959884" y="2365868"/>
            <a:ext cx="8084228" cy="8378825"/>
          </a:xfrm>
          <a:prstGeom prst="rect">
            <a:avLst/>
          </a:prstGeom>
        </p:spPr>
        <p:txBody>
          <a:bodyPr anchor="ctr"/>
          <a:lstStyle>
            <a:lvl1pPr marL="0" marR="0" indent="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a:lstStyle>
          <a:p>
            <a:pPr hangingPunct="1">
              <a:lnSpc>
                <a:spcPct val="100000"/>
              </a:lnSpc>
            </a:pPr>
            <a:endParaRPr lang="nb-NO" sz="3200" b="1" noProof="1">
              <a:solidFill>
                <a:schemeClr val="tx1">
                  <a:lumMod val="95000"/>
                  <a:lumOff val="5000"/>
                </a:schemeClr>
              </a:solidFill>
              <a:latin typeface="Roboto Slab" pitchFamily="2" charset="0"/>
              <a:ea typeface="Roboto Slab" pitchFamily="2" charset="0"/>
              <a:cs typeface="Roboto Slab" pitchFamily="2" charset="0"/>
            </a:endParaRPr>
          </a:p>
          <a:p>
            <a:pPr marL="514350" indent="-514350">
              <a:lnSpc>
                <a:spcPct val="100000"/>
              </a:lnSpc>
              <a:buFont typeface="+mj-lt"/>
              <a:buAutoNum type="arabicPeriod" startAt="2"/>
            </a:pPr>
            <a:r>
              <a:rPr lang="nb-NO" sz="3200" b="1" noProof="1">
                <a:solidFill>
                  <a:schemeClr val="tx1">
                    <a:lumMod val="95000"/>
                    <a:lumOff val="5000"/>
                  </a:schemeClr>
                </a:solidFill>
                <a:latin typeface="Roboto Slab" pitchFamily="2" charset="0"/>
                <a:ea typeface="Roboto Slab" pitchFamily="2" charset="0"/>
                <a:cs typeface="Roboto Slab" pitchFamily="2" charset="0"/>
              </a:rPr>
              <a:t>Stemme</a:t>
            </a:r>
            <a:br>
              <a:rPr lang="nb-NO" sz="3200" b="1" noProof="1">
                <a:solidFill>
                  <a:schemeClr val="tx1">
                    <a:lumMod val="95000"/>
                    <a:lumOff val="5000"/>
                  </a:schemeClr>
                </a:solidFill>
                <a:latin typeface="Roboto Slab" pitchFamily="2" charset="0"/>
                <a:ea typeface="Roboto Slab" pitchFamily="2" charset="0"/>
                <a:cs typeface="Roboto Slab" pitchFamily="2" charset="0"/>
              </a:rPr>
            </a:br>
            <a:r>
              <a:rPr lang="nb-NO" sz="3200" noProof="1">
                <a:solidFill>
                  <a:schemeClr val="tx1">
                    <a:lumMod val="95000"/>
                    <a:lumOff val="5000"/>
                  </a:schemeClr>
                </a:solidFill>
                <a:latin typeface="Roboto Slab" pitchFamily="2" charset="0"/>
                <a:ea typeface="Roboto Slab" pitchFamily="2" charset="0"/>
                <a:cs typeface="Roboto Slab" pitchFamily="2" charset="0"/>
              </a:rPr>
              <a:t>Alle får fem poeng til å fordele på ideene som ligger i </a:t>
            </a:r>
            <a:r>
              <a:rPr lang="nb-NO" sz="3200" b="1" noProof="1">
                <a:solidFill>
                  <a:schemeClr val="tx1">
                    <a:lumMod val="95000"/>
                    <a:lumOff val="5000"/>
                  </a:schemeClr>
                </a:solidFill>
                <a:latin typeface="Roboto Slab" pitchFamily="2" charset="0"/>
                <a:ea typeface="Roboto Slab" pitchFamily="2" charset="0"/>
                <a:cs typeface="Roboto Slab" pitchFamily="2" charset="0"/>
              </a:rPr>
              <a:t>Lav innsats – Høy effekt</a:t>
            </a:r>
            <a:r>
              <a:rPr lang="nb-NO" sz="3200" noProof="1">
                <a:solidFill>
                  <a:schemeClr val="tx1">
                    <a:lumMod val="95000"/>
                    <a:lumOff val="5000"/>
                  </a:schemeClr>
                </a:solidFill>
                <a:latin typeface="Roboto Slab" pitchFamily="2" charset="0"/>
                <a:ea typeface="Roboto Slab" pitchFamily="2" charset="0"/>
                <a:cs typeface="Roboto Slab" pitchFamily="2" charset="0"/>
              </a:rPr>
              <a:t> og fra </a:t>
            </a:r>
            <a:r>
              <a:rPr lang="nb-NO" sz="3200" b="1" noProof="1">
                <a:solidFill>
                  <a:schemeClr val="tx1">
                    <a:lumMod val="95000"/>
                    <a:lumOff val="5000"/>
                  </a:schemeClr>
                </a:solidFill>
                <a:latin typeface="Roboto Slab" pitchFamily="2" charset="0"/>
                <a:ea typeface="Roboto Slab" pitchFamily="2" charset="0"/>
                <a:cs typeface="Roboto Slab" pitchFamily="2" charset="0"/>
              </a:rPr>
              <a:t>Høy innsats – Høy effekt</a:t>
            </a:r>
            <a:r>
              <a:rPr lang="nb-NO" sz="3200" noProof="1">
                <a:solidFill>
                  <a:schemeClr val="tx1">
                    <a:lumMod val="95000"/>
                    <a:lumOff val="5000"/>
                  </a:schemeClr>
                </a:solidFill>
                <a:latin typeface="Roboto Slab" pitchFamily="2" charset="0"/>
                <a:ea typeface="Roboto Slab" pitchFamily="2" charset="0"/>
                <a:cs typeface="Roboto Slab" pitchFamily="2" charset="0"/>
              </a:rPr>
              <a:t>. </a:t>
            </a:r>
            <a:r>
              <a:rPr lang="nb-NO" sz="3200" noProof="1">
                <a:solidFill>
                  <a:schemeClr val="tx1">
                    <a:lumMod val="95000"/>
                    <a:lumOff val="5000"/>
                  </a:schemeClr>
                </a:solidFill>
                <a:latin typeface="Roboto Slab" pitchFamily="2" charset="0"/>
                <a:ea typeface="Roboto Slab" pitchFamily="2" charset="0"/>
                <a:cs typeface="Roboto Slab" pitchFamily="2" charset="0"/>
                <a:sym typeface="Helvetica Neue"/>
              </a:rPr>
              <a:t>Du bestemmer selv om du ønsker å bruke alle stemmene på ett forslag eller om du fordeler de på flere.</a:t>
            </a:r>
            <a:endParaRPr lang="nb-NO" sz="3200" noProof="1">
              <a:solidFill>
                <a:schemeClr val="tx1">
                  <a:lumMod val="95000"/>
                  <a:lumOff val="5000"/>
                </a:schemeClr>
              </a:solidFill>
              <a:latin typeface="Roboto Slab" pitchFamily="2" charset="0"/>
              <a:ea typeface="Roboto Slab" pitchFamily="2" charset="0"/>
              <a:cs typeface="Roboto Slab" pitchFamily="2" charset="0"/>
            </a:endParaRPr>
          </a:p>
          <a:p>
            <a:pPr marL="514350" indent="-514350">
              <a:lnSpc>
                <a:spcPct val="100000"/>
              </a:lnSpc>
              <a:buFont typeface="+mj-lt"/>
              <a:buAutoNum type="arabicPeriod" startAt="2"/>
            </a:pPr>
            <a:endParaRPr lang="nb-NO" sz="3200" b="1" noProof="1">
              <a:solidFill>
                <a:schemeClr val="tx1">
                  <a:lumMod val="95000"/>
                  <a:lumOff val="5000"/>
                </a:schemeClr>
              </a:solidFill>
              <a:latin typeface="Roboto Slab" pitchFamily="2" charset="0"/>
              <a:ea typeface="Roboto Slab" pitchFamily="2" charset="0"/>
              <a:cs typeface="Roboto Slab" pitchFamily="2" charset="0"/>
            </a:endParaRPr>
          </a:p>
          <a:p>
            <a:pPr marL="514350" indent="-514350">
              <a:lnSpc>
                <a:spcPct val="100000"/>
              </a:lnSpc>
              <a:buFont typeface="+mj-lt"/>
              <a:buAutoNum type="arabicPeriod" startAt="2"/>
            </a:pPr>
            <a:r>
              <a:rPr lang="nb-NO" sz="3200" b="1" noProof="1">
                <a:solidFill>
                  <a:schemeClr val="tx1">
                    <a:lumMod val="95000"/>
                    <a:lumOff val="5000"/>
                  </a:schemeClr>
                </a:solidFill>
                <a:latin typeface="Roboto Slab" pitchFamily="2" charset="0"/>
                <a:ea typeface="Roboto Slab" pitchFamily="2" charset="0"/>
                <a:cs typeface="Roboto Slab" pitchFamily="2" charset="0"/>
              </a:rPr>
              <a:t>Prioriter</a:t>
            </a:r>
            <a:br>
              <a:rPr lang="nb-NO" sz="3200" b="1" noProof="1">
                <a:solidFill>
                  <a:schemeClr val="tx1">
                    <a:lumMod val="95000"/>
                    <a:lumOff val="5000"/>
                  </a:schemeClr>
                </a:solidFill>
                <a:latin typeface="Roboto Slab" pitchFamily="2" charset="0"/>
                <a:ea typeface="Roboto Slab" pitchFamily="2" charset="0"/>
                <a:cs typeface="Roboto Slab" pitchFamily="2" charset="0"/>
              </a:rPr>
            </a:br>
            <a:r>
              <a:rPr lang="nb-NO" sz="3200" noProof="1">
                <a:solidFill>
                  <a:schemeClr val="tx1">
                    <a:lumMod val="95000"/>
                    <a:lumOff val="5000"/>
                  </a:schemeClr>
                </a:solidFill>
                <a:latin typeface="Roboto Slab" pitchFamily="2" charset="0"/>
                <a:ea typeface="Roboto Slab" pitchFamily="2" charset="0"/>
                <a:cs typeface="Roboto Slab" pitchFamily="2" charset="0"/>
              </a:rPr>
              <a:t>Velg ut de to ideene som fikk flest stemmer.</a:t>
            </a:r>
            <a:endParaRPr lang="nb-NO" sz="3200" b="1" noProof="1">
              <a:solidFill>
                <a:schemeClr val="tx1">
                  <a:lumMod val="95000"/>
                  <a:lumOff val="5000"/>
                </a:schemeClr>
              </a:solidFill>
            </a:endParaRPr>
          </a:p>
          <a:p>
            <a:endParaRPr lang="nb-NO" sz="3200" noProof="1">
              <a:solidFill>
                <a:schemeClr val="tx1">
                  <a:lumMod val="95000"/>
                  <a:lumOff val="5000"/>
                </a:schemeClr>
              </a:solidFill>
            </a:endParaRPr>
          </a:p>
        </p:txBody>
      </p:sp>
      <p:sp>
        <p:nvSpPr>
          <p:cNvPr id="7" name="Linje">
            <a:extLst>
              <a:ext uri="{FF2B5EF4-FFF2-40B4-BE49-F238E27FC236}">
                <a16:creationId xmlns:a16="http://schemas.microsoft.com/office/drawing/2014/main" id="{06C5788B-23A3-ACB1-D316-9B7A663F07AB}"/>
              </a:ext>
            </a:extLst>
          </p:cNvPr>
          <p:cNvSpPr/>
          <p:nvPr/>
        </p:nvSpPr>
        <p:spPr>
          <a:xfrm flipV="1">
            <a:off x="15669994" y="2668587"/>
            <a:ext cx="1" cy="8128622"/>
          </a:xfrm>
          <a:prstGeom prst="line">
            <a:avLst/>
          </a:prstGeom>
          <a:ln w="25400">
            <a:solidFill>
              <a:srgbClr val="000000"/>
            </a:solidFill>
            <a:miter lim="400000"/>
            <a:tailEnd type="triangle"/>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10" name="Linje">
            <a:extLst>
              <a:ext uri="{FF2B5EF4-FFF2-40B4-BE49-F238E27FC236}">
                <a16:creationId xmlns:a16="http://schemas.microsoft.com/office/drawing/2014/main" id="{60F3E765-3B0D-2174-D0A1-E0C85AE5F5A4}"/>
              </a:ext>
            </a:extLst>
          </p:cNvPr>
          <p:cNvSpPr/>
          <p:nvPr/>
        </p:nvSpPr>
        <p:spPr>
          <a:xfrm>
            <a:off x="15675800" y="10805535"/>
            <a:ext cx="7965673" cy="1"/>
          </a:xfrm>
          <a:prstGeom prst="line">
            <a:avLst/>
          </a:prstGeom>
          <a:ln w="25400">
            <a:solidFill>
              <a:srgbClr val="000000"/>
            </a:solidFill>
            <a:miter lim="400000"/>
            <a:tailEnd type="triangle"/>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13" name="Linje">
            <a:extLst>
              <a:ext uri="{FF2B5EF4-FFF2-40B4-BE49-F238E27FC236}">
                <a16:creationId xmlns:a16="http://schemas.microsoft.com/office/drawing/2014/main" id="{B4F26E57-0E8F-54CC-5E3D-2DCCBA023F82}"/>
              </a:ext>
            </a:extLst>
          </p:cNvPr>
          <p:cNvSpPr/>
          <p:nvPr/>
        </p:nvSpPr>
        <p:spPr>
          <a:xfrm flipV="1">
            <a:off x="19903302" y="4026069"/>
            <a:ext cx="0" cy="6179459"/>
          </a:xfrm>
          <a:prstGeom prst="line">
            <a:avLst/>
          </a:prstGeom>
          <a:ln w="25400">
            <a:solidFill>
              <a:srgbClr val="000000"/>
            </a:solidFill>
            <a:custDash>
              <a:ds d="200000" sp="200000"/>
            </a:custDash>
            <a:miter lim="400000"/>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16" name="Linje">
            <a:extLst>
              <a:ext uri="{FF2B5EF4-FFF2-40B4-BE49-F238E27FC236}">
                <a16:creationId xmlns:a16="http://schemas.microsoft.com/office/drawing/2014/main" id="{121EC6C6-6197-7C84-D94F-D25D5FDD5B7C}"/>
              </a:ext>
            </a:extLst>
          </p:cNvPr>
          <p:cNvSpPr/>
          <p:nvPr/>
        </p:nvSpPr>
        <p:spPr>
          <a:xfrm>
            <a:off x="16946074" y="6938435"/>
            <a:ext cx="5914455" cy="0"/>
          </a:xfrm>
          <a:prstGeom prst="line">
            <a:avLst/>
          </a:prstGeom>
          <a:ln w="25400">
            <a:solidFill>
              <a:srgbClr val="000000"/>
            </a:solidFill>
            <a:custDash>
              <a:ds d="200000" sp="200000"/>
            </a:custDash>
            <a:miter lim="400000"/>
          </a:ln>
        </p:spPr>
        <p:txBody>
          <a:bodyPr lIns="50800" tIns="50800" rIns="50800" bIns="50800" anchor="ctr"/>
          <a:lstStyle/>
          <a:p>
            <a:endParaRPr lang="nb-NO" sz="1000">
              <a:latin typeface="Arial" panose="020B0604020202020204" pitchFamily="34" charset="0"/>
              <a:cs typeface="Arial" panose="020B0604020202020204" pitchFamily="34" charset="0"/>
            </a:endParaRPr>
          </a:p>
        </p:txBody>
      </p:sp>
      <p:sp>
        <p:nvSpPr>
          <p:cNvPr id="18" name="Høy">
            <a:extLst>
              <a:ext uri="{FF2B5EF4-FFF2-40B4-BE49-F238E27FC236}">
                <a16:creationId xmlns:a16="http://schemas.microsoft.com/office/drawing/2014/main" id="{4626A518-B3B7-7B33-425D-6F84CE03B3DF}"/>
              </a:ext>
            </a:extLst>
          </p:cNvPr>
          <p:cNvSpPr txBox="1"/>
          <p:nvPr/>
        </p:nvSpPr>
        <p:spPr>
          <a:xfrm>
            <a:off x="23254621" y="10951929"/>
            <a:ext cx="493725" cy="348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Høy</a:t>
            </a:r>
          </a:p>
        </p:txBody>
      </p:sp>
      <p:sp>
        <p:nvSpPr>
          <p:cNvPr id="19" name="Innsats">
            <a:extLst>
              <a:ext uri="{FF2B5EF4-FFF2-40B4-BE49-F238E27FC236}">
                <a16:creationId xmlns:a16="http://schemas.microsoft.com/office/drawing/2014/main" id="{D7EE8EB9-B388-1639-DE9D-34EF2D52A1D9}"/>
              </a:ext>
            </a:extLst>
          </p:cNvPr>
          <p:cNvSpPr txBox="1"/>
          <p:nvPr/>
        </p:nvSpPr>
        <p:spPr>
          <a:xfrm>
            <a:off x="19463349" y="10951929"/>
            <a:ext cx="764633" cy="348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Innsats</a:t>
            </a:r>
          </a:p>
        </p:txBody>
      </p:sp>
      <p:sp>
        <p:nvSpPr>
          <p:cNvPr id="20" name="Lav">
            <a:extLst>
              <a:ext uri="{FF2B5EF4-FFF2-40B4-BE49-F238E27FC236}">
                <a16:creationId xmlns:a16="http://schemas.microsoft.com/office/drawing/2014/main" id="{5A5B33CF-A025-1DA0-6DD1-FE1F8362FA1F}"/>
              </a:ext>
            </a:extLst>
          </p:cNvPr>
          <p:cNvSpPr txBox="1"/>
          <p:nvPr/>
        </p:nvSpPr>
        <p:spPr>
          <a:xfrm>
            <a:off x="15114270" y="10951929"/>
            <a:ext cx="432811" cy="348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Lav</a:t>
            </a:r>
          </a:p>
        </p:txBody>
      </p:sp>
      <p:sp>
        <p:nvSpPr>
          <p:cNvPr id="21" name="Høy">
            <a:extLst>
              <a:ext uri="{FF2B5EF4-FFF2-40B4-BE49-F238E27FC236}">
                <a16:creationId xmlns:a16="http://schemas.microsoft.com/office/drawing/2014/main" id="{4FFF78AB-44EE-EDDF-7466-9849A98F85EB}"/>
              </a:ext>
            </a:extLst>
          </p:cNvPr>
          <p:cNvSpPr txBox="1"/>
          <p:nvPr/>
        </p:nvSpPr>
        <p:spPr>
          <a:xfrm>
            <a:off x="14975321" y="2710600"/>
            <a:ext cx="493725" cy="348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Høy</a:t>
            </a:r>
          </a:p>
        </p:txBody>
      </p:sp>
      <p:sp>
        <p:nvSpPr>
          <p:cNvPr id="22" name="Effekt">
            <a:extLst>
              <a:ext uri="{FF2B5EF4-FFF2-40B4-BE49-F238E27FC236}">
                <a16:creationId xmlns:a16="http://schemas.microsoft.com/office/drawing/2014/main" id="{93F54371-E894-2643-BDDE-68CC3B806F07}"/>
              </a:ext>
            </a:extLst>
          </p:cNvPr>
          <p:cNvSpPr txBox="1"/>
          <p:nvPr/>
        </p:nvSpPr>
        <p:spPr>
          <a:xfrm>
            <a:off x="14743025" y="6706396"/>
            <a:ext cx="628377" cy="348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sz="1600">
                <a:latin typeface="Arial" panose="020B0604020202020204" pitchFamily="34" charset="0"/>
                <a:cs typeface="Arial" panose="020B0604020202020204" pitchFamily="34" charset="0"/>
              </a:rPr>
              <a:t>Effekt</a:t>
            </a:r>
          </a:p>
        </p:txBody>
      </p:sp>
      <p:sp>
        <p:nvSpPr>
          <p:cNvPr id="23" name="Rektangel">
            <a:extLst>
              <a:ext uri="{FF2B5EF4-FFF2-40B4-BE49-F238E27FC236}">
                <a16:creationId xmlns:a16="http://schemas.microsoft.com/office/drawing/2014/main" id="{0C8D6060-40DA-54EA-2CCE-A0BE3A8E2151}"/>
              </a:ext>
            </a:extLst>
          </p:cNvPr>
          <p:cNvSpPr/>
          <p:nvPr/>
        </p:nvSpPr>
        <p:spPr>
          <a:xfrm>
            <a:off x="16386738" y="3955915"/>
            <a:ext cx="2766738"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24" name="Lav innsats – Høy effekt…">
            <a:extLst>
              <a:ext uri="{FF2B5EF4-FFF2-40B4-BE49-F238E27FC236}">
                <a16:creationId xmlns:a16="http://schemas.microsoft.com/office/drawing/2014/main" id="{E923D70A-98E6-E1EB-33EF-2AF8723B21BC}"/>
              </a:ext>
            </a:extLst>
          </p:cNvPr>
          <p:cNvSpPr txBox="1"/>
          <p:nvPr/>
        </p:nvSpPr>
        <p:spPr>
          <a:xfrm>
            <a:off x="16354467" y="3917408"/>
            <a:ext cx="3304437" cy="10874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Lav innsats – Høy effekt</a:t>
            </a:r>
            <a:endParaRPr lang="nb-NO" sz="1000">
              <a:latin typeface="Arial" panose="020B0604020202020204" pitchFamily="34" charset="0"/>
              <a:ea typeface="Roboto Slab Regular"/>
              <a:cs typeface="Arial" panose="020B0604020202020204" pitchFamily="34" charset="0"/>
              <a:sym typeface="Roboto Slab Regular"/>
            </a:endParaRPr>
          </a:p>
          <a:p>
            <a:pPr>
              <a:lnSpc>
                <a:spcPct val="100000"/>
              </a:lnSpc>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som gir stor verdi med liten ressursbruk og bør prioriteres først</a:t>
            </a:r>
            <a:r>
              <a:rPr lang="nb-NO" sz="1000">
                <a:latin typeface="Arial" panose="020B0604020202020204" pitchFamily="34" charset="0"/>
                <a:cs typeface="Arial" panose="020B0604020202020204" pitchFamily="34" charset="0"/>
              </a:rPr>
              <a:t> </a:t>
            </a:r>
          </a:p>
        </p:txBody>
      </p:sp>
      <p:sp>
        <p:nvSpPr>
          <p:cNvPr id="25" name="Rektangel">
            <a:extLst>
              <a:ext uri="{FF2B5EF4-FFF2-40B4-BE49-F238E27FC236}">
                <a16:creationId xmlns:a16="http://schemas.microsoft.com/office/drawing/2014/main" id="{2C3D22FB-A9FE-9B57-1F51-675E58952331}"/>
              </a:ext>
            </a:extLst>
          </p:cNvPr>
          <p:cNvSpPr/>
          <p:nvPr/>
        </p:nvSpPr>
        <p:spPr>
          <a:xfrm>
            <a:off x="20431233" y="3975126"/>
            <a:ext cx="2766738"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26" name="Høy innsats – Høy effekt…">
            <a:extLst>
              <a:ext uri="{FF2B5EF4-FFF2-40B4-BE49-F238E27FC236}">
                <a16:creationId xmlns:a16="http://schemas.microsoft.com/office/drawing/2014/main" id="{D237E045-5B33-0607-DEEA-D691B9E0DBE6}"/>
              </a:ext>
            </a:extLst>
          </p:cNvPr>
          <p:cNvSpPr txBox="1"/>
          <p:nvPr/>
        </p:nvSpPr>
        <p:spPr>
          <a:xfrm>
            <a:off x="20535433" y="3934477"/>
            <a:ext cx="3019452" cy="10874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Høy innsats – Høy effekt</a:t>
            </a:r>
            <a:endParaRPr lang="nb-NO" sz="1000">
              <a:latin typeface="Arial" panose="020B0604020202020204" pitchFamily="34" charset="0"/>
              <a:ea typeface="Roboto Slab Regular"/>
              <a:cs typeface="Arial" panose="020B0604020202020204" pitchFamily="34" charset="0"/>
              <a:sym typeface="Roboto Slab Regular"/>
            </a:endParaRPr>
          </a:p>
          <a:p>
            <a:pPr defTabSz="457200">
              <a:lnSpc>
                <a:spcPct val="100000"/>
              </a:lnSpc>
              <a:spcBef>
                <a:spcPts val="0"/>
              </a:spcBef>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som gir betydelig verdi, men krever mye ressurser og planlegging</a:t>
            </a:r>
            <a:r>
              <a:rPr lang="nb-NO" sz="1000">
                <a:latin typeface="Arial" panose="020B0604020202020204" pitchFamily="34" charset="0"/>
                <a:cs typeface="Arial" panose="020B0604020202020204" pitchFamily="34" charset="0"/>
              </a:rPr>
              <a:t> </a:t>
            </a:r>
          </a:p>
        </p:txBody>
      </p:sp>
      <p:sp>
        <p:nvSpPr>
          <p:cNvPr id="27" name="Rektangel">
            <a:extLst>
              <a:ext uri="{FF2B5EF4-FFF2-40B4-BE49-F238E27FC236}">
                <a16:creationId xmlns:a16="http://schemas.microsoft.com/office/drawing/2014/main" id="{123C677D-A801-1BF2-54D5-740CDBEB8670}"/>
              </a:ext>
            </a:extLst>
          </p:cNvPr>
          <p:cNvSpPr/>
          <p:nvPr/>
        </p:nvSpPr>
        <p:spPr>
          <a:xfrm>
            <a:off x="16354081" y="8153421"/>
            <a:ext cx="2688080"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28" name="Lav innsats – Lav effekt…">
            <a:extLst>
              <a:ext uri="{FF2B5EF4-FFF2-40B4-BE49-F238E27FC236}">
                <a16:creationId xmlns:a16="http://schemas.microsoft.com/office/drawing/2014/main" id="{2C65867C-F7AC-6205-A61A-158B1C7EA04E}"/>
              </a:ext>
            </a:extLst>
          </p:cNvPr>
          <p:cNvSpPr txBox="1"/>
          <p:nvPr/>
        </p:nvSpPr>
        <p:spPr>
          <a:xfrm>
            <a:off x="16302275" y="8133208"/>
            <a:ext cx="3230002" cy="108747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Lav innsats – Lav effekt</a:t>
            </a:r>
            <a:endParaRPr lang="nb-NO" sz="1000">
              <a:latin typeface="Arial" panose="020B0604020202020204" pitchFamily="34" charset="0"/>
              <a:ea typeface="Roboto Slab Regular"/>
              <a:cs typeface="Arial" panose="020B0604020202020204" pitchFamily="34" charset="0"/>
              <a:sym typeface="Roboto Slab Regular"/>
            </a:endParaRPr>
          </a:p>
          <a:p>
            <a:pPr defTabSz="457200">
              <a:lnSpc>
                <a:spcPct val="100000"/>
              </a:lnSpc>
              <a:spcBef>
                <a:spcPts val="0"/>
              </a:spcBef>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med liten verdi, men som krever lite innsats og kan gjøres ved overskuddstid</a:t>
            </a:r>
            <a:r>
              <a:rPr lang="nb-NO" sz="1000">
                <a:latin typeface="Arial" panose="020B0604020202020204" pitchFamily="34" charset="0"/>
                <a:cs typeface="Arial" panose="020B0604020202020204" pitchFamily="34" charset="0"/>
              </a:rPr>
              <a:t> </a:t>
            </a:r>
          </a:p>
        </p:txBody>
      </p:sp>
      <p:sp>
        <p:nvSpPr>
          <p:cNvPr id="29" name="Rektangel">
            <a:extLst>
              <a:ext uri="{FF2B5EF4-FFF2-40B4-BE49-F238E27FC236}">
                <a16:creationId xmlns:a16="http://schemas.microsoft.com/office/drawing/2014/main" id="{88902B6D-ADD8-55FE-BBC3-A5E6C70F8FD6}"/>
              </a:ext>
            </a:extLst>
          </p:cNvPr>
          <p:cNvSpPr/>
          <p:nvPr/>
        </p:nvSpPr>
        <p:spPr>
          <a:xfrm>
            <a:off x="20431233" y="8159185"/>
            <a:ext cx="2688080" cy="270569"/>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sz="1200">
              <a:latin typeface="Arial" panose="020B0604020202020204" pitchFamily="34" charset="0"/>
              <a:cs typeface="Arial" panose="020B0604020202020204" pitchFamily="34" charset="0"/>
            </a:endParaRPr>
          </a:p>
        </p:txBody>
      </p:sp>
      <p:sp>
        <p:nvSpPr>
          <p:cNvPr id="30" name="Høy innsats – Lav effekt…">
            <a:extLst>
              <a:ext uri="{FF2B5EF4-FFF2-40B4-BE49-F238E27FC236}">
                <a16:creationId xmlns:a16="http://schemas.microsoft.com/office/drawing/2014/main" id="{EBC67BCE-D054-00BD-07FB-B5974E6FE600}"/>
              </a:ext>
            </a:extLst>
          </p:cNvPr>
          <p:cNvSpPr txBox="1"/>
          <p:nvPr/>
        </p:nvSpPr>
        <p:spPr>
          <a:xfrm>
            <a:off x="20424321" y="8151354"/>
            <a:ext cx="3239782" cy="84125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sz="1600">
                <a:latin typeface="Arial" panose="020B0604020202020204" pitchFamily="34" charset="0"/>
                <a:cs typeface="Arial" panose="020B0604020202020204" pitchFamily="34" charset="0"/>
              </a:rPr>
              <a:t>Høy innsats – Lav effekt</a:t>
            </a:r>
            <a:endParaRPr lang="nb-NO" sz="1000">
              <a:latin typeface="Arial" panose="020B0604020202020204" pitchFamily="34" charset="0"/>
              <a:ea typeface="Roboto Slab Regular"/>
              <a:cs typeface="Arial" panose="020B0604020202020204" pitchFamily="34" charset="0"/>
              <a:sym typeface="Roboto Slab Regular"/>
            </a:endParaRPr>
          </a:p>
          <a:p>
            <a:pPr defTabSz="457200">
              <a:lnSpc>
                <a:spcPct val="100000"/>
              </a:lnSpc>
              <a:spcBef>
                <a:spcPts val="0"/>
              </a:spcBef>
              <a:defRPr sz="2400">
                <a:latin typeface="Arial"/>
                <a:ea typeface="Arial"/>
                <a:cs typeface="Arial"/>
                <a:sym typeface="Arial"/>
              </a:defRPr>
            </a:pPr>
            <a:r>
              <a:rPr lang="nb-NO" sz="1600">
                <a:latin typeface="Arial" panose="020B0604020202020204" pitchFamily="34" charset="0"/>
                <a:cs typeface="Arial" panose="020B0604020202020204" pitchFamily="34" charset="0"/>
              </a:rPr>
              <a:t>Tiltak som gir liten verdi, krever mye innsats og bør unngås</a:t>
            </a:r>
            <a:r>
              <a:rPr lang="nb-NO" sz="1000">
                <a:latin typeface="Arial" panose="020B0604020202020204" pitchFamily="34" charset="0"/>
                <a:cs typeface="Arial" panose="020B0604020202020204" pitchFamily="34" charset="0"/>
              </a:rPr>
              <a:t> </a:t>
            </a:r>
          </a:p>
        </p:txBody>
      </p:sp>
      <p:sp>
        <p:nvSpPr>
          <p:cNvPr id="31" name="Rektangel">
            <a:extLst>
              <a:ext uri="{FF2B5EF4-FFF2-40B4-BE49-F238E27FC236}">
                <a16:creationId xmlns:a16="http://schemas.microsoft.com/office/drawing/2014/main" id="{E6610A47-13F9-C8E9-7C2B-A09CFA181BE8}"/>
              </a:ext>
            </a:extLst>
          </p:cNvPr>
          <p:cNvSpPr>
            <a:spLocks noChangeAspect="1"/>
          </p:cNvSpPr>
          <p:nvPr/>
        </p:nvSpPr>
        <p:spPr>
          <a:xfrm>
            <a:off x="18588229" y="5115645"/>
            <a:ext cx="736482" cy="766307"/>
          </a:xfrm>
          <a:prstGeom prst="rect">
            <a:avLst/>
          </a:prstGeom>
          <a:solidFill>
            <a:srgbClr val="FFEB6D"/>
          </a:solidFill>
          <a:ln w="12700">
            <a:miter lim="400000"/>
          </a:ln>
          <a:effectLst>
            <a:outerShdw blurRad="50800" dist="38100" dir="2700000" algn="tl" rotWithShape="0">
              <a:prstClr val="black">
                <a:alpha val="40000"/>
              </a:prstClr>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32" name="Rektangel">
            <a:extLst>
              <a:ext uri="{FF2B5EF4-FFF2-40B4-BE49-F238E27FC236}">
                <a16:creationId xmlns:a16="http://schemas.microsoft.com/office/drawing/2014/main" id="{710D018C-A202-BEE9-8A54-6567004F21F3}"/>
              </a:ext>
            </a:extLst>
          </p:cNvPr>
          <p:cNvSpPr>
            <a:spLocks noChangeAspect="1"/>
          </p:cNvSpPr>
          <p:nvPr/>
        </p:nvSpPr>
        <p:spPr>
          <a:xfrm>
            <a:off x="17152834" y="5788974"/>
            <a:ext cx="736482" cy="766307"/>
          </a:xfrm>
          <a:prstGeom prst="rect">
            <a:avLst/>
          </a:prstGeom>
          <a:solidFill>
            <a:srgbClr val="FFEB6D"/>
          </a:solidFill>
          <a:ln w="12700">
            <a:miter lim="400000"/>
          </a:ln>
          <a:effectLst>
            <a:outerShdw blurRad="50800" dist="38100" dir="2700000" algn="tl" rotWithShape="0">
              <a:prstClr val="black">
                <a:alpha val="40000"/>
              </a:prstClr>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33" name="Rektangel">
            <a:extLst>
              <a:ext uri="{FF2B5EF4-FFF2-40B4-BE49-F238E27FC236}">
                <a16:creationId xmlns:a16="http://schemas.microsoft.com/office/drawing/2014/main" id="{114FC1CC-DEB3-AD34-FCA5-3B0E293C096D}"/>
              </a:ext>
            </a:extLst>
          </p:cNvPr>
          <p:cNvSpPr>
            <a:spLocks noChangeAspect="1"/>
          </p:cNvSpPr>
          <p:nvPr/>
        </p:nvSpPr>
        <p:spPr>
          <a:xfrm>
            <a:off x="16492867" y="9850802"/>
            <a:ext cx="736482" cy="766307"/>
          </a:xfrm>
          <a:prstGeom prst="rect">
            <a:avLst/>
          </a:prstGeom>
          <a:solidFill>
            <a:srgbClr val="FFEB6D"/>
          </a:solidFill>
          <a:ln w="12700">
            <a:miter lim="400000"/>
          </a:ln>
          <a:effectLst>
            <a:outerShdw blurRad="50800" dist="38100" dir="2700000" algn="tl" rotWithShape="0">
              <a:prstClr val="black">
                <a:alpha val="40000"/>
              </a:prstClr>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34" name="Rektangel">
            <a:extLst>
              <a:ext uri="{FF2B5EF4-FFF2-40B4-BE49-F238E27FC236}">
                <a16:creationId xmlns:a16="http://schemas.microsoft.com/office/drawing/2014/main" id="{9D0C21AD-1FA1-4E3E-45A0-52521B7C2F4E}"/>
              </a:ext>
            </a:extLst>
          </p:cNvPr>
          <p:cNvSpPr>
            <a:spLocks noChangeAspect="1"/>
          </p:cNvSpPr>
          <p:nvPr/>
        </p:nvSpPr>
        <p:spPr>
          <a:xfrm>
            <a:off x="21751663" y="5638889"/>
            <a:ext cx="736482" cy="766307"/>
          </a:xfrm>
          <a:prstGeom prst="rect">
            <a:avLst/>
          </a:prstGeom>
          <a:solidFill>
            <a:srgbClr val="FFEB6D"/>
          </a:solidFill>
          <a:ln w="12700">
            <a:miter lim="400000"/>
          </a:ln>
          <a:effectLst>
            <a:outerShdw blurRad="50800" dist="38100" dir="2700000" algn="tl" rotWithShape="0">
              <a:prstClr val="black">
                <a:alpha val="40000"/>
              </a:prstClr>
            </a:outerShdw>
          </a:effectLst>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5" name="Avrundet rektangel 4">
            <a:extLst>
              <a:ext uri="{FF2B5EF4-FFF2-40B4-BE49-F238E27FC236}">
                <a16:creationId xmlns:a16="http://schemas.microsoft.com/office/drawing/2014/main" id="{4B08600E-8608-9F04-7CAF-06508EFCAF45}"/>
              </a:ext>
            </a:extLst>
          </p:cNvPr>
          <p:cNvSpPr/>
          <p:nvPr/>
        </p:nvSpPr>
        <p:spPr>
          <a:xfrm>
            <a:off x="15834565" y="2946838"/>
            <a:ext cx="3966460" cy="3781454"/>
          </a:xfrm>
          <a:prstGeom prst="roundRect">
            <a:avLst/>
          </a:prstGeom>
          <a:noFill/>
          <a:ln w="34925" cap="flat">
            <a:solidFill>
              <a:srgbClr val="EB696B"/>
            </a:solidFill>
            <a:prstDash val="sysDash"/>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nb-NO"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
        <p:nvSpPr>
          <p:cNvPr id="6" name="Avrundet rektangel 5">
            <a:extLst>
              <a:ext uri="{FF2B5EF4-FFF2-40B4-BE49-F238E27FC236}">
                <a16:creationId xmlns:a16="http://schemas.microsoft.com/office/drawing/2014/main" id="{0F13FB53-F11C-EC10-D147-38952E403E08}"/>
              </a:ext>
            </a:extLst>
          </p:cNvPr>
          <p:cNvSpPr/>
          <p:nvPr/>
        </p:nvSpPr>
        <p:spPr>
          <a:xfrm>
            <a:off x="20016807" y="2946838"/>
            <a:ext cx="3793354" cy="3781454"/>
          </a:xfrm>
          <a:prstGeom prst="roundRect">
            <a:avLst/>
          </a:prstGeom>
          <a:noFill/>
          <a:ln w="34925" cap="flat">
            <a:solidFill>
              <a:srgbClr val="EB696B"/>
            </a:solidFill>
            <a:prstDash val="sysDash"/>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marL="0" marR="0" indent="0" algn="ctr" defTabSz="825500" rtl="0" fontAlgn="auto" latinLnBrk="0" hangingPunct="0">
              <a:lnSpc>
                <a:spcPct val="100000"/>
              </a:lnSpc>
              <a:spcBef>
                <a:spcPts val="0"/>
              </a:spcBef>
              <a:spcAft>
                <a:spcPts val="0"/>
              </a:spcAft>
              <a:buClrTx/>
              <a:buSzTx/>
              <a:buFontTx/>
              <a:buNone/>
              <a:tabLst/>
            </a:pPr>
            <a:endParaRPr kumimoji="0" lang="nb-NO"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93176226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Sylinder 3">
            <a:extLst>
              <a:ext uri="{FF2B5EF4-FFF2-40B4-BE49-F238E27FC236}">
                <a16:creationId xmlns:a16="http://schemas.microsoft.com/office/drawing/2014/main" id="{D23CAB3C-F2D8-51B9-3E37-1C0439E08970}"/>
              </a:ext>
            </a:extLst>
          </p:cNvPr>
          <p:cNvSpPr txBox="1"/>
          <p:nvPr/>
        </p:nvSpPr>
        <p:spPr>
          <a:xfrm>
            <a:off x="1246909" y="2495010"/>
            <a:ext cx="11367655" cy="995144"/>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rtlCol="0" anchor="ctr">
            <a:spAutoFit/>
          </a:bodyPr>
          <a:lstStyle/>
          <a:p>
            <a:pPr marL="0" indent="0" algn="l">
              <a:lnSpc>
                <a:spcPct val="100000"/>
              </a:lnSpc>
              <a:buSzTx/>
            </a:pPr>
            <a:r>
              <a:rPr lang="nb-NO" sz="5800">
                <a:solidFill>
                  <a:srgbClr val="2D5660"/>
                </a:solidFill>
                <a:latin typeface="+mn-lt"/>
                <a:ea typeface="+mn-ea"/>
                <a:cs typeface="+mn-cs"/>
                <a:sym typeface="Roboto Slab Bold"/>
              </a:rPr>
              <a:t>Prosessen</a:t>
            </a:r>
          </a:p>
        </p:txBody>
      </p:sp>
      <p:pic>
        <p:nvPicPr>
          <p:cNvPr id="2" name="Bilde 1" descr="Et bilde som inneholder tekst, skjermbilde, Font&#10;&#10;KI-generert innhold kan være feil.">
            <a:extLst>
              <a:ext uri="{FF2B5EF4-FFF2-40B4-BE49-F238E27FC236}">
                <a16:creationId xmlns:a16="http://schemas.microsoft.com/office/drawing/2014/main" id="{488C66B5-17CD-AE09-39DC-DE9E764236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14252" y="3620393"/>
            <a:ext cx="22625462" cy="7306332"/>
          </a:xfrm>
          <a:prstGeom prst="rect">
            <a:avLst/>
          </a:prstGeom>
        </p:spPr>
      </p:pic>
    </p:spTree>
    <p:extLst>
      <p:ext uri="{BB962C8B-B14F-4D97-AF65-F5344CB8AC3E}">
        <p14:creationId xmlns:p14="http://schemas.microsoft.com/office/powerpoint/2010/main" val="4276240787"/>
      </p:ext>
    </p:extLst>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a:extLst>
            <a:ext uri="{FF2B5EF4-FFF2-40B4-BE49-F238E27FC236}">
              <a16:creationId xmlns:a16="http://schemas.microsoft.com/office/drawing/2014/main" id="{7047C314-F4E9-3864-06C7-1F1D523114FC}"/>
            </a:ext>
          </a:extLst>
        </p:cNvPr>
        <p:cNvGrpSpPr/>
        <p:nvPr/>
      </p:nvGrpSpPr>
      <p:grpSpPr>
        <a:xfrm>
          <a:off x="0" y="0"/>
          <a:ext cx="0" cy="0"/>
          <a:chOff x="0" y="0"/>
          <a:chExt cx="0" cy="0"/>
        </a:xfrm>
      </p:grpSpPr>
      <p:sp>
        <p:nvSpPr>
          <p:cNvPr id="602" name="Rektangel">
            <a:extLst>
              <a:ext uri="{FF2B5EF4-FFF2-40B4-BE49-F238E27FC236}">
                <a16:creationId xmlns:a16="http://schemas.microsoft.com/office/drawing/2014/main" id="{ECD2A07E-ADA6-0B23-4F40-1129109FD5B2}"/>
              </a:ext>
            </a:extLst>
          </p:cNvPr>
          <p:cNvSpPr/>
          <p:nvPr/>
        </p:nvSpPr>
        <p:spPr>
          <a:xfrm>
            <a:off x="-303858" y="-279400"/>
            <a:ext cx="25098178" cy="14336217"/>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sp>
        <p:nvSpPr>
          <p:cNvPr id="603" name="Linje">
            <a:extLst>
              <a:ext uri="{FF2B5EF4-FFF2-40B4-BE49-F238E27FC236}">
                <a16:creationId xmlns:a16="http://schemas.microsoft.com/office/drawing/2014/main" id="{F1E9D875-8B59-B3B0-BE4B-89E8ED278FFA}"/>
              </a:ext>
            </a:extLst>
          </p:cNvPr>
          <p:cNvSpPr/>
          <p:nvPr/>
        </p:nvSpPr>
        <p:spPr>
          <a:xfrm flipV="1">
            <a:off x="6038271" y="1302506"/>
            <a:ext cx="2" cy="10747581"/>
          </a:xfrm>
          <a:prstGeom prst="line">
            <a:avLst/>
          </a:prstGeom>
          <a:ln w="25400">
            <a:solidFill>
              <a:srgbClr val="000000"/>
            </a:solidFill>
            <a:miter lim="400000"/>
            <a:tailEnd type="triangle"/>
          </a:ln>
        </p:spPr>
        <p:txBody>
          <a:bodyPr lIns="50800" tIns="50800" rIns="50800" bIns="50800" anchor="ctr"/>
          <a:lstStyle/>
          <a:p>
            <a:endParaRPr lang="nb-NO" noProof="1"/>
          </a:p>
        </p:txBody>
      </p:sp>
      <p:sp>
        <p:nvSpPr>
          <p:cNvPr id="604" name="Linje">
            <a:extLst>
              <a:ext uri="{FF2B5EF4-FFF2-40B4-BE49-F238E27FC236}">
                <a16:creationId xmlns:a16="http://schemas.microsoft.com/office/drawing/2014/main" id="{9E6B4E40-6643-0610-13FB-71C5591749DE}"/>
              </a:ext>
            </a:extLst>
          </p:cNvPr>
          <p:cNvSpPr/>
          <p:nvPr/>
        </p:nvSpPr>
        <p:spPr>
          <a:xfrm>
            <a:off x="6046144" y="12061096"/>
            <a:ext cx="10801518" cy="1"/>
          </a:xfrm>
          <a:prstGeom prst="line">
            <a:avLst/>
          </a:prstGeom>
          <a:ln w="25400">
            <a:solidFill>
              <a:srgbClr val="000000"/>
            </a:solidFill>
            <a:miter lim="400000"/>
            <a:tailEnd type="triangle"/>
          </a:ln>
        </p:spPr>
        <p:txBody>
          <a:bodyPr lIns="50800" tIns="50800" rIns="50800" bIns="50800" anchor="ctr"/>
          <a:lstStyle/>
          <a:p>
            <a:endParaRPr lang="nb-NO" noProof="1"/>
          </a:p>
        </p:txBody>
      </p:sp>
      <p:sp>
        <p:nvSpPr>
          <p:cNvPr id="605" name="Linje">
            <a:extLst>
              <a:ext uri="{FF2B5EF4-FFF2-40B4-BE49-F238E27FC236}">
                <a16:creationId xmlns:a16="http://schemas.microsoft.com/office/drawing/2014/main" id="{76F789D5-A55D-ED36-02A6-9F278C2911F4}"/>
              </a:ext>
            </a:extLst>
          </p:cNvPr>
          <p:cNvSpPr/>
          <p:nvPr/>
        </p:nvSpPr>
        <p:spPr>
          <a:xfrm flipV="1">
            <a:off x="11778672" y="3097355"/>
            <a:ext cx="0" cy="8170417"/>
          </a:xfrm>
          <a:prstGeom prst="line">
            <a:avLst/>
          </a:prstGeom>
          <a:ln w="25400">
            <a:solidFill>
              <a:srgbClr val="000000"/>
            </a:solidFill>
            <a:custDash>
              <a:ds d="200000" sp="200000"/>
            </a:custDash>
            <a:miter lim="400000"/>
          </a:ln>
        </p:spPr>
        <p:txBody>
          <a:bodyPr lIns="50800" tIns="50800" rIns="50800" bIns="50800" anchor="ctr"/>
          <a:lstStyle/>
          <a:p>
            <a:endParaRPr lang="nb-NO" noProof="1"/>
          </a:p>
        </p:txBody>
      </p:sp>
      <p:sp>
        <p:nvSpPr>
          <p:cNvPr id="606" name="Linje">
            <a:extLst>
              <a:ext uri="{FF2B5EF4-FFF2-40B4-BE49-F238E27FC236}">
                <a16:creationId xmlns:a16="http://schemas.microsoft.com/office/drawing/2014/main" id="{05803259-5784-387D-C4A0-030755361B0B}"/>
              </a:ext>
            </a:extLst>
          </p:cNvPr>
          <p:cNvSpPr/>
          <p:nvPr/>
        </p:nvSpPr>
        <p:spPr>
          <a:xfrm>
            <a:off x="7768647" y="6948055"/>
            <a:ext cx="8020050" cy="0"/>
          </a:xfrm>
          <a:prstGeom prst="line">
            <a:avLst/>
          </a:prstGeom>
          <a:ln w="25400">
            <a:solidFill>
              <a:srgbClr val="000000"/>
            </a:solidFill>
            <a:custDash>
              <a:ds d="200000" sp="200000"/>
            </a:custDash>
            <a:miter lim="400000"/>
          </a:ln>
        </p:spPr>
        <p:txBody>
          <a:bodyPr lIns="50800" tIns="50800" rIns="50800" bIns="50800" anchor="ctr"/>
          <a:lstStyle/>
          <a:p>
            <a:endParaRPr lang="nb-NO" noProof="1"/>
          </a:p>
        </p:txBody>
      </p:sp>
      <p:sp>
        <p:nvSpPr>
          <p:cNvPr id="607" name="Høy">
            <a:extLst>
              <a:ext uri="{FF2B5EF4-FFF2-40B4-BE49-F238E27FC236}">
                <a16:creationId xmlns:a16="http://schemas.microsoft.com/office/drawing/2014/main" id="{9E71D59F-14EE-5908-113A-27940AC4587D}"/>
              </a:ext>
            </a:extLst>
          </p:cNvPr>
          <p:cNvSpPr txBox="1"/>
          <p:nvPr/>
        </p:nvSpPr>
        <p:spPr>
          <a:xfrm>
            <a:off x="16323089" y="12231254"/>
            <a:ext cx="715566" cy="5080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noProof="1"/>
              <a:t>Høy</a:t>
            </a:r>
          </a:p>
        </p:txBody>
      </p:sp>
      <p:sp>
        <p:nvSpPr>
          <p:cNvPr id="608" name="Innsats">
            <a:extLst>
              <a:ext uri="{FF2B5EF4-FFF2-40B4-BE49-F238E27FC236}">
                <a16:creationId xmlns:a16="http://schemas.microsoft.com/office/drawing/2014/main" id="{6C14EA20-90B1-8994-F152-13D22A88063F}"/>
              </a:ext>
            </a:extLst>
          </p:cNvPr>
          <p:cNvSpPr txBox="1"/>
          <p:nvPr/>
        </p:nvSpPr>
        <p:spPr>
          <a:xfrm>
            <a:off x="11182094" y="12231254"/>
            <a:ext cx="1193156" cy="5080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noProof="1"/>
              <a:t>Innsats</a:t>
            </a:r>
          </a:p>
        </p:txBody>
      </p:sp>
      <p:sp>
        <p:nvSpPr>
          <p:cNvPr id="609" name="Lav">
            <a:extLst>
              <a:ext uri="{FF2B5EF4-FFF2-40B4-BE49-F238E27FC236}">
                <a16:creationId xmlns:a16="http://schemas.microsoft.com/office/drawing/2014/main" id="{2FDB2A13-52A1-F304-298B-8572D0012FF7}"/>
              </a:ext>
            </a:extLst>
          </p:cNvPr>
          <p:cNvSpPr txBox="1"/>
          <p:nvPr/>
        </p:nvSpPr>
        <p:spPr>
          <a:xfrm>
            <a:off x="5284705" y="12231254"/>
            <a:ext cx="643534" cy="5080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noProof="1"/>
              <a:t>Lav</a:t>
            </a:r>
          </a:p>
        </p:txBody>
      </p:sp>
      <p:sp>
        <p:nvSpPr>
          <p:cNvPr id="610" name="Høy">
            <a:extLst>
              <a:ext uri="{FF2B5EF4-FFF2-40B4-BE49-F238E27FC236}">
                <a16:creationId xmlns:a16="http://schemas.microsoft.com/office/drawing/2014/main" id="{19330711-9322-A35F-7A54-D33281D28BDF}"/>
              </a:ext>
            </a:extLst>
          </p:cNvPr>
          <p:cNvSpPr txBox="1"/>
          <p:nvPr/>
        </p:nvSpPr>
        <p:spPr>
          <a:xfrm>
            <a:off x="5096289" y="1334654"/>
            <a:ext cx="715566" cy="5080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noProof="1"/>
              <a:t>Høy</a:t>
            </a:r>
          </a:p>
        </p:txBody>
      </p:sp>
      <p:sp>
        <p:nvSpPr>
          <p:cNvPr id="611" name="Effekt">
            <a:extLst>
              <a:ext uri="{FF2B5EF4-FFF2-40B4-BE49-F238E27FC236}">
                <a16:creationId xmlns:a16="http://schemas.microsoft.com/office/drawing/2014/main" id="{18A4C7AF-8F43-0AA5-F49A-030D99446127}"/>
              </a:ext>
            </a:extLst>
          </p:cNvPr>
          <p:cNvSpPr txBox="1"/>
          <p:nvPr/>
        </p:nvSpPr>
        <p:spPr>
          <a:xfrm>
            <a:off x="4781294" y="6617854"/>
            <a:ext cx="1012479" cy="508001"/>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2400">
                <a:latin typeface="Roboto Slab Bold"/>
                <a:ea typeface="Roboto Slab Bold"/>
                <a:cs typeface="Roboto Slab Bold"/>
                <a:sym typeface="Roboto Slab Bold"/>
              </a:defRPr>
            </a:lvl1pPr>
          </a:lstStyle>
          <a:p>
            <a:r>
              <a:rPr lang="nb-NO" noProof="1"/>
              <a:t>Effekt</a:t>
            </a:r>
          </a:p>
        </p:txBody>
      </p:sp>
      <p:pic>
        <p:nvPicPr>
          <p:cNvPr id="612" name="Helseiarbeid_logo_org.ai" descr="Helseiarbeid_logo_org.ai">
            <a:extLst>
              <a:ext uri="{FF2B5EF4-FFF2-40B4-BE49-F238E27FC236}">
                <a16:creationId xmlns:a16="http://schemas.microsoft.com/office/drawing/2014/main" id="{AB1776AA-7A5B-9F36-F00D-DF41D1D02C6B}"/>
              </a:ext>
            </a:extLst>
          </p:cNvPr>
          <p:cNvPicPr>
            <a:picLocks noChangeAspect="1"/>
          </p:cNvPicPr>
          <p:nvPr/>
        </p:nvPicPr>
        <p:blipFill>
          <a:blip r:embed="rId3"/>
          <a:stretch>
            <a:fillRect/>
          </a:stretch>
        </p:blipFill>
        <p:spPr>
          <a:xfrm>
            <a:off x="21042120" y="12465896"/>
            <a:ext cx="2774482" cy="781477"/>
          </a:xfrm>
          <a:prstGeom prst="rect">
            <a:avLst/>
          </a:prstGeom>
          <a:ln w="12700">
            <a:miter lim="400000"/>
          </a:ln>
        </p:spPr>
      </p:pic>
      <p:sp>
        <p:nvSpPr>
          <p:cNvPr id="613" name="Rektangel">
            <a:extLst>
              <a:ext uri="{FF2B5EF4-FFF2-40B4-BE49-F238E27FC236}">
                <a16:creationId xmlns:a16="http://schemas.microsoft.com/office/drawing/2014/main" id="{3DDA4678-5919-9855-AE03-288275F5D824}"/>
              </a:ext>
            </a:extLst>
          </p:cNvPr>
          <p:cNvSpPr/>
          <p:nvPr/>
        </p:nvSpPr>
        <p:spPr>
          <a:xfrm>
            <a:off x="6788766" y="3004598"/>
            <a:ext cx="3751719" cy="357744"/>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614" name="Lav innsats – Høy effekt…">
            <a:extLst>
              <a:ext uri="{FF2B5EF4-FFF2-40B4-BE49-F238E27FC236}">
                <a16:creationId xmlns:a16="http://schemas.microsoft.com/office/drawing/2014/main" id="{40DC4A45-7CA8-5479-9D86-77A960EDA97A}"/>
              </a:ext>
            </a:extLst>
          </p:cNvPr>
          <p:cNvSpPr txBox="1"/>
          <p:nvPr/>
        </p:nvSpPr>
        <p:spPr>
          <a:xfrm>
            <a:off x="6802181" y="2939840"/>
            <a:ext cx="4480844" cy="156483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noProof="1"/>
              <a:t>Lav innsats – Høy effekt</a:t>
            </a:r>
            <a:endParaRPr lang="nb-NO" sz="1200" noProof="1">
              <a:latin typeface="Roboto Slab Regular"/>
              <a:ea typeface="Roboto Slab Regular"/>
              <a:cs typeface="Roboto Slab Regular"/>
              <a:sym typeface="Roboto Slab Regular"/>
            </a:endParaRPr>
          </a:p>
          <a:p>
            <a:pPr defTabSz="457200">
              <a:lnSpc>
                <a:spcPct val="100000"/>
              </a:lnSpc>
              <a:spcBef>
                <a:spcPts val="0"/>
              </a:spcBef>
              <a:defRPr sz="2400">
                <a:latin typeface="Arial"/>
                <a:ea typeface="Arial"/>
                <a:cs typeface="Arial"/>
                <a:sym typeface="Arial"/>
              </a:defRPr>
            </a:pPr>
            <a:r>
              <a:rPr lang="nb-NO" noProof="1"/>
              <a:t>Tiltak som gir stor verdi med liten ressursbruk og bør prioriteres først</a:t>
            </a:r>
            <a:r>
              <a:rPr lang="nb-NO" sz="1200" noProof="1"/>
              <a:t> </a:t>
            </a:r>
          </a:p>
        </p:txBody>
      </p:sp>
      <p:sp>
        <p:nvSpPr>
          <p:cNvPr id="615" name="Rektangel">
            <a:extLst>
              <a:ext uri="{FF2B5EF4-FFF2-40B4-BE49-F238E27FC236}">
                <a16:creationId xmlns:a16="http://schemas.microsoft.com/office/drawing/2014/main" id="{3D490688-9BC6-8618-C76B-2F6155D6E914}"/>
              </a:ext>
            </a:extLst>
          </p:cNvPr>
          <p:cNvSpPr/>
          <p:nvPr/>
        </p:nvSpPr>
        <p:spPr>
          <a:xfrm>
            <a:off x="12915246" y="3029998"/>
            <a:ext cx="3751719" cy="357744"/>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616" name="Høy innsats – Høy effekt…">
            <a:extLst>
              <a:ext uri="{FF2B5EF4-FFF2-40B4-BE49-F238E27FC236}">
                <a16:creationId xmlns:a16="http://schemas.microsoft.com/office/drawing/2014/main" id="{74859D1E-749B-7362-73D0-D82B0BADF6F6}"/>
              </a:ext>
            </a:extLst>
          </p:cNvPr>
          <p:cNvSpPr txBox="1"/>
          <p:nvPr/>
        </p:nvSpPr>
        <p:spPr>
          <a:xfrm>
            <a:off x="12898181" y="2939840"/>
            <a:ext cx="4480844" cy="156483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noProof="1"/>
              <a:t>Høy innsats – Høy effekt</a:t>
            </a:r>
            <a:endParaRPr lang="nb-NO" sz="1200" noProof="1">
              <a:latin typeface="Roboto Slab Regular"/>
              <a:ea typeface="Roboto Slab Regular"/>
              <a:cs typeface="Roboto Slab Regular"/>
              <a:sym typeface="Roboto Slab Regular"/>
            </a:endParaRPr>
          </a:p>
          <a:p>
            <a:pPr defTabSz="457200">
              <a:lnSpc>
                <a:spcPct val="100000"/>
              </a:lnSpc>
              <a:spcBef>
                <a:spcPts val="0"/>
              </a:spcBef>
              <a:defRPr sz="2400">
                <a:latin typeface="Arial"/>
                <a:ea typeface="Arial"/>
                <a:cs typeface="Arial"/>
                <a:sym typeface="Arial"/>
              </a:defRPr>
            </a:pPr>
            <a:r>
              <a:rPr lang="nb-NO" noProof="1"/>
              <a:t>Tiltak som gir betydelig verdi, men krever mye ressurser og planlegging</a:t>
            </a:r>
            <a:r>
              <a:rPr lang="nb-NO" sz="1200" noProof="1"/>
              <a:t> </a:t>
            </a:r>
          </a:p>
        </p:txBody>
      </p:sp>
      <p:sp>
        <p:nvSpPr>
          <p:cNvPr id="617" name="Rektangel">
            <a:extLst>
              <a:ext uri="{FF2B5EF4-FFF2-40B4-BE49-F238E27FC236}">
                <a16:creationId xmlns:a16="http://schemas.microsoft.com/office/drawing/2014/main" id="{FF249984-7114-FE70-5EF3-68708CC65541}"/>
              </a:ext>
            </a:extLst>
          </p:cNvPr>
          <p:cNvSpPr/>
          <p:nvPr/>
        </p:nvSpPr>
        <p:spPr>
          <a:xfrm>
            <a:off x="6788766" y="8554498"/>
            <a:ext cx="3645059" cy="357744"/>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618" name="Lav innsats – Lav effekt…">
            <a:extLst>
              <a:ext uri="{FF2B5EF4-FFF2-40B4-BE49-F238E27FC236}">
                <a16:creationId xmlns:a16="http://schemas.microsoft.com/office/drawing/2014/main" id="{1D434803-74FC-D830-A98C-066E7BAB171B}"/>
              </a:ext>
            </a:extLst>
          </p:cNvPr>
          <p:cNvSpPr txBox="1"/>
          <p:nvPr/>
        </p:nvSpPr>
        <p:spPr>
          <a:xfrm>
            <a:off x="6802181" y="8489740"/>
            <a:ext cx="4480844" cy="156483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noProof="1"/>
              <a:t>Lav innsats – Lav effekt</a:t>
            </a:r>
            <a:endParaRPr lang="nb-NO" sz="1200" noProof="1">
              <a:latin typeface="Roboto Slab Regular"/>
              <a:ea typeface="Roboto Slab Regular"/>
              <a:cs typeface="Roboto Slab Regular"/>
              <a:sym typeface="Roboto Slab Regular"/>
            </a:endParaRPr>
          </a:p>
          <a:p>
            <a:pPr defTabSz="457200">
              <a:lnSpc>
                <a:spcPct val="100000"/>
              </a:lnSpc>
              <a:spcBef>
                <a:spcPts val="0"/>
              </a:spcBef>
              <a:defRPr sz="2400">
                <a:latin typeface="Arial"/>
                <a:ea typeface="Arial"/>
                <a:cs typeface="Arial"/>
                <a:sym typeface="Arial"/>
              </a:defRPr>
            </a:pPr>
            <a:r>
              <a:rPr lang="nb-NO" noProof="1"/>
              <a:t>Tiltak med liten verdi, men som krever lite innsats og kan gjøres ved overskuddstid</a:t>
            </a:r>
            <a:r>
              <a:rPr lang="nb-NO" sz="1200" noProof="1"/>
              <a:t> </a:t>
            </a:r>
          </a:p>
        </p:txBody>
      </p:sp>
      <p:sp>
        <p:nvSpPr>
          <p:cNvPr id="619" name="Rektangel">
            <a:extLst>
              <a:ext uri="{FF2B5EF4-FFF2-40B4-BE49-F238E27FC236}">
                <a16:creationId xmlns:a16="http://schemas.microsoft.com/office/drawing/2014/main" id="{F24CBF0C-B150-D10F-693C-BF5FF3473AA9}"/>
              </a:ext>
            </a:extLst>
          </p:cNvPr>
          <p:cNvSpPr/>
          <p:nvPr/>
        </p:nvSpPr>
        <p:spPr>
          <a:xfrm>
            <a:off x="12915246" y="8562118"/>
            <a:ext cx="3645059" cy="357744"/>
          </a:xfrm>
          <a:prstGeom prst="rect">
            <a:avLst/>
          </a:prstGeom>
          <a:solidFill>
            <a:srgbClr val="FEE66A"/>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sp>
        <p:nvSpPr>
          <p:cNvPr id="620" name="Høy innsats – Lav effekt…">
            <a:extLst>
              <a:ext uri="{FF2B5EF4-FFF2-40B4-BE49-F238E27FC236}">
                <a16:creationId xmlns:a16="http://schemas.microsoft.com/office/drawing/2014/main" id="{E9D25E92-8964-E04D-D1D9-CF524453BF7E}"/>
              </a:ext>
            </a:extLst>
          </p:cNvPr>
          <p:cNvSpPr txBox="1"/>
          <p:nvPr/>
        </p:nvSpPr>
        <p:spPr>
          <a:xfrm>
            <a:off x="12898181" y="8477040"/>
            <a:ext cx="4480844" cy="1209230"/>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lIns="50800" tIns="50800" rIns="50800" bIns="50800" anchor="ctr">
            <a:spAutoFit/>
          </a:bodyPr>
          <a:lstStyle/>
          <a:p>
            <a:pPr defTabSz="457200">
              <a:lnSpc>
                <a:spcPct val="100000"/>
              </a:lnSpc>
              <a:spcBef>
                <a:spcPts val="0"/>
              </a:spcBef>
              <a:defRPr sz="2400">
                <a:solidFill>
                  <a:srgbClr val="FF7575"/>
                </a:solidFill>
                <a:latin typeface="Roboto Slab Bold"/>
                <a:ea typeface="Roboto Slab Bold"/>
                <a:cs typeface="Roboto Slab Bold"/>
                <a:sym typeface="Roboto Slab Bold"/>
              </a:defRPr>
            </a:pPr>
            <a:r>
              <a:rPr lang="nb-NO" noProof="1"/>
              <a:t>Høy innsats – Lav effekt</a:t>
            </a:r>
            <a:endParaRPr lang="nb-NO" sz="1200" noProof="1">
              <a:latin typeface="Roboto Slab Regular"/>
              <a:ea typeface="Roboto Slab Regular"/>
              <a:cs typeface="Roboto Slab Regular"/>
              <a:sym typeface="Roboto Slab Regular"/>
            </a:endParaRPr>
          </a:p>
          <a:p>
            <a:pPr defTabSz="457200">
              <a:lnSpc>
                <a:spcPct val="100000"/>
              </a:lnSpc>
              <a:spcBef>
                <a:spcPts val="0"/>
              </a:spcBef>
              <a:defRPr sz="2400">
                <a:latin typeface="Arial"/>
                <a:ea typeface="Arial"/>
                <a:cs typeface="Arial"/>
                <a:sym typeface="Arial"/>
              </a:defRPr>
            </a:pPr>
            <a:r>
              <a:rPr lang="nb-NO" noProof="1"/>
              <a:t>Tiltak som gir liten verdi, krever mye innsats og bør unngås</a:t>
            </a:r>
            <a:r>
              <a:rPr lang="nb-NO" sz="1200" noProof="1"/>
              <a:t> </a:t>
            </a:r>
          </a:p>
        </p:txBody>
      </p:sp>
      <p:sp>
        <p:nvSpPr>
          <p:cNvPr id="2" name="TekstSylinder 1">
            <a:extLst>
              <a:ext uri="{FF2B5EF4-FFF2-40B4-BE49-F238E27FC236}">
                <a16:creationId xmlns:a16="http://schemas.microsoft.com/office/drawing/2014/main" id="{D3540164-DC66-B4EE-9235-23C3BE4561E7}"/>
              </a:ext>
            </a:extLst>
          </p:cNvPr>
          <p:cNvSpPr txBox="1"/>
          <p:nvPr/>
        </p:nvSpPr>
        <p:spPr>
          <a:xfrm>
            <a:off x="188649" y="155938"/>
            <a:ext cx="12520990" cy="271869"/>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square" lIns="50800" tIns="50800" rIns="50800" bIns="50800" rtlCol="0" anchor="ctr">
            <a:spAutoFit/>
          </a:bodyPr>
          <a:lstStyle/>
          <a:p>
            <a:pPr marL="0" indent="0" algn="l">
              <a:lnSpc>
                <a:spcPct val="100000"/>
              </a:lnSpc>
              <a:buSzTx/>
            </a:pPr>
            <a:r>
              <a:rPr lang="nb-NO" sz="1100" err="1">
                <a:solidFill>
                  <a:schemeClr val="tx1"/>
                </a:solidFill>
                <a:latin typeface="+mn-lt"/>
                <a:ea typeface="+mn-ea"/>
                <a:cs typeface="+mn-cs"/>
                <a:sym typeface="Roboto Slab Bold"/>
              </a:rPr>
              <a:t>Arbeidsark</a:t>
            </a:r>
            <a:r>
              <a:rPr lang="nb-NO" sz="1100">
                <a:solidFill>
                  <a:schemeClr val="tx1"/>
                </a:solidFill>
                <a:latin typeface="+mn-lt"/>
                <a:ea typeface="+mn-ea"/>
                <a:cs typeface="+mn-cs"/>
                <a:sym typeface="Roboto Slab Bold"/>
              </a:rPr>
              <a:t> x: </a:t>
            </a:r>
            <a:r>
              <a:rPr lang="nb-NO" sz="1100" b="1">
                <a:solidFill>
                  <a:schemeClr val="tx1"/>
                </a:solidFill>
                <a:latin typeface="+mn-lt"/>
                <a:ea typeface="+mn-ea"/>
                <a:cs typeface="+mn-cs"/>
                <a:sym typeface="Roboto Slab Bold"/>
              </a:rPr>
              <a:t>«prioriteringsmatrise»</a:t>
            </a:r>
          </a:p>
        </p:txBody>
      </p:sp>
    </p:spTree>
    <p:extLst>
      <p:ext uri="{BB962C8B-B14F-4D97-AF65-F5344CB8AC3E}">
        <p14:creationId xmlns:p14="http://schemas.microsoft.com/office/powerpoint/2010/main" val="4043582298"/>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AD3BB6-F55E-3BEB-8AE6-70ED3A42AECC}"/>
            </a:ext>
          </a:extLst>
        </p:cNvPr>
        <p:cNvGrpSpPr/>
        <p:nvPr/>
      </p:nvGrpSpPr>
      <p:grpSpPr>
        <a:xfrm>
          <a:off x="0" y="0"/>
          <a:ext cx="0" cy="0"/>
          <a:chOff x="0" y="0"/>
          <a:chExt cx="0" cy="0"/>
        </a:xfrm>
      </p:grpSpPr>
      <p:sp>
        <p:nvSpPr>
          <p:cNvPr id="2" name="Rektangel">
            <a:extLst>
              <a:ext uri="{FF2B5EF4-FFF2-40B4-BE49-F238E27FC236}">
                <a16:creationId xmlns:a16="http://schemas.microsoft.com/office/drawing/2014/main" id="{4C20D8CE-44F5-B661-8F56-2538246905AE}"/>
              </a:ext>
            </a:extLst>
          </p:cNvPr>
          <p:cNvSpPr/>
          <p:nvPr/>
        </p:nvSpPr>
        <p:spPr>
          <a:xfrm>
            <a:off x="267761" y="276995"/>
            <a:ext cx="4875739" cy="13162010"/>
          </a:xfrm>
          <a:prstGeom prst="rect">
            <a:avLst/>
          </a:prstGeom>
          <a:solidFill>
            <a:srgbClr val="F5F0E6"/>
          </a:solidFill>
          <a:ln w="508000">
            <a:noFill/>
            <a:miter lim="400000"/>
          </a:ln>
        </p:spPr>
        <p:txBody>
          <a:bodyPr lIns="0" tIns="0" rIns="0" bIns="0" anchor="ctr"/>
          <a:lstStyle/>
          <a:p>
            <a:pPr marL="0" indent="0" algn="ctr">
              <a:buSzTx/>
              <a:defRPr sz="1800"/>
            </a:pPr>
            <a:endParaRPr>
              <a:solidFill>
                <a:schemeClr val="tx1"/>
              </a:solidFill>
              <a:latin typeface="+mn-lt"/>
            </a:endParaRPr>
          </a:p>
        </p:txBody>
      </p:sp>
      <p:sp>
        <p:nvSpPr>
          <p:cNvPr id="3" name="Tittel 1">
            <a:extLst>
              <a:ext uri="{FF2B5EF4-FFF2-40B4-BE49-F238E27FC236}">
                <a16:creationId xmlns:a16="http://schemas.microsoft.com/office/drawing/2014/main" id="{D314A9CC-CF02-CACD-3AB0-C5CAB58C493B}"/>
              </a:ext>
            </a:extLst>
          </p:cNvPr>
          <p:cNvSpPr txBox="1">
            <a:spLocks/>
          </p:cNvSpPr>
          <p:nvPr/>
        </p:nvSpPr>
        <p:spPr>
          <a:xfrm>
            <a:off x="651953" y="1714499"/>
            <a:ext cx="4167180" cy="10339254"/>
          </a:xfrm>
          <a:prstGeom prst="rect">
            <a:avLst/>
          </a:prstGeom>
        </p:spPr>
        <p:txBody>
          <a:bodyPr anchor="ctr">
            <a:normAutofit/>
          </a:bodyPr>
          <a:lstStyle>
            <a:lvl1pPr marL="0" marR="0" indent="0" algn="l" defTabSz="457200" rtl="0" latinLnBrk="0">
              <a:lnSpc>
                <a:spcPct val="120000"/>
              </a:lnSpc>
              <a:spcBef>
                <a:spcPts val="0"/>
              </a:spcBef>
              <a:spcAft>
                <a:spcPts val="0"/>
              </a:spcAft>
              <a:buClrTx/>
              <a:buSzTx/>
              <a:buFontTx/>
              <a:buNone/>
              <a:tabLst/>
              <a:defRPr sz="6000" b="0" i="0" u="none" strike="noStrike" cap="none" spc="0" baseline="0">
                <a:solidFill>
                  <a:schemeClr val="bg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a:lstStyle>
          <a:p>
            <a:pPr hangingPunct="1"/>
            <a:r>
              <a:rPr lang="nb-NO" sz="5400">
                <a:solidFill>
                  <a:srgbClr val="2D5660"/>
                </a:solidFill>
              </a:rPr>
              <a:t>Fase 4</a:t>
            </a:r>
          </a:p>
          <a:p>
            <a:pPr hangingPunct="1"/>
            <a:r>
              <a:rPr lang="nb-NO" sz="5400" b="1">
                <a:solidFill>
                  <a:srgbClr val="2D5660"/>
                </a:solidFill>
              </a:rPr>
              <a:t>Hva ønsker dere å teste?</a:t>
            </a:r>
            <a:endParaRPr lang="nb-US" sz="5400" b="1">
              <a:solidFill>
                <a:srgbClr val="2D5660"/>
              </a:solidFill>
            </a:endParaRPr>
          </a:p>
        </p:txBody>
      </p:sp>
      <p:pic>
        <p:nvPicPr>
          <p:cNvPr id="4" name="Helseiarbeid_logo_org hvit skrift.neg.ai" descr="Helseiarbeid_logo_org hvit skrift.neg.ai">
            <a:extLst>
              <a:ext uri="{FF2B5EF4-FFF2-40B4-BE49-F238E27FC236}">
                <a16:creationId xmlns:a16="http://schemas.microsoft.com/office/drawing/2014/main" id="{ADB20544-42A6-014E-64FD-C34AF9A29EAD}"/>
              </a:ext>
            </a:extLst>
          </p:cNvPr>
          <p:cNvPicPr>
            <a:picLocks noChangeAspect="1"/>
          </p:cNvPicPr>
          <p:nvPr/>
        </p:nvPicPr>
        <p:blipFill>
          <a:blip r:embed="rId3"/>
          <a:srcRect/>
          <a:stretch>
            <a:fillRect/>
          </a:stretch>
        </p:blipFill>
        <p:spPr>
          <a:xfrm>
            <a:off x="747570" y="12582442"/>
            <a:ext cx="1569051" cy="441950"/>
          </a:xfrm>
          <a:prstGeom prst="rect">
            <a:avLst/>
          </a:prstGeom>
          <a:ln w="12700">
            <a:miter lim="400000"/>
          </a:ln>
        </p:spPr>
      </p:pic>
      <p:sp>
        <p:nvSpPr>
          <p:cNvPr id="17" name="Plassholder for innhold 2">
            <a:extLst>
              <a:ext uri="{FF2B5EF4-FFF2-40B4-BE49-F238E27FC236}">
                <a16:creationId xmlns:a16="http://schemas.microsoft.com/office/drawing/2014/main" id="{2DFAC76F-04E6-0A3B-D8C1-47DE19F2E70C}"/>
              </a:ext>
            </a:extLst>
          </p:cNvPr>
          <p:cNvSpPr txBox="1">
            <a:spLocks/>
          </p:cNvSpPr>
          <p:nvPr/>
        </p:nvSpPr>
        <p:spPr>
          <a:xfrm>
            <a:off x="5678663" y="2616834"/>
            <a:ext cx="8839984" cy="8378825"/>
          </a:xfrm>
          <a:prstGeom prst="rect">
            <a:avLst/>
          </a:prstGeom>
        </p:spPr>
        <p:txBody>
          <a:bodyPr anchor="ctr"/>
          <a:lstStyle>
            <a:lvl1pPr marL="0" marR="0" indent="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a:lstStyle>
          <a:p>
            <a:pPr marL="754063" indent="-742950">
              <a:buFont typeface="+mj-lt"/>
              <a:buAutoNum type="arabicPeriod" startAt="6"/>
            </a:pPr>
            <a:r>
              <a:rPr lang="nb-NO" sz="3200" b="1" noProof="1">
                <a:solidFill>
                  <a:schemeClr val="tx1">
                    <a:lumMod val="95000"/>
                    <a:lumOff val="5000"/>
                  </a:schemeClr>
                </a:solidFill>
                <a:latin typeface="Roboto Slab" pitchFamily="2" charset="0"/>
                <a:ea typeface="Roboto Slab" pitchFamily="2" charset="0"/>
                <a:cs typeface="Roboto Slab" pitchFamily="2" charset="0"/>
              </a:rPr>
              <a:t>Fyll inn ideene </a:t>
            </a:r>
            <a:r>
              <a:rPr lang="nb-NO" sz="3200" noProof="1">
                <a:solidFill>
                  <a:schemeClr val="tx1">
                    <a:lumMod val="95000"/>
                    <a:lumOff val="5000"/>
                  </a:schemeClr>
                </a:solidFill>
                <a:latin typeface="Roboto Slab" pitchFamily="2" charset="0"/>
                <a:ea typeface="Roboto Slab" pitchFamily="2" charset="0"/>
                <a:cs typeface="Roboto Slab" pitchFamily="2" charset="0"/>
              </a:rPr>
              <a:t>til tiltak som fikk flest stemmer i arbeidsark.</a:t>
            </a:r>
          </a:p>
          <a:p>
            <a:pPr marL="754063" indent="-742950">
              <a:buFont typeface="+mj-lt"/>
              <a:buAutoNum type="arabicPeriod" startAt="6"/>
            </a:pPr>
            <a:endParaRPr lang="nb-NO" sz="3200" noProof="1">
              <a:solidFill>
                <a:schemeClr val="tx1">
                  <a:lumMod val="95000"/>
                  <a:lumOff val="5000"/>
                </a:schemeClr>
              </a:solidFill>
              <a:latin typeface="Roboto Slab" pitchFamily="2" charset="0"/>
              <a:ea typeface="Roboto Slab" pitchFamily="2" charset="0"/>
              <a:cs typeface="Roboto Slab" pitchFamily="2" charset="0"/>
            </a:endParaRPr>
          </a:p>
          <a:p>
            <a:pPr lvl="1">
              <a:buSzPct val="50000"/>
            </a:pPr>
            <a:r>
              <a:rPr lang="nb-NO" sz="3200" noProof="1">
                <a:solidFill>
                  <a:schemeClr val="tx1">
                    <a:lumMod val="95000"/>
                    <a:lumOff val="5000"/>
                  </a:schemeClr>
                </a:solidFill>
                <a:latin typeface="Roboto Slab" pitchFamily="2" charset="0"/>
                <a:ea typeface="Roboto Slab" pitchFamily="2" charset="0"/>
                <a:cs typeface="Roboto Slab" pitchFamily="2" charset="0"/>
              </a:rPr>
              <a:t>Hva ønsker dere å teste? </a:t>
            </a:r>
          </a:p>
          <a:p>
            <a:pPr lvl="1">
              <a:buSzPct val="50000"/>
            </a:pPr>
            <a:r>
              <a:rPr lang="nb-NO" sz="3200" noProof="1">
                <a:solidFill>
                  <a:schemeClr val="tx1">
                    <a:lumMod val="95000"/>
                    <a:lumOff val="5000"/>
                  </a:schemeClr>
                </a:solidFill>
                <a:latin typeface="Roboto Slab" pitchFamily="2" charset="0"/>
                <a:ea typeface="Roboto Slab" pitchFamily="2" charset="0"/>
                <a:cs typeface="Roboto Slab" pitchFamily="2" charset="0"/>
              </a:rPr>
              <a:t>Hvorfor ønsker dere å teste det? </a:t>
            </a:r>
          </a:p>
          <a:p>
            <a:pPr lvl="1">
              <a:buSzPct val="50000"/>
            </a:pPr>
            <a:endParaRPr lang="nb-NO" sz="3200" noProof="1">
              <a:solidFill>
                <a:schemeClr val="tx1">
                  <a:lumMod val="95000"/>
                  <a:lumOff val="5000"/>
                </a:schemeClr>
              </a:solidFill>
              <a:latin typeface="Roboto Slab" pitchFamily="2" charset="0"/>
              <a:ea typeface="Roboto Slab" pitchFamily="2" charset="0"/>
              <a:cs typeface="Roboto Slab" pitchFamily="2" charset="0"/>
            </a:endParaRPr>
          </a:p>
          <a:p>
            <a:r>
              <a:rPr lang="nb-NO" sz="3200" noProof="1">
                <a:solidFill>
                  <a:schemeClr val="tx1">
                    <a:lumMod val="95000"/>
                    <a:lumOff val="5000"/>
                  </a:schemeClr>
                </a:solidFill>
                <a:latin typeface="Roboto Slab" pitchFamily="2" charset="0"/>
                <a:ea typeface="Roboto Slab" pitchFamily="2" charset="0"/>
                <a:cs typeface="Roboto Slab" pitchFamily="2" charset="0"/>
              </a:rPr>
              <a:t>	Tips: </a:t>
            </a:r>
            <a:r>
              <a:rPr lang="nb-NO" sz="3200" b="1" noProof="1">
                <a:solidFill>
                  <a:schemeClr val="tx1">
                    <a:lumMod val="95000"/>
                    <a:lumOff val="5000"/>
                  </a:schemeClr>
                </a:solidFill>
                <a:latin typeface="Roboto Slab" pitchFamily="2" charset="0"/>
                <a:ea typeface="Roboto Slab" pitchFamily="2" charset="0"/>
                <a:cs typeface="Roboto Slab" pitchFamily="2" charset="0"/>
              </a:rPr>
              <a:t>Husk tydelig skrift</a:t>
            </a:r>
          </a:p>
        </p:txBody>
      </p:sp>
      <p:cxnSp>
        <p:nvCxnSpPr>
          <p:cNvPr id="12" name="Rett linje 11">
            <a:extLst>
              <a:ext uri="{FF2B5EF4-FFF2-40B4-BE49-F238E27FC236}">
                <a16:creationId xmlns:a16="http://schemas.microsoft.com/office/drawing/2014/main" id="{7DE2B3E6-C38D-A0BB-0DAB-F5F59F3F5A55}"/>
              </a:ext>
            </a:extLst>
          </p:cNvPr>
          <p:cNvCxnSpPr>
            <a:cxnSpLocks/>
          </p:cNvCxnSpPr>
          <p:nvPr/>
        </p:nvCxnSpPr>
        <p:spPr>
          <a:xfrm>
            <a:off x="4855251" y="6294508"/>
            <a:ext cx="0" cy="1126983"/>
          </a:xfrm>
          <a:prstGeom prst="line">
            <a:avLst/>
          </a:prstGeom>
          <a:noFill/>
          <a:ln w="25400" cap="flat">
            <a:solidFill>
              <a:schemeClr val="bg1"/>
            </a:solidFill>
            <a:prstDash val="solid"/>
            <a:miter lim="400000"/>
          </a:ln>
          <a:effectLst/>
          <a:sp3d/>
        </p:spPr>
        <p:style>
          <a:lnRef idx="0">
            <a:scrgbClr r="0" g="0" b="0"/>
          </a:lnRef>
          <a:fillRef idx="0">
            <a:scrgbClr r="0" g="0" b="0"/>
          </a:fillRef>
          <a:effectRef idx="0">
            <a:scrgbClr r="0" g="0" b="0"/>
          </a:effectRef>
          <a:fontRef idx="none"/>
        </p:style>
      </p:cxnSp>
      <p:pic>
        <p:nvPicPr>
          <p:cNvPr id="14" name="Bilde 13">
            <a:extLst>
              <a:ext uri="{FF2B5EF4-FFF2-40B4-BE49-F238E27FC236}">
                <a16:creationId xmlns:a16="http://schemas.microsoft.com/office/drawing/2014/main" id="{F64B84F6-0A3F-936B-B7C5-9F51BB2A9F1D}"/>
              </a:ext>
            </a:extLst>
          </p:cNvPr>
          <p:cNvPicPr>
            <a:picLocks noChangeAspect="1"/>
          </p:cNvPicPr>
          <p:nvPr/>
        </p:nvPicPr>
        <p:blipFill>
          <a:blip r:embed="rId4"/>
          <a:stretch>
            <a:fillRect/>
          </a:stretch>
        </p:blipFill>
        <p:spPr>
          <a:xfrm>
            <a:off x="15053810" y="2668587"/>
            <a:ext cx="7757553" cy="8589026"/>
          </a:xfrm>
          <a:prstGeom prst="rect">
            <a:avLst/>
          </a:prstGeom>
        </p:spPr>
      </p:pic>
    </p:spTree>
    <p:extLst>
      <p:ext uri="{BB962C8B-B14F-4D97-AF65-F5344CB8AC3E}">
        <p14:creationId xmlns:p14="http://schemas.microsoft.com/office/powerpoint/2010/main" val="1494105126"/>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a:extLst>
              <a:ext uri="{FF2B5EF4-FFF2-40B4-BE49-F238E27FC236}">
                <a16:creationId xmlns:a16="http://schemas.microsoft.com/office/drawing/2014/main" id="{E1434AA0-4BEA-2452-B711-D37ADBFF7FCC}"/>
              </a:ext>
            </a:extLst>
          </p:cNvPr>
          <p:cNvSpPr>
            <a:spLocks noGrp="1"/>
          </p:cNvSpPr>
          <p:nvPr>
            <p:ph idx="10"/>
          </p:nvPr>
        </p:nvSpPr>
        <p:spPr/>
        <p:txBody>
          <a:bodyPr/>
          <a:lstStyle/>
          <a:p>
            <a:endParaRPr lang="nb-NO"/>
          </a:p>
        </p:txBody>
      </p:sp>
      <p:sp>
        <p:nvSpPr>
          <p:cNvPr id="3" name="Plassholder for innhold 2">
            <a:extLst>
              <a:ext uri="{FF2B5EF4-FFF2-40B4-BE49-F238E27FC236}">
                <a16:creationId xmlns:a16="http://schemas.microsoft.com/office/drawing/2014/main" id="{2997E1C6-F888-90AE-01A0-18E3427ABABD}"/>
              </a:ext>
            </a:extLst>
          </p:cNvPr>
          <p:cNvSpPr>
            <a:spLocks noGrp="1"/>
          </p:cNvSpPr>
          <p:nvPr>
            <p:ph idx="11"/>
          </p:nvPr>
        </p:nvSpPr>
        <p:spPr/>
        <p:txBody>
          <a:bodyPr/>
          <a:lstStyle/>
          <a:p>
            <a:endParaRPr lang="nb-NO"/>
          </a:p>
        </p:txBody>
      </p:sp>
      <p:sp>
        <p:nvSpPr>
          <p:cNvPr id="4" name="Plassholder for innhold 3">
            <a:extLst>
              <a:ext uri="{FF2B5EF4-FFF2-40B4-BE49-F238E27FC236}">
                <a16:creationId xmlns:a16="http://schemas.microsoft.com/office/drawing/2014/main" id="{795FA7B9-DA16-57D7-7F60-687B1F777D35}"/>
              </a:ext>
            </a:extLst>
          </p:cNvPr>
          <p:cNvSpPr>
            <a:spLocks noGrp="1"/>
          </p:cNvSpPr>
          <p:nvPr>
            <p:ph idx="12"/>
          </p:nvPr>
        </p:nvSpPr>
        <p:spPr/>
        <p:txBody>
          <a:bodyPr/>
          <a:lstStyle/>
          <a:p>
            <a:endParaRPr lang="nb-NO"/>
          </a:p>
        </p:txBody>
      </p:sp>
      <p:sp>
        <p:nvSpPr>
          <p:cNvPr id="5" name="Plassholder for innhold 4">
            <a:extLst>
              <a:ext uri="{FF2B5EF4-FFF2-40B4-BE49-F238E27FC236}">
                <a16:creationId xmlns:a16="http://schemas.microsoft.com/office/drawing/2014/main" id="{3B7874A2-9F22-4CE9-AAE8-056B257529F1}"/>
              </a:ext>
            </a:extLst>
          </p:cNvPr>
          <p:cNvSpPr>
            <a:spLocks noGrp="1"/>
          </p:cNvSpPr>
          <p:nvPr>
            <p:ph idx="13"/>
          </p:nvPr>
        </p:nvSpPr>
        <p:spPr/>
        <p:txBody>
          <a:bodyPr/>
          <a:lstStyle/>
          <a:p>
            <a:endParaRPr lang="nb-NO"/>
          </a:p>
        </p:txBody>
      </p:sp>
      <p:sp>
        <p:nvSpPr>
          <p:cNvPr id="6" name="Plassholder for innhold 5">
            <a:extLst>
              <a:ext uri="{FF2B5EF4-FFF2-40B4-BE49-F238E27FC236}">
                <a16:creationId xmlns:a16="http://schemas.microsoft.com/office/drawing/2014/main" id="{653E96D1-887E-F5C2-CFB8-9B5830B0A7D1}"/>
              </a:ext>
            </a:extLst>
          </p:cNvPr>
          <p:cNvSpPr>
            <a:spLocks noGrp="1"/>
          </p:cNvSpPr>
          <p:nvPr>
            <p:ph idx="14"/>
          </p:nvPr>
        </p:nvSpPr>
        <p:spPr/>
        <p:txBody>
          <a:bodyPr/>
          <a:lstStyle/>
          <a:p>
            <a:endParaRPr lang="nb-NO"/>
          </a:p>
        </p:txBody>
      </p:sp>
      <p:sp>
        <p:nvSpPr>
          <p:cNvPr id="7" name="Plassholder for innhold 6">
            <a:extLst>
              <a:ext uri="{FF2B5EF4-FFF2-40B4-BE49-F238E27FC236}">
                <a16:creationId xmlns:a16="http://schemas.microsoft.com/office/drawing/2014/main" id="{FBADFEBE-FB50-A048-E071-55BBD2065B6E}"/>
              </a:ext>
            </a:extLst>
          </p:cNvPr>
          <p:cNvSpPr>
            <a:spLocks noGrp="1"/>
          </p:cNvSpPr>
          <p:nvPr>
            <p:ph idx="15"/>
          </p:nvPr>
        </p:nvSpPr>
        <p:spPr/>
        <p:txBody>
          <a:bodyPr/>
          <a:lstStyle/>
          <a:p>
            <a:endParaRPr lang="nb-NO"/>
          </a:p>
        </p:txBody>
      </p:sp>
      <p:sp>
        <p:nvSpPr>
          <p:cNvPr id="8" name="Plassholder for innhold 7">
            <a:extLst>
              <a:ext uri="{FF2B5EF4-FFF2-40B4-BE49-F238E27FC236}">
                <a16:creationId xmlns:a16="http://schemas.microsoft.com/office/drawing/2014/main" id="{B07BF6B1-373C-E62F-0CDD-37B4960FF28B}"/>
              </a:ext>
            </a:extLst>
          </p:cNvPr>
          <p:cNvSpPr>
            <a:spLocks noGrp="1"/>
          </p:cNvSpPr>
          <p:nvPr>
            <p:ph idx="16"/>
          </p:nvPr>
        </p:nvSpPr>
        <p:spPr/>
        <p:txBody>
          <a:bodyPr/>
          <a:lstStyle/>
          <a:p>
            <a:endParaRPr lang="nb-NO"/>
          </a:p>
        </p:txBody>
      </p:sp>
      <p:sp>
        <p:nvSpPr>
          <p:cNvPr id="9" name="Plassholder for innhold 8">
            <a:extLst>
              <a:ext uri="{FF2B5EF4-FFF2-40B4-BE49-F238E27FC236}">
                <a16:creationId xmlns:a16="http://schemas.microsoft.com/office/drawing/2014/main" id="{308FCD24-FC53-1716-2E6E-293C5986D13A}"/>
              </a:ext>
            </a:extLst>
          </p:cNvPr>
          <p:cNvSpPr>
            <a:spLocks noGrp="1"/>
          </p:cNvSpPr>
          <p:nvPr>
            <p:ph idx="17"/>
          </p:nvPr>
        </p:nvSpPr>
        <p:spPr/>
        <p:txBody>
          <a:bodyPr/>
          <a:lstStyle/>
          <a:p>
            <a:endParaRPr lang="nb-NO"/>
          </a:p>
        </p:txBody>
      </p:sp>
    </p:spTree>
    <p:extLst>
      <p:ext uri="{BB962C8B-B14F-4D97-AF65-F5344CB8AC3E}">
        <p14:creationId xmlns:p14="http://schemas.microsoft.com/office/powerpoint/2010/main" val="2585869650"/>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632FB7-92D8-8C77-F497-346146A40DE1}"/>
            </a:ext>
          </a:extLst>
        </p:cNvPr>
        <p:cNvGrpSpPr/>
        <p:nvPr/>
      </p:nvGrpSpPr>
      <p:grpSpPr>
        <a:xfrm>
          <a:off x="0" y="0"/>
          <a:ext cx="0" cy="0"/>
          <a:chOff x="0" y="0"/>
          <a:chExt cx="0" cy="0"/>
        </a:xfrm>
      </p:grpSpPr>
      <p:sp>
        <p:nvSpPr>
          <p:cNvPr id="2" name="Rektangel">
            <a:extLst>
              <a:ext uri="{FF2B5EF4-FFF2-40B4-BE49-F238E27FC236}">
                <a16:creationId xmlns:a16="http://schemas.microsoft.com/office/drawing/2014/main" id="{4E2A2114-90CC-62B4-0269-46223B5725A1}"/>
              </a:ext>
            </a:extLst>
          </p:cNvPr>
          <p:cNvSpPr/>
          <p:nvPr/>
        </p:nvSpPr>
        <p:spPr>
          <a:xfrm>
            <a:off x="267761" y="276995"/>
            <a:ext cx="4623609" cy="13162010"/>
          </a:xfrm>
          <a:prstGeom prst="rect">
            <a:avLst/>
          </a:prstGeom>
          <a:solidFill>
            <a:srgbClr val="F5F0E6"/>
          </a:solidFill>
          <a:ln w="508000">
            <a:noFill/>
            <a:miter lim="400000"/>
          </a:ln>
        </p:spPr>
        <p:txBody>
          <a:bodyPr lIns="0" tIns="0" rIns="0" bIns="0" anchor="ctr"/>
          <a:lstStyle/>
          <a:p>
            <a:pPr marL="0" indent="0" algn="ctr">
              <a:buSzTx/>
              <a:defRPr sz="1800"/>
            </a:pPr>
            <a:endParaRPr>
              <a:solidFill>
                <a:schemeClr val="tx1"/>
              </a:solidFill>
              <a:latin typeface="+mn-lt"/>
            </a:endParaRPr>
          </a:p>
        </p:txBody>
      </p:sp>
      <p:sp>
        <p:nvSpPr>
          <p:cNvPr id="3" name="Tittel 1">
            <a:extLst>
              <a:ext uri="{FF2B5EF4-FFF2-40B4-BE49-F238E27FC236}">
                <a16:creationId xmlns:a16="http://schemas.microsoft.com/office/drawing/2014/main" id="{75EC7591-A077-92C5-2776-D3968C193F1B}"/>
              </a:ext>
            </a:extLst>
          </p:cNvPr>
          <p:cNvSpPr txBox="1">
            <a:spLocks/>
          </p:cNvSpPr>
          <p:nvPr/>
        </p:nvSpPr>
        <p:spPr>
          <a:xfrm>
            <a:off x="651953" y="1714499"/>
            <a:ext cx="4167180" cy="10339254"/>
          </a:xfrm>
          <a:prstGeom prst="rect">
            <a:avLst/>
          </a:prstGeom>
        </p:spPr>
        <p:txBody>
          <a:bodyPr anchor="ctr">
            <a:normAutofit/>
          </a:bodyPr>
          <a:lstStyle>
            <a:lvl1pPr marL="0" marR="0" indent="0" algn="l" defTabSz="457200" rtl="0" latinLnBrk="0">
              <a:lnSpc>
                <a:spcPct val="120000"/>
              </a:lnSpc>
              <a:spcBef>
                <a:spcPts val="0"/>
              </a:spcBef>
              <a:spcAft>
                <a:spcPts val="0"/>
              </a:spcAft>
              <a:buClrTx/>
              <a:buSzTx/>
              <a:buFontTx/>
              <a:buNone/>
              <a:tabLst/>
              <a:defRPr sz="6000" b="0" i="0" u="none" strike="noStrike" cap="none" spc="0" baseline="0">
                <a:solidFill>
                  <a:schemeClr val="bg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a:lstStyle>
          <a:p>
            <a:pPr hangingPunct="1"/>
            <a:r>
              <a:rPr lang="nb-NO" sz="5400">
                <a:solidFill>
                  <a:srgbClr val="2D5660"/>
                </a:solidFill>
              </a:rPr>
              <a:t>Fase 5</a:t>
            </a:r>
          </a:p>
          <a:p>
            <a:pPr hangingPunct="1"/>
            <a:r>
              <a:rPr lang="nb-NO" sz="5400" b="1">
                <a:solidFill>
                  <a:srgbClr val="2D5660"/>
                </a:solidFill>
              </a:rPr>
              <a:t>Dele i plenum</a:t>
            </a:r>
            <a:endParaRPr lang="nb-US" sz="5400" b="1">
              <a:solidFill>
                <a:srgbClr val="2D5660"/>
              </a:solidFill>
            </a:endParaRPr>
          </a:p>
        </p:txBody>
      </p:sp>
      <p:pic>
        <p:nvPicPr>
          <p:cNvPr id="4" name="Helseiarbeid_logo_org hvit skrift.neg.ai" descr="Helseiarbeid_logo_org hvit skrift.neg.ai">
            <a:extLst>
              <a:ext uri="{FF2B5EF4-FFF2-40B4-BE49-F238E27FC236}">
                <a16:creationId xmlns:a16="http://schemas.microsoft.com/office/drawing/2014/main" id="{72EB6846-1F15-CA95-EFBE-59CBB966EC61}"/>
              </a:ext>
            </a:extLst>
          </p:cNvPr>
          <p:cNvPicPr>
            <a:picLocks noChangeAspect="1"/>
          </p:cNvPicPr>
          <p:nvPr/>
        </p:nvPicPr>
        <p:blipFill>
          <a:blip r:embed="rId3"/>
          <a:srcRect/>
          <a:stretch>
            <a:fillRect/>
          </a:stretch>
        </p:blipFill>
        <p:spPr>
          <a:xfrm>
            <a:off x="747570" y="12582442"/>
            <a:ext cx="1569051" cy="441950"/>
          </a:xfrm>
          <a:prstGeom prst="rect">
            <a:avLst/>
          </a:prstGeom>
          <a:ln w="12700">
            <a:miter lim="400000"/>
          </a:ln>
        </p:spPr>
      </p:pic>
      <p:sp>
        <p:nvSpPr>
          <p:cNvPr id="17" name="Plassholder for innhold 2">
            <a:extLst>
              <a:ext uri="{FF2B5EF4-FFF2-40B4-BE49-F238E27FC236}">
                <a16:creationId xmlns:a16="http://schemas.microsoft.com/office/drawing/2014/main" id="{2783568F-BE85-6D3D-60F6-D1DFEAB07826}"/>
              </a:ext>
            </a:extLst>
          </p:cNvPr>
          <p:cNvSpPr txBox="1">
            <a:spLocks/>
          </p:cNvSpPr>
          <p:nvPr/>
        </p:nvSpPr>
        <p:spPr>
          <a:xfrm>
            <a:off x="5863390" y="2668587"/>
            <a:ext cx="14763492" cy="8378825"/>
          </a:xfrm>
          <a:prstGeom prst="rect">
            <a:avLst/>
          </a:prstGeom>
        </p:spPr>
        <p:txBody>
          <a:bodyPr anchor="ctr"/>
          <a:lstStyle>
            <a:lvl1pPr marL="0" marR="0" indent="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1pPr>
            <a:lvl2pPr marL="0" marR="0" indent="4572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2pPr>
            <a:lvl3pPr marL="0" marR="0" indent="9144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3pPr>
            <a:lvl4pPr marL="0" marR="0" indent="13716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4pPr>
            <a:lvl5pPr marL="0" marR="0" indent="1828800" algn="l" defTabSz="457200" rtl="0" latinLnBrk="0">
              <a:lnSpc>
                <a:spcPct val="120000"/>
              </a:lnSpc>
              <a:spcBef>
                <a:spcPts val="0"/>
              </a:spcBef>
              <a:spcAft>
                <a:spcPts val="0"/>
              </a:spcAft>
              <a:buClrTx/>
              <a:buSzTx/>
              <a:buFontTx/>
              <a:buNone/>
              <a:tabLst/>
              <a:defRPr sz="5000" b="0" i="0" u="none" strike="noStrike" cap="none" spc="0" baseline="0">
                <a:solidFill>
                  <a:schemeClr val="tx1"/>
                </a:solidFill>
                <a:uFillTx/>
                <a:latin typeface="+mn-lt"/>
                <a:ea typeface="+mn-ea"/>
                <a:cs typeface="+mn-cs"/>
                <a:sym typeface="Roboto Slab Bold"/>
              </a:defRPr>
            </a:lvl5pPr>
            <a:lvl6pPr marL="0" marR="0" indent="22860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6pPr>
            <a:lvl7pPr marL="0" marR="0" indent="27432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7pPr>
            <a:lvl8pPr marL="0" marR="0" indent="32004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8pPr>
            <a:lvl9pPr marL="0" marR="0" indent="3657600" algn="l" defTabSz="457200" rtl="0" latinLnBrk="0">
              <a:lnSpc>
                <a:spcPct val="120000"/>
              </a:lnSpc>
              <a:spcBef>
                <a:spcPts val="0"/>
              </a:spcBef>
              <a:spcAft>
                <a:spcPts val="0"/>
              </a:spcAft>
              <a:buClrTx/>
              <a:buSzTx/>
              <a:buFontTx/>
              <a:buNone/>
              <a:tabLst/>
              <a:defRPr sz="5000" b="0" i="0" u="none" strike="noStrike" cap="none" spc="0" baseline="0">
                <a:solidFill>
                  <a:srgbClr val="FFFFFF"/>
                </a:solidFill>
                <a:uFillTx/>
                <a:latin typeface="+mn-lt"/>
                <a:ea typeface="+mn-ea"/>
                <a:cs typeface="+mn-cs"/>
                <a:sym typeface="Roboto Slab Bold"/>
              </a:defRPr>
            </a:lvl9pPr>
          </a:lstStyle>
          <a:p>
            <a:pPr marL="10795" hangingPunct="1"/>
            <a:endParaRPr lang="nb-NO" sz="3200" noProof="1">
              <a:latin typeface="Roboto Slab" pitchFamily="2" charset="0"/>
              <a:ea typeface="Roboto Slab" pitchFamily="2" charset="0"/>
              <a:cs typeface="Roboto Slab" pitchFamily="2" charset="0"/>
            </a:endParaRPr>
          </a:p>
          <a:p>
            <a:pPr marL="10795" hangingPunct="1"/>
            <a:r>
              <a:rPr lang="nb-NO" sz="3200" b="1" noProof="1">
                <a:latin typeface="Roboto Slab"/>
                <a:ea typeface="Roboto Slab"/>
                <a:cs typeface="Roboto Slab"/>
              </a:rPr>
              <a:t>Dele med de andre gruppene </a:t>
            </a:r>
          </a:p>
          <a:p>
            <a:pPr marL="10795" hangingPunct="1"/>
            <a:endParaRPr lang="nb-NO" sz="3200" b="1" noProof="1">
              <a:latin typeface="Roboto Slab"/>
              <a:ea typeface="Roboto Slab"/>
              <a:cs typeface="Roboto Slab"/>
            </a:endParaRPr>
          </a:p>
          <a:p>
            <a:pPr marL="10795" hangingPunct="1">
              <a:buClr>
                <a:srgbClr val="4ECDC4"/>
              </a:buClr>
            </a:pPr>
            <a:r>
              <a:rPr lang="nb-NO" sz="3200" b="1" noProof="1">
                <a:latin typeface="Roboto Slab"/>
                <a:ea typeface="Roboto Slab"/>
                <a:cs typeface="Roboto Slab"/>
              </a:rPr>
              <a:t>7. </a:t>
            </a:r>
            <a:r>
              <a:rPr lang="nb-NO" sz="3200" noProof="1">
                <a:latin typeface="Roboto Slab"/>
                <a:ea typeface="Roboto Slab"/>
                <a:cs typeface="Roboto Slab"/>
              </a:rPr>
              <a:t>Gruppene deler tiltakene i handlingsplanen</a:t>
            </a:r>
            <a:br>
              <a:rPr lang="nb-NO" sz="3200" noProof="1">
                <a:latin typeface="Roboto Slab"/>
                <a:ea typeface="Roboto Slab"/>
                <a:cs typeface="Roboto Slab"/>
              </a:rPr>
            </a:br>
            <a:endParaRPr lang="nb-NO" sz="3200" noProof="1">
              <a:latin typeface="Roboto Slab"/>
              <a:ea typeface="Roboto Slab"/>
              <a:cs typeface="Roboto Slab"/>
            </a:endParaRPr>
          </a:p>
          <a:p>
            <a:pPr marL="10795" hangingPunct="1">
              <a:buClr>
                <a:srgbClr val="4ECDC4"/>
              </a:buClr>
            </a:pPr>
            <a:r>
              <a:rPr lang="nb-NO" sz="3200" b="1" noProof="1">
                <a:latin typeface="Roboto Slab"/>
                <a:ea typeface="Roboto Slab"/>
                <a:cs typeface="Roboto Slab"/>
              </a:rPr>
              <a:t>8. </a:t>
            </a:r>
            <a:r>
              <a:rPr lang="nb-NO" sz="3200" noProof="1">
                <a:latin typeface="Roboto Slab"/>
                <a:ea typeface="Roboto Slab"/>
                <a:cs typeface="Roboto Slab"/>
              </a:rPr>
              <a:t>Lever arbeidsarket til partsgruppa. Det skal brukes i videre arbeid.</a:t>
            </a:r>
            <a:endParaRPr lang="nb-NO" sz="3200"/>
          </a:p>
        </p:txBody>
      </p:sp>
    </p:spTree>
    <p:extLst>
      <p:ext uri="{BB962C8B-B14F-4D97-AF65-F5344CB8AC3E}">
        <p14:creationId xmlns:p14="http://schemas.microsoft.com/office/powerpoint/2010/main" val="1896748479"/>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5BA288A-BA10-B168-E5F3-E95A3AF4B070}"/>
              </a:ext>
            </a:extLst>
          </p:cNvPr>
          <p:cNvSpPr>
            <a:spLocks noGrp="1"/>
          </p:cNvSpPr>
          <p:nvPr>
            <p:ph type="title"/>
          </p:nvPr>
        </p:nvSpPr>
        <p:spPr>
          <a:xfrm>
            <a:off x="3662364" y="4713922"/>
            <a:ext cx="5634036" cy="4288155"/>
          </a:xfrm>
        </p:spPr>
        <p:txBody>
          <a:bodyPr/>
          <a:lstStyle/>
          <a:p>
            <a:r>
              <a:rPr lang="nb-NO" noProof="1"/>
              <a:t>Veien videre</a:t>
            </a:r>
          </a:p>
        </p:txBody>
      </p:sp>
      <p:sp>
        <p:nvSpPr>
          <p:cNvPr id="3" name="Plassholder for innhold 2">
            <a:extLst>
              <a:ext uri="{FF2B5EF4-FFF2-40B4-BE49-F238E27FC236}">
                <a16:creationId xmlns:a16="http://schemas.microsoft.com/office/drawing/2014/main" id="{7C73586D-710B-FAF5-8AF6-476F8C0A445D}"/>
              </a:ext>
            </a:extLst>
          </p:cNvPr>
          <p:cNvSpPr>
            <a:spLocks noGrp="1"/>
          </p:cNvSpPr>
          <p:nvPr>
            <p:ph idx="10"/>
          </p:nvPr>
        </p:nvSpPr>
        <p:spPr>
          <a:xfrm>
            <a:off x="14117618" y="3430801"/>
            <a:ext cx="10022542" cy="8378825"/>
          </a:xfrm>
        </p:spPr>
        <p:txBody>
          <a:bodyPr>
            <a:normAutofit/>
          </a:bodyPr>
          <a:lstStyle/>
          <a:p>
            <a:pPr marL="467995"/>
            <a:endParaRPr lang="nb-NO" noProof="1"/>
          </a:p>
          <a:p>
            <a:pPr marL="467995">
              <a:spcBef>
                <a:spcPts val="2500"/>
              </a:spcBef>
            </a:pPr>
            <a:r>
              <a:rPr lang="nb-NO" b="1" noProof="1">
                <a:solidFill>
                  <a:srgbClr val="3A4053"/>
                </a:solidFill>
                <a:latin typeface="Roboto Slab"/>
                <a:ea typeface="Roboto Slab"/>
                <a:cs typeface="Roboto Slab"/>
              </a:rPr>
              <a:t>Partsgruppens rolle</a:t>
            </a:r>
            <a:br>
              <a:rPr lang="nb-NO" sz="2400" b="1" noProof="1">
                <a:latin typeface="Roboto Slab" pitchFamily="2" charset="0"/>
                <a:ea typeface="Roboto Slab" pitchFamily="2" charset="0"/>
                <a:cs typeface="Roboto Slab" pitchFamily="2" charset="0"/>
              </a:rPr>
            </a:br>
            <a:r>
              <a:rPr lang="nb-NO" sz="2800" noProof="1">
                <a:solidFill>
                  <a:srgbClr val="3A4053"/>
                </a:solidFill>
                <a:latin typeface="Roboto Slab"/>
                <a:ea typeface="Roboto Slab"/>
                <a:cs typeface="Roboto Slab"/>
              </a:rPr>
              <a:t>Partsgruppa skal gjennomgå, sortere og prioriterer</a:t>
            </a:r>
            <a:br>
              <a:rPr lang="nb-NO" sz="2800" noProof="1">
                <a:latin typeface="Roboto Slab" pitchFamily="2" charset="0"/>
                <a:ea typeface="Roboto Slab" pitchFamily="2" charset="0"/>
                <a:cs typeface="Roboto Slab" pitchFamily="2" charset="0"/>
              </a:rPr>
            </a:br>
            <a:r>
              <a:rPr lang="nb-NO" sz="2800" noProof="1">
                <a:solidFill>
                  <a:srgbClr val="3A4053"/>
                </a:solidFill>
                <a:latin typeface="Roboto Slab"/>
                <a:ea typeface="Roboto Slab"/>
                <a:cs typeface="Roboto Slab"/>
              </a:rPr>
              <a:t>forslagene fra gruppearbeidet. De lager en handlingsplan og sikrer at </a:t>
            </a:r>
            <a:r>
              <a:rPr lang="nb-NO" noProof="1">
                <a:solidFill>
                  <a:srgbClr val="3A4053"/>
                </a:solidFill>
                <a:latin typeface="Roboto Slab"/>
                <a:ea typeface="Roboto Slab"/>
                <a:cs typeface="Roboto Slab"/>
              </a:rPr>
              <a:t>valgte tiltak</a:t>
            </a:r>
            <a:r>
              <a:rPr lang="nb-NO" sz="2800" noProof="1">
                <a:solidFill>
                  <a:srgbClr val="3A4053"/>
                </a:solidFill>
                <a:latin typeface="Roboto Slab"/>
                <a:ea typeface="Roboto Slab"/>
                <a:cs typeface="Roboto Slab"/>
              </a:rPr>
              <a:t> integreres i bedriftens HMS arbeid.</a:t>
            </a:r>
          </a:p>
          <a:p>
            <a:pPr marL="467995">
              <a:spcBef>
                <a:spcPts val="2500"/>
              </a:spcBef>
            </a:pPr>
            <a:r>
              <a:rPr lang="nb-NO" b="1" noProof="1">
                <a:solidFill>
                  <a:srgbClr val="3A4053"/>
                </a:solidFill>
                <a:latin typeface="Roboto Slab"/>
                <a:ea typeface="Roboto Slab"/>
                <a:cs typeface="Roboto Slab"/>
              </a:rPr>
              <a:t>Tiltakene presenteres for ansatte</a:t>
            </a:r>
            <a:br>
              <a:rPr lang="nb-NO" sz="2400" b="1" noProof="1">
                <a:latin typeface="Roboto Slab" pitchFamily="2" charset="0"/>
                <a:ea typeface="Roboto Slab" pitchFamily="2" charset="0"/>
                <a:cs typeface="Roboto Slab" pitchFamily="2" charset="0"/>
              </a:rPr>
            </a:br>
            <a:r>
              <a:rPr lang="nb-NO" sz="2800" noProof="1">
                <a:solidFill>
                  <a:srgbClr val="3A4053"/>
                </a:solidFill>
                <a:latin typeface="Roboto Slab"/>
                <a:ea typeface="Roboto Slab"/>
                <a:cs typeface="Roboto Slab"/>
              </a:rPr>
              <a:t>De ansatte får presentert en felles handlingsplan, og hvordan dere skal jobbe med tiltakene fremover.</a:t>
            </a:r>
          </a:p>
          <a:p>
            <a:pPr marL="467995">
              <a:spcBef>
                <a:spcPts val="2500"/>
              </a:spcBef>
            </a:pPr>
            <a:r>
              <a:rPr lang="nb-NO" b="1" noProof="1">
                <a:solidFill>
                  <a:srgbClr val="3A4053"/>
                </a:solidFill>
                <a:latin typeface="Roboto Slab"/>
                <a:ea typeface="Roboto Slab"/>
                <a:cs typeface="Roboto Slab"/>
              </a:rPr>
              <a:t>Neste kort fra steg 2</a:t>
            </a:r>
            <a:br>
              <a:rPr lang="nb-NO" noProof="1">
                <a:latin typeface="Roboto Slab" pitchFamily="2" charset="0"/>
                <a:ea typeface="Roboto Slab" pitchFamily="2" charset="0"/>
                <a:cs typeface="Roboto Slab" pitchFamily="2" charset="0"/>
              </a:rPr>
            </a:br>
            <a:r>
              <a:rPr lang="nb-NO" noProof="1">
                <a:solidFill>
                  <a:srgbClr val="3A4053"/>
                </a:solidFill>
                <a:latin typeface="Roboto Slab"/>
                <a:ea typeface="Roboto Slab"/>
                <a:cs typeface="Roboto Slab"/>
              </a:rPr>
              <a:t>Når dere er i mål med tiltakene i handlingsplanen kan dere ta tak i neste kort fra steg 2. </a:t>
            </a:r>
            <a:endParaRPr lang="nb-NO" sz="2800" noProof="1">
              <a:solidFill>
                <a:srgbClr val="3A4053"/>
              </a:solidFill>
              <a:latin typeface="Roboto Slab"/>
              <a:ea typeface="Roboto Slab"/>
              <a:cs typeface="Roboto Slab"/>
            </a:endParaRPr>
          </a:p>
          <a:p>
            <a:pPr marL="467995"/>
            <a:endParaRPr lang="nb-NO" noProof="1"/>
          </a:p>
        </p:txBody>
      </p:sp>
    </p:spTree>
    <p:extLst>
      <p:ext uri="{BB962C8B-B14F-4D97-AF65-F5344CB8AC3E}">
        <p14:creationId xmlns:p14="http://schemas.microsoft.com/office/powerpoint/2010/main" val="1379025476"/>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9FD3E47-8917-D6B9-B45A-94072E1D0852}"/>
              </a:ext>
            </a:extLst>
          </p:cNvPr>
          <p:cNvSpPr>
            <a:spLocks noGrp="1"/>
          </p:cNvSpPr>
          <p:nvPr>
            <p:ph type="ctrTitle"/>
          </p:nvPr>
        </p:nvSpPr>
        <p:spPr/>
        <p:txBody>
          <a:bodyPr/>
          <a:lstStyle/>
          <a:p>
            <a:pPr algn="ctr"/>
            <a:r>
              <a:rPr lang="nb-NO" noProof="1"/>
              <a:t>Hva er det viktigste du tar med deg fra dagen i dag?</a:t>
            </a:r>
          </a:p>
        </p:txBody>
      </p:sp>
      <p:pic>
        <p:nvPicPr>
          <p:cNvPr id="3" name="Bilde" descr="Bilde">
            <a:extLst>
              <a:ext uri="{FF2B5EF4-FFF2-40B4-BE49-F238E27FC236}">
                <a16:creationId xmlns:a16="http://schemas.microsoft.com/office/drawing/2014/main" id="{02535C82-F3FE-792D-F033-2C746292B4DB}"/>
              </a:ext>
            </a:extLst>
          </p:cNvPr>
          <p:cNvPicPr>
            <a:picLocks noChangeAspect="1"/>
          </p:cNvPicPr>
          <p:nvPr/>
        </p:nvPicPr>
        <p:blipFill>
          <a:blip r:embed="rId3"/>
          <a:stretch>
            <a:fillRect/>
          </a:stretch>
        </p:blipFill>
        <p:spPr>
          <a:xfrm>
            <a:off x="2522343" y="3821540"/>
            <a:ext cx="2315078" cy="1420017"/>
          </a:xfrm>
          <a:prstGeom prst="rect">
            <a:avLst/>
          </a:prstGeom>
          <a:ln w="12700">
            <a:miter lim="400000"/>
          </a:ln>
        </p:spPr>
      </p:pic>
    </p:spTree>
    <p:extLst>
      <p:ext uri="{BB962C8B-B14F-4D97-AF65-F5344CB8AC3E}">
        <p14:creationId xmlns:p14="http://schemas.microsoft.com/office/powerpoint/2010/main" val="2528918809"/>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591634698"/>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385E548-B048-0342-5E59-D144DF19EA09}"/>
              </a:ext>
            </a:extLst>
          </p:cNvPr>
          <p:cNvSpPr>
            <a:spLocks noGrp="1"/>
          </p:cNvSpPr>
          <p:nvPr>
            <p:ph type="ctrTitle"/>
          </p:nvPr>
        </p:nvSpPr>
        <p:spPr/>
        <p:txBody>
          <a:bodyPr/>
          <a:lstStyle/>
          <a:p>
            <a:r>
              <a:rPr lang="nb-NO" noProof="1"/>
              <a:t>Valgfritt tilleggsstoff</a:t>
            </a:r>
          </a:p>
        </p:txBody>
      </p:sp>
    </p:spTree>
    <p:extLst>
      <p:ext uri="{BB962C8B-B14F-4D97-AF65-F5344CB8AC3E}">
        <p14:creationId xmlns:p14="http://schemas.microsoft.com/office/powerpoint/2010/main" val="1201224569"/>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41" name="Vårt beste tips til hva dere kan gjøre til neste samling:"/>
          <p:cNvSpPr txBox="1"/>
          <p:nvPr/>
        </p:nvSpPr>
        <p:spPr>
          <a:xfrm>
            <a:off x="1073720" y="1000572"/>
            <a:ext cx="8701100" cy="564257"/>
          </a:xfrm>
          <a:prstGeom prst="rect">
            <a:avLst/>
          </a:prstGeom>
          <a:ln w="12700">
            <a:miter lim="400000"/>
          </a:ln>
          <a:extLst>
            <a:ext uri="{C572A759-6A51-4108-AA02-DFA0A04FC94B}">
              <ma14:wrappingTextBoxFlag xmlns:m="http://schemas.openxmlformats.org/officeDocument/2006/math" xmlns:a14="http://schemas.microsoft.com/office/drawing/2010/main" xmlns:ma14="http://schemas.microsoft.com/office/mac/drawingml/2011/main" xmlns="" val="1"/>
            </a:ext>
          </a:extLst>
        </p:spPr>
        <p:txBody>
          <a:bodyPr wrap="none" lIns="50800" tIns="50800" rIns="50800" bIns="50800" anchor="ctr">
            <a:spAutoFit/>
          </a:bodyPr>
          <a:lstStyle>
            <a:lvl1pPr defTabSz="457200">
              <a:lnSpc>
                <a:spcPct val="100000"/>
              </a:lnSpc>
              <a:spcBef>
                <a:spcPts val="0"/>
              </a:spcBef>
              <a:defRPr sz="3000">
                <a:solidFill>
                  <a:srgbClr val="F27776"/>
                </a:solidFill>
                <a:latin typeface="Roboto Slab Bold"/>
                <a:ea typeface="Roboto Slab Bold"/>
                <a:cs typeface="Roboto Slab Bold"/>
                <a:sym typeface="Roboto Slab Bold"/>
              </a:defRPr>
            </a:lvl1pPr>
          </a:lstStyle>
          <a:p>
            <a:r>
              <a:rPr lang="nb-NO" noProof="1">
                <a:solidFill>
                  <a:schemeClr val="tx1"/>
                </a:solidFill>
              </a:rPr>
              <a:t>Vårt beste tips til hva dere kan gjøre fremover: </a:t>
            </a:r>
          </a:p>
        </p:txBody>
      </p:sp>
      <p:sp>
        <p:nvSpPr>
          <p:cNvPr id="642" name="Rektangel"/>
          <p:cNvSpPr/>
          <p:nvPr/>
        </p:nvSpPr>
        <p:spPr>
          <a:xfrm>
            <a:off x="567398" y="1964697"/>
            <a:ext cx="23521327" cy="11507052"/>
          </a:xfrm>
          <a:prstGeom prst="rect">
            <a:avLst/>
          </a:prstGeom>
          <a:solidFill>
            <a:srgbClr val="FBFCF7"/>
          </a:solidFill>
          <a:ln w="12700">
            <a:miter lim="400000"/>
          </a:ln>
        </p:spPr>
        <p:txBody>
          <a:bodyPr lIns="50800" tIns="50800" rIns="50800" bIns="50800" anchor="ctr"/>
          <a:lstStyle/>
          <a:p>
            <a:pPr algn="ctr" defTabSz="825500">
              <a:lnSpc>
                <a:spcPct val="100000"/>
              </a:lnSpc>
              <a:spcBef>
                <a:spcPts val="0"/>
              </a:spcBef>
              <a:defRPr sz="3200">
                <a:solidFill>
                  <a:srgbClr val="FFFFFF"/>
                </a:solidFill>
                <a:latin typeface="Helvetica Neue Medium"/>
                <a:ea typeface="Helvetica Neue Medium"/>
                <a:cs typeface="Helvetica Neue Medium"/>
                <a:sym typeface="Helvetica Neue Medium"/>
              </a:defRPr>
            </a:pPr>
            <a:endParaRPr lang="nb-NO" noProof="1"/>
          </a:p>
        </p:txBody>
      </p:sp>
      <p:pic>
        <p:nvPicPr>
          <p:cNvPr id="643" name="Helseiarbeid_logo_org.ai" descr="Helseiarbeid_logo_org.ai"/>
          <p:cNvPicPr>
            <a:picLocks noChangeAspect="1"/>
          </p:cNvPicPr>
          <p:nvPr/>
        </p:nvPicPr>
        <p:blipFill>
          <a:blip r:embed="rId3"/>
          <a:stretch>
            <a:fillRect/>
          </a:stretch>
        </p:blipFill>
        <p:spPr>
          <a:xfrm>
            <a:off x="21042120" y="12465896"/>
            <a:ext cx="2774482" cy="781477"/>
          </a:xfrm>
          <a:prstGeom prst="rect">
            <a:avLst/>
          </a:prstGeom>
          <a:ln w="12700">
            <a:miter lim="400000"/>
          </a:ln>
        </p:spPr>
      </p:pic>
      <p:sp>
        <p:nvSpPr>
          <p:cNvPr id="644" name="Rektangel"/>
          <p:cNvSpPr/>
          <p:nvPr/>
        </p:nvSpPr>
        <p:spPr>
          <a:xfrm>
            <a:off x="1065105" y="1672447"/>
            <a:ext cx="21022487" cy="332748"/>
          </a:xfrm>
          <a:prstGeom prst="rect">
            <a:avLst/>
          </a:prstGeom>
          <a:solidFill>
            <a:srgbClr val="EB696B"/>
          </a:solidFill>
          <a:ln w="12700">
            <a:miter lim="400000"/>
          </a:ln>
        </p:spPr>
        <p:txBody>
          <a:bodyPr lIns="0" tIns="0" rIns="0" bIns="0" anchor="ctr"/>
          <a:lstStyle/>
          <a:p>
            <a:pPr defTabSz="457200">
              <a:lnSpc>
                <a:spcPct val="120000"/>
              </a:lnSpc>
              <a:spcBef>
                <a:spcPts val="0"/>
              </a:spcBef>
              <a:defRPr sz="1800">
                <a:latin typeface="Arial"/>
                <a:ea typeface="Arial"/>
                <a:cs typeface="Arial"/>
                <a:sym typeface="Arial"/>
              </a:defRPr>
            </a:pPr>
            <a:endParaRPr lang="nb-NO" noProof="1"/>
          </a:p>
        </p:txBody>
      </p:sp>
      <p:pic>
        <p:nvPicPr>
          <p:cNvPr id="2" name="Bilde" descr="Bilde">
            <a:extLst>
              <a:ext uri="{FF2B5EF4-FFF2-40B4-BE49-F238E27FC236}">
                <a16:creationId xmlns:a16="http://schemas.microsoft.com/office/drawing/2014/main" id="{EE51374F-6841-A354-CC78-51BC8836B646}"/>
              </a:ext>
            </a:extLst>
          </p:cNvPr>
          <p:cNvPicPr>
            <a:picLocks noChangeAspect="1"/>
          </p:cNvPicPr>
          <p:nvPr/>
        </p:nvPicPr>
        <p:blipFill>
          <a:blip r:embed="rId4"/>
          <a:stretch>
            <a:fillRect/>
          </a:stretch>
        </p:blipFill>
        <p:spPr>
          <a:xfrm>
            <a:off x="22203087" y="244251"/>
            <a:ext cx="1332774" cy="1336900"/>
          </a:xfrm>
          <a:prstGeom prst="rect">
            <a:avLst/>
          </a:prstGeom>
          <a:ln w="12700">
            <a:miter lim="400000"/>
          </a:ln>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B113D2-7B81-369E-1D73-4EF757306B38}"/>
              </a:ext>
            </a:extLst>
          </p:cNvPr>
          <p:cNvSpPr>
            <a:spLocks noGrp="1"/>
          </p:cNvSpPr>
          <p:nvPr>
            <p:ph type="title"/>
          </p:nvPr>
        </p:nvSpPr>
        <p:spPr>
          <a:xfrm>
            <a:off x="2375431" y="1216688"/>
            <a:ext cx="9544050" cy="10339254"/>
          </a:xfrm>
          <a:noFill/>
        </p:spPr>
        <p:txBody>
          <a:bodyPr>
            <a:normAutofit/>
          </a:bodyPr>
          <a:lstStyle/>
          <a:p>
            <a:pPr algn="r"/>
            <a:br>
              <a:rPr lang="nb-NO" noProof="1"/>
            </a:br>
            <a:br>
              <a:rPr lang="nb-NO" noProof="1"/>
            </a:br>
            <a:r>
              <a:rPr lang="nb-NO" noProof="1"/>
              <a:t>Kunnskapsheving og konkretisering: </a:t>
            </a:r>
            <a:br>
              <a:rPr lang="nb-NO" noProof="1"/>
            </a:br>
            <a:r>
              <a:rPr lang="nb-NO" noProof="1"/>
              <a:t>Vi lager tiltak</a:t>
            </a:r>
            <a:br>
              <a:rPr lang="nb-NO" noProof="1"/>
            </a:br>
            <a:endParaRPr lang="nb-NO" noProof="1"/>
          </a:p>
        </p:txBody>
      </p:sp>
      <p:sp>
        <p:nvSpPr>
          <p:cNvPr id="3" name="Content Placeholder 2">
            <a:extLst>
              <a:ext uri="{FF2B5EF4-FFF2-40B4-BE49-F238E27FC236}">
                <a16:creationId xmlns:a16="http://schemas.microsoft.com/office/drawing/2014/main" id="{A7A06F35-DFD5-7D80-139D-AD17F68C294D}"/>
              </a:ext>
            </a:extLst>
          </p:cNvPr>
          <p:cNvSpPr>
            <a:spLocks noGrp="1"/>
          </p:cNvSpPr>
          <p:nvPr>
            <p:ph idx="10"/>
          </p:nvPr>
        </p:nvSpPr>
        <p:spPr/>
        <p:txBody>
          <a:bodyPr/>
          <a:lstStyle/>
          <a:p>
            <a:pPr marL="467995"/>
            <a:endParaRPr lang="nb-NO" b="1" noProof="1">
              <a:latin typeface="+mn-lt"/>
            </a:endParaRPr>
          </a:p>
          <a:p>
            <a:pPr marL="467995"/>
            <a:endParaRPr lang="nb-NO" b="1" noProof="1">
              <a:latin typeface="+mn-lt"/>
            </a:endParaRPr>
          </a:p>
          <a:p>
            <a:pPr marL="10795" indent="0">
              <a:buNone/>
            </a:pPr>
            <a:br>
              <a:rPr lang="nb-NO" noProof="1">
                <a:latin typeface="Roboto Slab" pitchFamily="2" charset="0"/>
                <a:ea typeface="Roboto Slab" pitchFamily="2" charset="0"/>
                <a:cs typeface="Roboto Slab" pitchFamily="2" charset="0"/>
              </a:rPr>
            </a:br>
            <a:endParaRPr lang="nb-NO" noProof="1">
              <a:latin typeface="Roboto Slab" pitchFamily="2" charset="0"/>
              <a:ea typeface="Roboto Slab" pitchFamily="2" charset="0"/>
              <a:cs typeface="Roboto Slab" pitchFamily="2" charset="0"/>
            </a:endParaRPr>
          </a:p>
          <a:p>
            <a:pPr marL="467995"/>
            <a:r>
              <a:rPr lang="nb-NO" noProof="1">
                <a:latin typeface="Roboto Slab"/>
                <a:ea typeface="Roboto Slab"/>
                <a:cs typeface="Roboto Slab"/>
              </a:rPr>
              <a:t>Vi fortsetter å se på filmene om Erik</a:t>
            </a:r>
            <a:endParaRPr lang="nb-NO" noProof="1">
              <a:ea typeface="Roboto Slab Bold"/>
            </a:endParaRPr>
          </a:p>
          <a:p>
            <a:pPr marL="467995"/>
            <a:endParaRPr lang="nb-NO" noProof="1">
              <a:latin typeface="Aptos"/>
              <a:ea typeface="Roboto Slab Bold"/>
              <a:cs typeface="Arial"/>
            </a:endParaRPr>
          </a:p>
          <a:p>
            <a:pPr marL="467995"/>
            <a:r>
              <a:rPr lang="nb-NO" noProof="1">
                <a:latin typeface="Roboto Slab" pitchFamily="2" charset="0"/>
                <a:ea typeface="Roboto Slab" pitchFamily="2" charset="0"/>
                <a:cs typeface="Roboto Slab" pitchFamily="2" charset="0"/>
              </a:rPr>
              <a:t>Partsgruppen presenterer arbeidet</a:t>
            </a:r>
          </a:p>
          <a:p>
            <a:pPr marL="467995"/>
            <a:endParaRPr lang="nb-NO" noProof="1">
              <a:latin typeface="Roboto Slab" pitchFamily="2" charset="0"/>
              <a:ea typeface="Roboto Slab" pitchFamily="2" charset="0"/>
              <a:cs typeface="Roboto Slab" pitchFamily="2" charset="0"/>
            </a:endParaRPr>
          </a:p>
          <a:p>
            <a:pPr marL="467995"/>
            <a:r>
              <a:rPr lang="nb-NO" noProof="1">
                <a:latin typeface="Roboto Slab" pitchFamily="2" charset="0"/>
                <a:ea typeface="Roboto Slab" pitchFamily="2" charset="0"/>
                <a:cs typeface="Roboto Slab" pitchFamily="2" charset="0"/>
              </a:rPr>
              <a:t>Vi fortsetter HelseIArbeid spillet og lager tiltak</a:t>
            </a:r>
            <a:br>
              <a:rPr lang="nb-NO" noProof="1">
                <a:latin typeface="Aptos"/>
              </a:rPr>
            </a:br>
            <a:endParaRPr lang="nb-NO" noProof="1"/>
          </a:p>
        </p:txBody>
      </p:sp>
    </p:spTree>
    <p:extLst>
      <p:ext uri="{BB962C8B-B14F-4D97-AF65-F5344CB8AC3E}">
        <p14:creationId xmlns:p14="http://schemas.microsoft.com/office/powerpoint/2010/main" val="208841837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Sylinder 1">
            <a:extLst>
              <a:ext uri="{FF2B5EF4-FFF2-40B4-BE49-F238E27FC236}">
                <a16:creationId xmlns:a16="http://schemas.microsoft.com/office/drawing/2014/main" id="{67FFCAB0-63E8-29EE-C5C4-DAC2914D65F2}"/>
              </a:ext>
            </a:extLst>
          </p:cNvPr>
          <p:cNvSpPr txBox="1"/>
          <p:nvPr/>
        </p:nvSpPr>
        <p:spPr>
          <a:xfrm>
            <a:off x="5442556" y="6509284"/>
            <a:ext cx="13498888" cy="9951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rtlCol="0" anchor="ctr">
            <a:spAutoFit/>
          </a:bodyPr>
          <a:lstStyle/>
          <a:p>
            <a:pPr marL="0" indent="0" algn="l">
              <a:lnSpc>
                <a:spcPct val="100000"/>
              </a:lnSpc>
              <a:buSzTx/>
            </a:pPr>
            <a:r>
              <a:rPr lang="nb-NO" sz="5800" noProof="1">
                <a:solidFill>
                  <a:srgbClr val="2D5660"/>
                </a:solidFill>
                <a:latin typeface="+mn-lt"/>
                <a:ea typeface="+mn-ea"/>
                <a:cs typeface="+mn-cs"/>
                <a:sym typeface="Roboto Slab Bold"/>
              </a:rPr>
              <a:t>Hva er det beste med å jobbe hos oss? </a:t>
            </a:r>
          </a:p>
        </p:txBody>
      </p:sp>
      <p:pic>
        <p:nvPicPr>
          <p:cNvPr id="3" name="Bilde" descr="Bilde">
            <a:extLst>
              <a:ext uri="{FF2B5EF4-FFF2-40B4-BE49-F238E27FC236}">
                <a16:creationId xmlns:a16="http://schemas.microsoft.com/office/drawing/2014/main" id="{58258C73-C620-C435-5F93-B6918850A720}"/>
              </a:ext>
            </a:extLst>
          </p:cNvPr>
          <p:cNvPicPr>
            <a:picLocks noChangeAspect="1"/>
          </p:cNvPicPr>
          <p:nvPr/>
        </p:nvPicPr>
        <p:blipFill>
          <a:blip r:embed="rId3"/>
          <a:stretch>
            <a:fillRect/>
          </a:stretch>
        </p:blipFill>
        <p:spPr>
          <a:xfrm>
            <a:off x="3467874" y="4806565"/>
            <a:ext cx="2315078" cy="1420017"/>
          </a:xfrm>
          <a:prstGeom prst="rect">
            <a:avLst/>
          </a:prstGeom>
          <a:ln w="12700">
            <a:miter lim="400000"/>
          </a:ln>
        </p:spPr>
      </p:pic>
    </p:spTree>
    <p:extLst>
      <p:ext uri="{BB962C8B-B14F-4D97-AF65-F5344CB8AC3E}">
        <p14:creationId xmlns:p14="http://schemas.microsoft.com/office/powerpoint/2010/main" val="1096801643"/>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000C7E-8CC2-8E4D-8EE8-E779DF5E8C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B2E292-6A2C-ABA6-D8FC-9F5EE51CF3B1}"/>
              </a:ext>
            </a:extLst>
          </p:cNvPr>
          <p:cNvSpPr>
            <a:spLocks noGrp="1"/>
          </p:cNvSpPr>
          <p:nvPr>
            <p:ph type="ctrTitle"/>
          </p:nvPr>
        </p:nvSpPr>
        <p:spPr>
          <a:xfrm>
            <a:off x="3686175" y="2958353"/>
            <a:ext cx="17649825" cy="7817224"/>
          </a:xfrm>
        </p:spPr>
        <p:txBody>
          <a:bodyPr>
            <a:normAutofit/>
          </a:bodyPr>
          <a:lstStyle/>
          <a:p>
            <a:r>
              <a:rPr lang="nb-NO" noProof="1"/>
              <a:t>Film 3 </a:t>
            </a:r>
            <a:br>
              <a:rPr lang="nb-NO" noProof="1"/>
            </a:br>
            <a:br>
              <a:rPr lang="nb-NO" noProof="1">
                <a:solidFill>
                  <a:srgbClr val="3A4053"/>
                </a:solidFill>
                <a:latin typeface="Aptos"/>
              </a:rPr>
            </a:br>
            <a:endParaRPr lang="nb-NO" noProof="1"/>
          </a:p>
        </p:txBody>
      </p:sp>
      <p:pic>
        <p:nvPicPr>
          <p:cNvPr id="3" name="Bilde" descr="Bilde">
            <a:extLst>
              <a:ext uri="{FF2B5EF4-FFF2-40B4-BE49-F238E27FC236}">
                <a16:creationId xmlns:a16="http://schemas.microsoft.com/office/drawing/2014/main" id="{160C7CE9-1515-EABB-4523-BFDA84204C28}"/>
              </a:ext>
            </a:extLst>
          </p:cNvPr>
          <p:cNvPicPr>
            <a:picLocks noChangeAspect="1"/>
          </p:cNvPicPr>
          <p:nvPr/>
        </p:nvPicPr>
        <p:blipFill>
          <a:blip r:embed="rId3"/>
          <a:stretch>
            <a:fillRect/>
          </a:stretch>
        </p:blipFill>
        <p:spPr>
          <a:xfrm>
            <a:off x="1484777" y="4392146"/>
            <a:ext cx="1808989" cy="2062166"/>
          </a:xfrm>
          <a:prstGeom prst="rect">
            <a:avLst/>
          </a:prstGeom>
          <a:ln w="12700">
            <a:miter lim="400000"/>
          </a:ln>
        </p:spPr>
      </p:pic>
    </p:spTree>
    <p:extLst>
      <p:ext uri="{BB962C8B-B14F-4D97-AF65-F5344CB8AC3E}">
        <p14:creationId xmlns:p14="http://schemas.microsoft.com/office/powerpoint/2010/main" val="3939682393"/>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FDB1F-7E61-FC4A-440F-CE638AF15F46}"/>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43B36D20-E3EB-AEE0-C01C-A05E9AD8B34D}"/>
              </a:ext>
            </a:extLst>
          </p:cNvPr>
          <p:cNvSpPr>
            <a:spLocks noGrp="1"/>
          </p:cNvSpPr>
          <p:nvPr>
            <p:ph type="title"/>
          </p:nvPr>
        </p:nvSpPr>
        <p:spPr/>
        <p:txBody>
          <a:bodyPr/>
          <a:lstStyle/>
          <a:p>
            <a:r>
              <a:rPr lang="nb-NO" noProof="1"/>
              <a:t>Refleksjonsspørsmål</a:t>
            </a:r>
            <a:br>
              <a:rPr lang="nb-NO" noProof="1"/>
            </a:br>
            <a:br>
              <a:rPr lang="nb-NO" sz="3500" noProof="1"/>
            </a:br>
            <a:r>
              <a:rPr lang="nb-NO" sz="3500" noProof="1"/>
              <a:t>I filmen ser vi at Erik gjør et forsøk på å komme tilbake i jobb.</a:t>
            </a:r>
          </a:p>
        </p:txBody>
      </p:sp>
      <p:sp>
        <p:nvSpPr>
          <p:cNvPr id="3" name="Plassholder for innhold 2">
            <a:extLst>
              <a:ext uri="{FF2B5EF4-FFF2-40B4-BE49-F238E27FC236}">
                <a16:creationId xmlns:a16="http://schemas.microsoft.com/office/drawing/2014/main" id="{6CD71D30-A9FC-814D-233C-0216F1E80F47}"/>
              </a:ext>
            </a:extLst>
          </p:cNvPr>
          <p:cNvSpPr>
            <a:spLocks noGrp="1"/>
          </p:cNvSpPr>
          <p:nvPr>
            <p:ph idx="10"/>
          </p:nvPr>
        </p:nvSpPr>
        <p:spPr>
          <a:xfrm>
            <a:off x="14361458" y="1690821"/>
            <a:ext cx="9170054" cy="10721673"/>
          </a:xfrm>
        </p:spPr>
        <p:txBody>
          <a:bodyPr>
            <a:normAutofit/>
          </a:bodyPr>
          <a:lstStyle/>
          <a:p>
            <a:pPr marL="0" indent="0">
              <a:lnSpc>
                <a:spcPct val="150000"/>
              </a:lnSpc>
              <a:buClr>
                <a:srgbClr val="69C1BF"/>
              </a:buClr>
              <a:buSzPct val="200000"/>
              <a:buNone/>
            </a:pPr>
            <a:r>
              <a:rPr lang="nb-NO" sz="3200" noProof="1">
                <a:latin typeface="Roboto Slab "/>
              </a:rPr>
              <a:t>  </a:t>
            </a:r>
          </a:p>
          <a:p>
            <a:pPr marL="0" indent="0">
              <a:lnSpc>
                <a:spcPct val="150000"/>
              </a:lnSpc>
              <a:buClr>
                <a:srgbClr val="69C1BF"/>
              </a:buClr>
              <a:buSzPct val="200000"/>
            </a:pPr>
            <a:br>
              <a:rPr lang="nb-NO" sz="3200" noProof="1">
                <a:latin typeface="Roboto Slab "/>
              </a:rPr>
            </a:br>
            <a:r>
              <a:rPr lang="nb-NO" sz="3200" noProof="1">
                <a:latin typeface="Roboto Slab "/>
              </a:rPr>
              <a:t>Hvordan kan vi bidra til at det oppleves godt å komme tilbake etter å ha vært borte?</a:t>
            </a:r>
            <a:br>
              <a:rPr lang="nb-NO" sz="3200" noProof="1">
                <a:latin typeface="Roboto Slab "/>
              </a:rPr>
            </a:br>
            <a:endParaRPr lang="nb-NO" sz="3200" noProof="1">
              <a:latin typeface="Roboto Slab "/>
            </a:endParaRPr>
          </a:p>
          <a:p>
            <a:pPr marL="0" indent="0">
              <a:lnSpc>
                <a:spcPct val="150000"/>
              </a:lnSpc>
              <a:buClr>
                <a:srgbClr val="69C1BF"/>
              </a:buClr>
              <a:buSzPct val="200000"/>
            </a:pPr>
            <a:r>
              <a:rPr lang="nb-NO" sz="3200" noProof="1">
                <a:latin typeface="Roboto Slab "/>
              </a:rPr>
              <a:t>  </a:t>
            </a:r>
            <a:br>
              <a:rPr lang="nb-NO" sz="3200" noProof="1">
                <a:latin typeface="Roboto Slab "/>
              </a:rPr>
            </a:br>
            <a:r>
              <a:rPr lang="nb-NO" sz="3200" noProof="1">
                <a:latin typeface="Roboto Slab "/>
              </a:rPr>
              <a:t>Hvordan kan vi som gode kolleger oppdage at noen hos oss sliter?</a:t>
            </a:r>
            <a:br>
              <a:rPr lang="nb-NO" sz="3200" noProof="1">
                <a:latin typeface="Roboto Slab "/>
              </a:rPr>
            </a:br>
            <a:endParaRPr lang="nb-NO" sz="3200" noProof="1">
              <a:latin typeface="Roboto Slab "/>
            </a:endParaRPr>
          </a:p>
          <a:p>
            <a:pPr marL="0" indent="0">
              <a:lnSpc>
                <a:spcPct val="150000"/>
              </a:lnSpc>
              <a:buClr>
                <a:srgbClr val="69C1BF"/>
              </a:buClr>
              <a:buSzPct val="200000"/>
            </a:pPr>
            <a:r>
              <a:rPr lang="nb-NO" sz="3200" noProof="1">
                <a:latin typeface="Roboto Slab "/>
              </a:rPr>
              <a:t>  </a:t>
            </a:r>
            <a:br>
              <a:rPr lang="nb-NO" sz="3200" noProof="1">
                <a:latin typeface="Roboto Slab "/>
              </a:rPr>
            </a:br>
            <a:r>
              <a:rPr lang="nb-NO" sz="3200" noProof="1">
                <a:latin typeface="Roboto Slab "/>
              </a:rPr>
              <a:t>Hva gjør du dersom du tror en kollega er i en lignende situasjon som Erik?</a:t>
            </a:r>
          </a:p>
          <a:p>
            <a:endParaRPr lang="nb-NO" noProof="1"/>
          </a:p>
        </p:txBody>
      </p:sp>
      <p:pic>
        <p:nvPicPr>
          <p:cNvPr id="4" name="Bilde" descr="Bilde">
            <a:extLst>
              <a:ext uri="{FF2B5EF4-FFF2-40B4-BE49-F238E27FC236}">
                <a16:creationId xmlns:a16="http://schemas.microsoft.com/office/drawing/2014/main" id="{4EDEA036-5C6F-A2BA-D8C7-2F98F1BDDA5F}"/>
              </a:ext>
            </a:extLst>
          </p:cNvPr>
          <p:cNvPicPr>
            <a:picLocks noChangeAspect="1"/>
          </p:cNvPicPr>
          <p:nvPr/>
        </p:nvPicPr>
        <p:blipFill>
          <a:blip r:embed="rId3"/>
          <a:stretch>
            <a:fillRect/>
          </a:stretch>
        </p:blipFill>
        <p:spPr>
          <a:xfrm>
            <a:off x="1029474" y="3320665"/>
            <a:ext cx="2315078" cy="1420017"/>
          </a:xfrm>
          <a:prstGeom prst="rect">
            <a:avLst/>
          </a:prstGeom>
          <a:ln w="12700">
            <a:miter lim="400000"/>
          </a:ln>
        </p:spPr>
      </p:pic>
    </p:spTree>
    <p:extLst>
      <p:ext uri="{BB962C8B-B14F-4D97-AF65-F5344CB8AC3E}">
        <p14:creationId xmlns:p14="http://schemas.microsoft.com/office/powerpoint/2010/main" val="3089326804"/>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D1C97-0D77-A23A-13D2-F30DA6B5E7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1A1FB3-35FE-BF1A-0274-0A963BD3C81C}"/>
              </a:ext>
            </a:extLst>
          </p:cNvPr>
          <p:cNvSpPr>
            <a:spLocks noGrp="1"/>
          </p:cNvSpPr>
          <p:nvPr>
            <p:ph type="ctrTitle"/>
          </p:nvPr>
        </p:nvSpPr>
        <p:spPr>
          <a:xfrm>
            <a:off x="3571875" y="2958353"/>
            <a:ext cx="17764125" cy="7817224"/>
          </a:xfrm>
        </p:spPr>
        <p:txBody>
          <a:bodyPr>
            <a:normAutofit/>
          </a:bodyPr>
          <a:lstStyle/>
          <a:p>
            <a:r>
              <a:rPr lang="nb-NO" noProof="1"/>
              <a:t>Film 4 </a:t>
            </a:r>
            <a:br>
              <a:rPr lang="nb-NO" noProof="1"/>
            </a:br>
            <a:br>
              <a:rPr lang="nb-NO" noProof="1">
                <a:solidFill>
                  <a:srgbClr val="3A4053"/>
                </a:solidFill>
                <a:latin typeface="Aptos"/>
              </a:rPr>
            </a:br>
            <a:endParaRPr lang="nb-NO" noProof="1"/>
          </a:p>
        </p:txBody>
      </p:sp>
      <p:pic>
        <p:nvPicPr>
          <p:cNvPr id="3" name="Bilde" descr="Bilde">
            <a:extLst>
              <a:ext uri="{FF2B5EF4-FFF2-40B4-BE49-F238E27FC236}">
                <a16:creationId xmlns:a16="http://schemas.microsoft.com/office/drawing/2014/main" id="{406B6CDF-C7CE-C52A-6E00-B48BD679AE23}"/>
              </a:ext>
            </a:extLst>
          </p:cNvPr>
          <p:cNvPicPr>
            <a:picLocks noChangeAspect="1"/>
          </p:cNvPicPr>
          <p:nvPr/>
        </p:nvPicPr>
        <p:blipFill>
          <a:blip r:embed="rId3"/>
          <a:stretch>
            <a:fillRect/>
          </a:stretch>
        </p:blipFill>
        <p:spPr>
          <a:xfrm>
            <a:off x="1484777" y="4392146"/>
            <a:ext cx="1808989" cy="2062166"/>
          </a:xfrm>
          <a:prstGeom prst="rect">
            <a:avLst/>
          </a:prstGeom>
          <a:ln w="12700">
            <a:miter lim="400000"/>
          </a:ln>
        </p:spPr>
      </p:pic>
    </p:spTree>
    <p:extLst>
      <p:ext uri="{BB962C8B-B14F-4D97-AF65-F5344CB8AC3E}">
        <p14:creationId xmlns:p14="http://schemas.microsoft.com/office/powerpoint/2010/main" val="4157349905"/>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5D2A9-8553-BBFD-5888-3D707319D4DF}"/>
            </a:ext>
          </a:extLst>
        </p:cNvPr>
        <p:cNvGrpSpPr/>
        <p:nvPr/>
      </p:nvGrpSpPr>
      <p:grpSpPr>
        <a:xfrm>
          <a:off x="0" y="0"/>
          <a:ext cx="0" cy="0"/>
          <a:chOff x="0" y="0"/>
          <a:chExt cx="0" cy="0"/>
        </a:xfrm>
      </p:grpSpPr>
      <p:sp>
        <p:nvSpPr>
          <p:cNvPr id="2" name="Tittel 1">
            <a:extLst>
              <a:ext uri="{FF2B5EF4-FFF2-40B4-BE49-F238E27FC236}">
                <a16:creationId xmlns:a16="http://schemas.microsoft.com/office/drawing/2014/main" id="{44142570-8DCA-EDCB-F4E9-E8188B58C782}"/>
              </a:ext>
            </a:extLst>
          </p:cNvPr>
          <p:cNvSpPr>
            <a:spLocks noGrp="1"/>
          </p:cNvSpPr>
          <p:nvPr>
            <p:ph type="title"/>
          </p:nvPr>
        </p:nvSpPr>
        <p:spPr/>
        <p:txBody>
          <a:bodyPr/>
          <a:lstStyle/>
          <a:p>
            <a:r>
              <a:rPr lang="nb-NO" noProof="1"/>
              <a:t>Refleksjonsspørsmål</a:t>
            </a:r>
            <a:br>
              <a:rPr lang="nb-NO" noProof="1"/>
            </a:br>
            <a:br>
              <a:rPr lang="nb-NO" sz="3500" noProof="1"/>
            </a:br>
            <a:r>
              <a:rPr lang="nb-NO" sz="3500" noProof="1"/>
              <a:t>I filmen ser vi at Erik sliter, og at han forstår at han kan trenge litt hjelp for å komme videre.</a:t>
            </a:r>
          </a:p>
        </p:txBody>
      </p:sp>
      <p:sp>
        <p:nvSpPr>
          <p:cNvPr id="3" name="Plassholder for innhold 2">
            <a:extLst>
              <a:ext uri="{FF2B5EF4-FFF2-40B4-BE49-F238E27FC236}">
                <a16:creationId xmlns:a16="http://schemas.microsoft.com/office/drawing/2014/main" id="{5AFF3E8A-BCEF-DD38-97E3-1E65987A6C99}"/>
              </a:ext>
            </a:extLst>
          </p:cNvPr>
          <p:cNvSpPr>
            <a:spLocks noGrp="1"/>
          </p:cNvSpPr>
          <p:nvPr>
            <p:ph idx="10"/>
          </p:nvPr>
        </p:nvSpPr>
        <p:spPr>
          <a:xfrm>
            <a:off x="14361458" y="1690821"/>
            <a:ext cx="9170054" cy="10721673"/>
          </a:xfrm>
        </p:spPr>
        <p:txBody>
          <a:bodyPr>
            <a:normAutofit/>
          </a:bodyPr>
          <a:lstStyle/>
          <a:p>
            <a:pPr marL="0" indent="0">
              <a:lnSpc>
                <a:spcPct val="150000"/>
              </a:lnSpc>
              <a:buClr>
                <a:srgbClr val="69C1BF"/>
              </a:buClr>
              <a:buSzPct val="200000"/>
              <a:buNone/>
            </a:pPr>
            <a:r>
              <a:rPr lang="nb-NO" sz="3200" noProof="1">
                <a:latin typeface="Roboto Slab "/>
              </a:rPr>
              <a:t>  </a:t>
            </a:r>
          </a:p>
          <a:p>
            <a:pPr marL="0" indent="0">
              <a:lnSpc>
                <a:spcPct val="150000"/>
              </a:lnSpc>
              <a:buClr>
                <a:srgbClr val="69C1BF"/>
              </a:buClr>
              <a:buSzPct val="200000"/>
              <a:buNone/>
            </a:pPr>
            <a:endParaRPr lang="nb-NO" sz="3200" noProof="1">
              <a:latin typeface="Roboto Slab "/>
            </a:endParaRPr>
          </a:p>
          <a:p>
            <a:pPr marL="0" indent="0">
              <a:lnSpc>
                <a:spcPct val="150000"/>
              </a:lnSpc>
              <a:buClr>
                <a:srgbClr val="69C1BF"/>
              </a:buClr>
              <a:buSzPct val="200000"/>
            </a:pPr>
            <a:br>
              <a:rPr lang="nb-NO" sz="3200" noProof="1">
                <a:latin typeface="Roboto Slab "/>
              </a:rPr>
            </a:br>
            <a:r>
              <a:rPr lang="nb-NO" sz="3200" noProof="1">
                <a:latin typeface="Roboto Slab "/>
              </a:rPr>
              <a:t>Hvordan kunne leder og arbeidsplassen vært en støttespiller i denne fasen, i tillegg til fastlegen?</a:t>
            </a:r>
            <a:br>
              <a:rPr lang="nb-NO" sz="3200" noProof="1">
                <a:latin typeface="Roboto Slab "/>
              </a:rPr>
            </a:br>
            <a:endParaRPr lang="nb-NO" sz="3200" noProof="1">
              <a:latin typeface="Roboto Slab "/>
            </a:endParaRPr>
          </a:p>
          <a:p>
            <a:pPr marL="0" indent="0">
              <a:lnSpc>
                <a:spcPct val="150000"/>
              </a:lnSpc>
              <a:buClr>
                <a:srgbClr val="69C1BF"/>
              </a:buClr>
              <a:buSzPct val="200000"/>
            </a:pPr>
            <a:r>
              <a:rPr lang="nb-NO" sz="3200" noProof="1">
                <a:latin typeface="Roboto Slab "/>
              </a:rPr>
              <a:t>  </a:t>
            </a:r>
            <a:br>
              <a:rPr lang="nb-NO" sz="3200" noProof="1">
                <a:latin typeface="Roboto Slab "/>
              </a:rPr>
            </a:br>
            <a:r>
              <a:rPr lang="nb-NO" sz="3200" noProof="1">
                <a:latin typeface="Roboto Slab "/>
              </a:rPr>
              <a:t>Hvordan er praksisen for oppfølging hos dere når noen har sykefravær?</a:t>
            </a:r>
            <a:br>
              <a:rPr lang="nb-NO" sz="3200" noProof="1">
                <a:latin typeface="Roboto Slab "/>
              </a:rPr>
            </a:br>
            <a:endParaRPr lang="nb-NO" sz="3200" noProof="1">
              <a:latin typeface="Roboto Slab "/>
            </a:endParaRPr>
          </a:p>
          <a:p>
            <a:pPr marL="0" indent="0">
              <a:lnSpc>
                <a:spcPct val="150000"/>
              </a:lnSpc>
              <a:buClr>
                <a:srgbClr val="69C1BF"/>
              </a:buClr>
              <a:buSzPct val="200000"/>
            </a:pPr>
            <a:endParaRPr lang="nb-NO" noProof="1"/>
          </a:p>
        </p:txBody>
      </p:sp>
      <p:pic>
        <p:nvPicPr>
          <p:cNvPr id="4" name="Bilde" descr="Bilde">
            <a:extLst>
              <a:ext uri="{FF2B5EF4-FFF2-40B4-BE49-F238E27FC236}">
                <a16:creationId xmlns:a16="http://schemas.microsoft.com/office/drawing/2014/main" id="{2B3A22B9-48AC-02AF-536B-6ACF078A93A0}"/>
              </a:ext>
            </a:extLst>
          </p:cNvPr>
          <p:cNvPicPr>
            <a:picLocks noChangeAspect="1"/>
          </p:cNvPicPr>
          <p:nvPr/>
        </p:nvPicPr>
        <p:blipFill>
          <a:blip r:embed="rId3"/>
          <a:stretch>
            <a:fillRect/>
          </a:stretch>
        </p:blipFill>
        <p:spPr>
          <a:xfrm>
            <a:off x="852488" y="3192649"/>
            <a:ext cx="2315078" cy="1420017"/>
          </a:xfrm>
          <a:prstGeom prst="rect">
            <a:avLst/>
          </a:prstGeom>
          <a:ln w="12700">
            <a:miter lim="400000"/>
          </a:ln>
        </p:spPr>
      </p:pic>
    </p:spTree>
    <p:extLst>
      <p:ext uri="{BB962C8B-B14F-4D97-AF65-F5344CB8AC3E}">
        <p14:creationId xmlns:p14="http://schemas.microsoft.com/office/powerpoint/2010/main" val="1406772859"/>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07332-022E-FBFE-8F00-88D6D1E261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2E8B4-FAAB-0C0F-2D40-B0EC207587B6}"/>
              </a:ext>
            </a:extLst>
          </p:cNvPr>
          <p:cNvSpPr>
            <a:spLocks noGrp="1"/>
          </p:cNvSpPr>
          <p:nvPr>
            <p:ph type="ctrTitle"/>
          </p:nvPr>
        </p:nvSpPr>
        <p:spPr>
          <a:xfrm>
            <a:off x="3743325" y="2958353"/>
            <a:ext cx="17592675" cy="7817224"/>
          </a:xfrm>
        </p:spPr>
        <p:txBody>
          <a:bodyPr>
            <a:normAutofit/>
          </a:bodyPr>
          <a:lstStyle/>
          <a:p>
            <a:r>
              <a:rPr lang="nb-NO" noProof="1"/>
              <a:t>Film 5 </a:t>
            </a:r>
            <a:br>
              <a:rPr lang="nb-NO" noProof="1"/>
            </a:br>
            <a:br>
              <a:rPr lang="nb-NO" noProof="1">
                <a:solidFill>
                  <a:srgbClr val="3A4053"/>
                </a:solidFill>
                <a:latin typeface="Aptos"/>
              </a:rPr>
            </a:br>
            <a:endParaRPr lang="nb-NO" noProof="1"/>
          </a:p>
        </p:txBody>
      </p:sp>
      <p:pic>
        <p:nvPicPr>
          <p:cNvPr id="3" name="Bilde" descr="Bilde">
            <a:extLst>
              <a:ext uri="{FF2B5EF4-FFF2-40B4-BE49-F238E27FC236}">
                <a16:creationId xmlns:a16="http://schemas.microsoft.com/office/drawing/2014/main" id="{CDCA263D-770F-9741-2F64-3DA0E95FF770}"/>
              </a:ext>
            </a:extLst>
          </p:cNvPr>
          <p:cNvPicPr>
            <a:picLocks noChangeAspect="1"/>
          </p:cNvPicPr>
          <p:nvPr/>
        </p:nvPicPr>
        <p:blipFill>
          <a:blip r:embed="rId3"/>
          <a:stretch>
            <a:fillRect/>
          </a:stretch>
        </p:blipFill>
        <p:spPr>
          <a:xfrm>
            <a:off x="1484777" y="4392146"/>
            <a:ext cx="1808989" cy="2062166"/>
          </a:xfrm>
          <a:prstGeom prst="rect">
            <a:avLst/>
          </a:prstGeom>
          <a:ln w="12700">
            <a:miter lim="400000"/>
          </a:ln>
        </p:spPr>
      </p:pic>
    </p:spTree>
    <p:extLst>
      <p:ext uri="{BB962C8B-B14F-4D97-AF65-F5344CB8AC3E}">
        <p14:creationId xmlns:p14="http://schemas.microsoft.com/office/powerpoint/2010/main" val="4218263484"/>
      </p:ext>
    </p:extLst>
  </p:cSld>
  <p:clrMapOvr>
    <a:masterClrMapping/>
  </p:clrMapOvr>
  <p:transition spd="med"/>
</p:sld>
</file>

<file path=ppt/theme/_rels/theme2.xml.rels><?xml version="1.0" encoding="UTF-8" standalone="yes"?>
<Relationships xmlns="http://schemas.openxmlformats.org/package/2006/relationships"><Relationship Id="rId1" Type="http://schemas.openxmlformats.org/officeDocument/2006/relationships/image" Target="../media/image12.png"/></Relationships>
</file>

<file path=ppt/theme/theme1.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Roboto Slab Bold"/>
        <a:ea typeface="Roboto Slab Bold"/>
        <a:cs typeface="Roboto Slab Bold"/>
      </a:majorFont>
      <a:minorFont>
        <a:latin typeface="Roboto Slab Bold"/>
        <a:ea typeface="Roboto Slab Bold"/>
        <a:cs typeface="Roboto Slab Bold"/>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ln w="12700">
          <a:miter lim="400000"/>
        </a:ln>
        <a:extLst>
          <a:ext uri="{C572A759-6A51-4108-AA02-DFA0A04FC94B}">
            <ma14:wrappingTextBoxFlag xmlns="" xmlns:r="http://schemas.openxmlformats.org/officeDocument/2006/relationships" xmlns:p="http://schemas.openxmlformats.org/presentationml/2006/main" xmlns:m="http://schemas.openxmlformats.org/officeDocument/2006/math" xmlns:a14="http://schemas.microsoft.com/office/drawing/2010/main" xmlns:ma14="http://schemas.microsoft.com/office/mac/drawingml/2011/main" val="1"/>
          </a:ext>
        </a:extLst>
      </a:spPr>
      <a:bodyPr lIns="50800" tIns="50800" rIns="50800" bIns="50800" anchor="ctr">
        <a:spAutoFit/>
      </a:bodyPr>
      <a:lstStyle>
        <a:defPPr marL="0" indent="0" algn="l">
          <a:lnSpc>
            <a:spcPct val="100000"/>
          </a:lnSpc>
          <a:buSzTx/>
          <a:defRPr sz="5800" dirty="0">
            <a:solidFill>
              <a:srgbClr val="FFFFFF"/>
            </a:solidFill>
            <a:latin typeface="+mn-lt"/>
            <a:ea typeface="+mn-ea"/>
            <a:cs typeface="+mn-cs"/>
            <a:sym typeface="Roboto Slab Bold"/>
          </a:defRPr>
        </a:defPPr>
      </a:lst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Roboto Slab Bold"/>
        <a:ea typeface="Roboto Slab Bold"/>
        <a:cs typeface="Roboto Slab Bold"/>
      </a:majorFont>
      <a:minorFont>
        <a:latin typeface="Roboto Slab Bold"/>
        <a:ea typeface="Roboto Slab Bold"/>
        <a:cs typeface="Roboto Slab Bold"/>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304800" marR="0" indent="-304800" algn="l" defTabSz="457200" rtl="0" fontAlgn="auto" latinLnBrk="0" hangingPunct="0">
          <a:lnSpc>
            <a:spcPct val="120000"/>
          </a:lnSpc>
          <a:spcBef>
            <a:spcPts val="0"/>
          </a:spcBef>
          <a:spcAft>
            <a:spcPts val="0"/>
          </a:spcAft>
          <a:buClrTx/>
          <a:buSzPct val="80000"/>
          <a:buFontTx/>
          <a:buBlip>
            <a:blip xmlns:r="http://schemas.openxmlformats.org/officeDocument/2006/relationships" r:embed="rId1"/>
          </a:buBlip>
          <a:tabLst/>
          <a:defRPr kumimoji="0" sz="12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7A9FFE19C1404ABB880631B38D434C" ma:contentTypeVersion="18" ma:contentTypeDescription="Create a new document." ma:contentTypeScope="" ma:versionID="ca3f03529515438f8d084e0b46f243bc">
  <xsd:schema xmlns:xsd="http://www.w3.org/2001/XMLSchema" xmlns:xs="http://www.w3.org/2001/XMLSchema" xmlns:p="http://schemas.microsoft.com/office/2006/metadata/properties" xmlns:ns1="http://schemas.microsoft.com/sharepoint/v3" xmlns:ns2="8d73eeac-0527-46ce-b240-deb54efaeddd" xmlns:ns3="bda6c9db-e234-45b1-b876-3becb6099e40" targetNamespace="http://schemas.microsoft.com/office/2006/metadata/properties" ma:root="true" ma:fieldsID="439ee2da24a18b2bcbefd384c4fc265a" ns1:_="" ns2:_="" ns3:_="">
    <xsd:import namespace="http://schemas.microsoft.com/sharepoint/v3"/>
    <xsd:import namespace="8d73eeac-0527-46ce-b240-deb54efaeddd"/>
    <xsd:import namespace="bda6c9db-e234-45b1-b876-3becb6099e40"/>
    <xsd:element name="properties">
      <xsd:complexType>
        <xsd:sequence>
          <xsd:element name="documentManagement">
            <xsd:complexType>
              <xsd:all>
                <xsd:element ref="ns2:MediaServiceMetadata" minOccurs="0"/>
                <xsd:element ref="ns2:MediaServiceFastMetadata" minOccurs="0"/>
                <xsd:element ref="ns2:MediaServiceAutoTags" minOccurs="0"/>
                <xsd:element ref="ns3:SharedWithUsers" minOccurs="0"/>
                <xsd:element ref="ns3:SharedWithDetail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4" nillable="true" ma:displayName="Unified Compliance Policy Properties" ma:hidden="true" ma:internalName="_ip_UnifiedCompliancePolicyProperties">
      <xsd:simpleType>
        <xsd:restriction base="dms:Note"/>
      </xsd:simpleType>
    </xsd:element>
    <xsd:element name="_ip_UnifiedCompliancePolicyUIAction" ma:index="25"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d73eeac-0527-46ce-b240-deb54efaedd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2228493a-ba9a-494e-af97-f05f01d29ce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a6c9db-e234-45b1-b876-3becb6099e40"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f5a9b993-bdfc-468a-952c-a1274fadfd13}" ma:internalName="TaxCatchAll" ma:showField="CatchAllData" ma:web="bda6c9db-e234-45b1-b876-3becb6099e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8d73eeac-0527-46ce-b240-deb54efaeddd">
      <Terms xmlns="http://schemas.microsoft.com/office/infopath/2007/PartnerControls"/>
    </lcf76f155ced4ddcb4097134ff3c332f>
    <_ip_UnifiedCompliancePolicyUIAction xmlns="http://schemas.microsoft.com/sharepoint/v3" xsi:nil="true"/>
    <TaxCatchAll xmlns="bda6c9db-e234-45b1-b876-3becb6099e40"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325EB2B-385F-4E83-A2E0-ED86973338FE}">
  <ds:schemaRefs>
    <ds:schemaRef ds:uri="8d73eeac-0527-46ce-b240-deb54efaeddd"/>
    <ds:schemaRef ds:uri="bda6c9db-e234-45b1-b876-3becb6099e4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EC1242B9-E0D4-450C-8D1B-4B458FEB2ACB}">
  <ds:schemaRefs>
    <ds:schemaRef ds:uri="http://schemas.microsoft.com/office/2006/documentManagement/types"/>
    <ds:schemaRef ds:uri="http://purl.org/dc/elements/1.1/"/>
    <ds:schemaRef ds:uri="http://purl.org/dc/dcmitype/"/>
    <ds:schemaRef ds:uri="8d73eeac-0527-46ce-b240-deb54efaeddd"/>
    <ds:schemaRef ds:uri="http://purl.org/dc/terms/"/>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bda6c9db-e234-45b1-b876-3becb6099e40"/>
    <ds:schemaRef ds:uri="http://schemas.microsoft.com/sharepoint/v3"/>
  </ds:schemaRefs>
</ds:datastoreItem>
</file>

<file path=customXml/itemProps3.xml><?xml version="1.0" encoding="utf-8"?>
<ds:datastoreItem xmlns:ds="http://schemas.openxmlformats.org/officeDocument/2006/customXml" ds:itemID="{AAADE68F-EC91-4EF6-8850-F685E590DBBC}">
  <ds:schemaRefs>
    <ds:schemaRef ds:uri="http://schemas.microsoft.com/sharepoint/v3/contenttype/forms"/>
  </ds:schemaRefs>
</ds:datastoreItem>
</file>

<file path=docMetadata/LabelInfo.xml><?xml version="1.0" encoding="utf-8"?>
<clbl:labelList xmlns:clbl="http://schemas.microsoft.com/office/2020/mipLabelMetadata">
  <clbl:label id="{01a7df76-0892-4e11-9342-e0df2f932a03}" enabled="1" method="Privileged" siteId="{62366534-1ec3-4962-8869-9b5535279d0b}" removed="0"/>
</clbl:labelList>
</file>

<file path=docProps/app.xml><?xml version="1.0" encoding="utf-8"?>
<Properties xmlns="http://schemas.openxmlformats.org/officeDocument/2006/extended-properties" xmlns:vt="http://schemas.openxmlformats.org/officeDocument/2006/docPropsVTypes">
  <Template/>
  <TotalTime>0</TotalTime>
  <Words>2567</Words>
  <Application>Microsoft Office PowerPoint</Application>
  <PresentationFormat>Egendefinert</PresentationFormat>
  <Paragraphs>226</Paragraphs>
  <Slides>28</Slides>
  <Notes>27</Notes>
  <HiddenSlides>5</HiddenSlides>
  <MMClips>0</MMClips>
  <ScaleCrop>false</ScaleCrop>
  <HeadingPairs>
    <vt:vector size="6" baseType="variant">
      <vt:variant>
        <vt:lpstr>Brukte skrifter</vt:lpstr>
      </vt:variant>
      <vt:variant>
        <vt:i4>12</vt:i4>
      </vt:variant>
      <vt:variant>
        <vt:lpstr>Tema</vt:lpstr>
      </vt:variant>
      <vt:variant>
        <vt:i4>1</vt:i4>
      </vt:variant>
      <vt:variant>
        <vt:lpstr>Lysbildetitler</vt:lpstr>
      </vt:variant>
      <vt:variant>
        <vt:i4>28</vt:i4>
      </vt:variant>
    </vt:vector>
  </HeadingPairs>
  <TitlesOfParts>
    <vt:vector size="41" baseType="lpstr">
      <vt:lpstr>All Round Gothic XLig</vt:lpstr>
      <vt:lpstr>Aptos</vt:lpstr>
      <vt:lpstr>Arial</vt:lpstr>
      <vt:lpstr>Arial,Sans-Serif</vt:lpstr>
      <vt:lpstr>Calibri</vt:lpstr>
      <vt:lpstr>Helvetica Neue</vt:lpstr>
      <vt:lpstr>Helvetica Neue Medium</vt:lpstr>
      <vt:lpstr>Roboto Slab</vt:lpstr>
      <vt:lpstr>Roboto Slab </vt:lpstr>
      <vt:lpstr>Roboto Slab Bold</vt:lpstr>
      <vt:lpstr>Roboto Slab Regular</vt:lpstr>
      <vt:lpstr>Wingdings</vt:lpstr>
      <vt:lpstr>21_BasicWhite</vt:lpstr>
      <vt:lpstr>PowerPoint-presentasjon</vt:lpstr>
      <vt:lpstr>PowerPoint-presentasjon</vt:lpstr>
      <vt:lpstr>  Kunnskapsheving og konkretisering:  Vi lager tiltak </vt:lpstr>
      <vt:lpstr>PowerPoint-presentasjon</vt:lpstr>
      <vt:lpstr>Film 3   </vt:lpstr>
      <vt:lpstr>Refleksjonsspørsmål  I filmen ser vi at Erik gjør et forsøk på å komme tilbake i jobb.</vt:lpstr>
      <vt:lpstr>Film 4   </vt:lpstr>
      <vt:lpstr>Refleksjonsspørsmål  I filmen ser vi at Erik sliter, og at han forstår at han kan trenge litt hjelp for å komme videre.</vt:lpstr>
      <vt:lpstr>Film 5   </vt:lpstr>
      <vt:lpstr>Refleksjonsspørsmål  I filmen ser vi en samtale mellom Erik og lederen for å planlegge en gradvis tilbakekomst til jobb.</vt:lpstr>
      <vt:lpstr>HelseIArbeid-spillet - del 2  Fra refleksjon til handling. </vt:lpstr>
      <vt:lpstr>  Partsgruppen presenterer       </vt:lpstr>
      <vt:lpstr>   HelseIArbeid-spillet - del 2   </vt:lpstr>
      <vt:lpstr>Kjøreregler for god dialog</vt:lpstr>
      <vt:lpstr>Fase 0 Forberedelser </vt:lpstr>
      <vt:lpstr>PowerPoint-presentasjon</vt:lpstr>
      <vt:lpstr>PowerPoint-presentasjon</vt:lpstr>
      <vt:lpstr>PowerPoint-presentasjon</vt:lpstr>
      <vt:lpstr>PowerPoint-presentasjon</vt:lpstr>
      <vt:lpstr>PowerPoint-presentasjon</vt:lpstr>
      <vt:lpstr>PowerPoint-presentasjon</vt:lpstr>
      <vt:lpstr>PowerPoint-presentasjon</vt:lpstr>
      <vt:lpstr>PowerPoint-presentasjon</vt:lpstr>
      <vt:lpstr>Veien videre</vt:lpstr>
      <vt:lpstr>Hva er det viktigste du tar med deg fra dagen i dag?</vt:lpstr>
      <vt:lpstr>PowerPoint-presentasjon</vt:lpstr>
      <vt:lpstr>Valgfritt tilleggsstoff</vt:lpstr>
      <vt:lpstr>PowerPoint-presentasjon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Roligheten, Hege Marie</dc:creator>
  <cp:lastModifiedBy>Torske, Kristin Oust</cp:lastModifiedBy>
  <cp:revision>1</cp:revision>
  <dcterms:modified xsi:type="dcterms:W3CDTF">2026-01-14T16:26:56Z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0x0101000E7A9FFE19C1404ABB880631B38D434C</vt:lpwstr>
  </property>
  <property fmtid="{D5CDD505-2E9C-101B-9397-08002B2CF9AE}" pid="3" name="MediaServiceImageTags">
    <vt:lpwstr/>
  </property>
</Properties>
</file>