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4"/>
  </p:notesMasterIdLst>
  <p:sldIdLst>
    <p:sldId id="313" r:id="rId5"/>
    <p:sldId id="2147197690" r:id="rId6"/>
    <p:sldId id="2147197692" r:id="rId7"/>
    <p:sldId id="2147197694" r:id="rId8"/>
    <p:sldId id="2147197693" r:id="rId9"/>
    <p:sldId id="2147197695" r:id="rId10"/>
    <p:sldId id="2147197671" r:id="rId11"/>
    <p:sldId id="2147197686" r:id="rId12"/>
    <p:sldId id="2147197688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304800" marR="0" indent="-3048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Pct val="80000"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22860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7432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32004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3657600" algn="l" defTabSz="457200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1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Fremgangsmåte" id="{FBE7E8CD-D470-4F70-B5E0-1111ECD575AE}">
          <p14:sldIdLst>
            <p14:sldId id="313"/>
            <p14:sldId id="2147197690"/>
            <p14:sldId id="2147197692"/>
            <p14:sldId id="2147197694"/>
            <p14:sldId id="2147197693"/>
            <p14:sldId id="2147197695"/>
          </p14:sldIdLst>
        </p14:section>
        <p14:section name="Arbeidsark" id="{158027E3-9396-456A-A6C1-8C5DDB934F60}">
          <p14:sldIdLst>
            <p14:sldId id="2147197671"/>
            <p14:sldId id="2147197686"/>
            <p14:sldId id="214719768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660"/>
    <a:srgbClr val="F5F0E6"/>
    <a:srgbClr val="FFEB6D"/>
    <a:srgbClr val="FBFCF7"/>
    <a:srgbClr val="EB696B"/>
    <a:srgbClr val="4ECDC4"/>
    <a:srgbClr val="F8FFF8"/>
    <a:srgbClr val="FF6B6B"/>
    <a:srgbClr val="695DBF"/>
    <a:srgbClr val="FFE6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5791" autoAdjust="0"/>
  </p:normalViewPr>
  <p:slideViewPr>
    <p:cSldViewPr snapToGrid="0">
      <p:cViewPr varScale="1">
        <p:scale>
          <a:sx n="28" d="100"/>
          <a:sy n="28" d="100"/>
        </p:scale>
        <p:origin x="104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22682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A73F8-F6D5-E985-96BB-F76990CE9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5ED1AE42-EFB1-8105-396A-EA762616BC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9F4F359D-A026-BB27-BF0E-AAA1DEB7EF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Fyll ut arbeidsarket med «Hvordan kan vi…»-spørsmålet som partsgruppa har valgt. </a:t>
            </a:r>
          </a:p>
          <a:p>
            <a:r>
              <a:rPr lang="nb-NO" dirty="0" err="1"/>
              <a:t>Print</a:t>
            </a:r>
            <a:r>
              <a:rPr lang="nb-NO" dirty="0"/>
              <a:t> ett eksempler pr deltaker. </a:t>
            </a:r>
            <a:br>
              <a:rPr lang="nb-NO" dirty="0"/>
            </a:br>
            <a:r>
              <a:rPr lang="nb-NO" dirty="0"/>
              <a:t>Alternativt kan de skrive i Post-it lapper</a:t>
            </a:r>
            <a:r>
              <a:rPr lang="nb-NO"/>
              <a:t>.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44649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1F5826-F473-926C-6D68-BE7C054FC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32D7D376-D29C-4D9D-BB12-6A13956776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  <p:txBody>
          <a:bodyPr/>
          <a:lstStyle/>
          <a:p>
            <a:endParaRPr lang="nb-NO"/>
          </a:p>
        </p:txBody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EF42C536-2E1D-AAA4-E20D-71E2F78390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err="1"/>
              <a:t>Arbeidsark</a:t>
            </a:r>
            <a:r>
              <a:rPr lang="nb-NO" dirty="0"/>
              <a:t>. </a:t>
            </a:r>
            <a:r>
              <a:rPr lang="nb-NO" dirty="0" err="1"/>
              <a:t>Print</a:t>
            </a:r>
            <a:r>
              <a:rPr lang="nb-NO" dirty="0"/>
              <a:t> ett eksempler til hver gruppe. Vi anbefaler å </a:t>
            </a:r>
            <a:r>
              <a:rPr lang="nb-NO" dirty="0" err="1"/>
              <a:t>printe</a:t>
            </a:r>
            <a:r>
              <a:rPr lang="nb-NO" dirty="0"/>
              <a:t> ut denne i A3-størrelse.</a:t>
            </a:r>
          </a:p>
        </p:txBody>
      </p:sp>
    </p:spTree>
    <p:extLst>
      <p:ext uri="{BB962C8B-B14F-4D97-AF65-F5344CB8AC3E}">
        <p14:creationId xmlns:p14="http://schemas.microsoft.com/office/powerpoint/2010/main" val="454068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err="1">
                <a:latin typeface="Calibri"/>
                <a:ea typeface="Calibri"/>
                <a:cs typeface="Calibri"/>
              </a:rPr>
              <a:t>Arbeidsark</a:t>
            </a:r>
            <a:r>
              <a:rPr lang="en-US">
                <a:latin typeface="Calibri"/>
                <a:ea typeface="Calibri"/>
                <a:cs typeface="Calibri"/>
              </a:rPr>
              <a:t> – </a:t>
            </a:r>
            <a:r>
              <a:rPr lang="en-US" err="1">
                <a:latin typeface="Calibri"/>
                <a:ea typeface="Calibri"/>
                <a:cs typeface="Calibri"/>
              </a:rPr>
              <a:t>skrives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ut</a:t>
            </a:r>
            <a:r>
              <a:rPr lang="en-US">
                <a:latin typeface="Calibri"/>
                <a:ea typeface="Calibri"/>
                <a:cs typeface="Calibri"/>
              </a:rPr>
              <a:t>, </a:t>
            </a:r>
            <a:r>
              <a:rPr lang="en-US" err="1">
                <a:latin typeface="Calibri"/>
                <a:ea typeface="Calibri"/>
                <a:cs typeface="Calibri"/>
              </a:rPr>
              <a:t>ett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eksempler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til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hver</a:t>
            </a:r>
            <a:r>
              <a:rPr lang="en-US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gruppe</a:t>
            </a:r>
            <a:r>
              <a:rPr lang="en-US">
                <a:latin typeface="Calibri"/>
                <a:ea typeface="Calibri"/>
                <a:cs typeface="Calibri"/>
              </a:rPr>
              <a:t>.</a:t>
            </a:r>
            <a:endParaRPr lang="nb-NO"/>
          </a:p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18460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">
            <a:extLst>
              <a:ext uri="{FF2B5EF4-FFF2-40B4-BE49-F238E27FC236}">
                <a16:creationId xmlns:a16="http://schemas.microsoft.com/office/drawing/2014/main" id="{5DE15584-C741-BA28-5152-179FCD61AA33}"/>
              </a:ext>
            </a:extLst>
          </p:cNvPr>
          <p:cNvSpPr/>
          <p:nvPr userDrawn="1"/>
        </p:nvSpPr>
        <p:spPr>
          <a:xfrm>
            <a:off x="276996" y="276996"/>
            <a:ext cx="23830010" cy="13162010"/>
          </a:xfrm>
          <a:prstGeom prst="rect">
            <a:avLst/>
          </a:prstGeom>
          <a:solidFill>
            <a:srgbClr val="EB696B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EEF6E1ED-0560-91C1-21F4-AFBFB43D7A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48000" y="2821181"/>
            <a:ext cx="18288000" cy="4198744"/>
          </a:xfrm>
        </p:spPr>
        <p:txBody>
          <a:bodyPr anchor="b"/>
          <a:lstStyle>
            <a:lvl1pPr algn="ctr">
              <a:defRPr sz="68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BFD37D2-C4F7-D06B-0A92-D99B52541F1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48000" y="7204075"/>
            <a:ext cx="18288000" cy="3690744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99118D6-814F-B6CD-31C5-1055D8333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99" y="12582442"/>
            <a:ext cx="7473387" cy="441950"/>
          </a:xfrm>
          <a:prstGeom prst="rect">
            <a:avLst/>
          </a:prstGeom>
        </p:spPr>
        <p:txBody>
          <a:bodyPr/>
          <a:lstStyle>
            <a:lvl1pPr>
              <a:buClr>
                <a:srgbClr val="FFFFFF">
                  <a:alpha val="84706"/>
                </a:srgbClr>
              </a:buClr>
              <a:buSzPct val="100000"/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1pPr>
          </a:lstStyle>
          <a:p>
            <a:pPr>
              <a:buClr>
                <a:srgbClr val="FFFFFF">
                  <a:alpha val="84706"/>
                </a:srgbClr>
              </a:buClr>
              <a:buSzPct val="100000"/>
              <a:buFont typeface="Wingdings" pitchFamily="2" charset="2"/>
              <a:buChar char="§"/>
            </a:pPr>
            <a:r>
              <a:rPr lang="nb-NO"/>
              <a:t>Tittel</a:t>
            </a:r>
            <a:endParaRPr lang="nb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7547081-7276-45B0-7668-0B2C42F7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8073" y="12582442"/>
            <a:ext cx="1467853" cy="44195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4CF40AF-FFB7-2D4B-8B6C-190E7FB9CF21}" type="slidenum">
              <a:rPr lang="nb-US" smtClean="0"/>
              <a:pPr/>
              <a:t>‹#›</a:t>
            </a:fld>
            <a:endParaRPr lang="nb-US"/>
          </a:p>
        </p:txBody>
      </p:sp>
      <p:sp>
        <p:nvSpPr>
          <p:cNvPr id="12" name="Plassholder for dato 3">
            <a:extLst>
              <a:ext uri="{FF2B5EF4-FFF2-40B4-BE49-F238E27FC236}">
                <a16:creationId xmlns:a16="http://schemas.microsoft.com/office/drawing/2014/main" id="{2075A674-543D-BDB6-28B3-19875C3BE0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37496" y="12582442"/>
            <a:ext cx="6652071" cy="441950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bg1"/>
              </a:buClr>
              <a:buSzPct val="100000"/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1pPr>
          </a:lstStyle>
          <a:p>
            <a:pPr>
              <a:buClr>
                <a:schemeClr val="bg1"/>
              </a:buClr>
            </a:pPr>
            <a:fld id="{CD8BD15F-71AF-854E-9182-4777FF9948DA}" type="datetimeFigureOut">
              <a:rPr lang="nb-US" smtClean="0"/>
              <a:pPr>
                <a:buClr>
                  <a:schemeClr val="bg1"/>
                </a:buClr>
              </a:pPr>
              <a:t>01/14/2026</a:t>
            </a:fld>
            <a:endParaRPr lang="nb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E846871-2E3E-8A50-CFC4-CFE90E3DCD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855287" y="1039813"/>
            <a:ext cx="3534280" cy="99290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F2236948-CE01-0AF1-D941-FD83B8CB97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7570" y="12583588"/>
            <a:ext cx="1569051" cy="44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442330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">
            <a:extLst>
              <a:ext uri="{FF2B5EF4-FFF2-40B4-BE49-F238E27FC236}">
                <a16:creationId xmlns:a16="http://schemas.microsoft.com/office/drawing/2014/main" id="{888B3A3D-5890-3205-222C-07D079F9AA0D}"/>
              </a:ext>
            </a:extLst>
          </p:cNvPr>
          <p:cNvSpPr/>
          <p:nvPr userDrawn="1"/>
        </p:nvSpPr>
        <p:spPr>
          <a:xfrm>
            <a:off x="276993" y="273050"/>
            <a:ext cx="11915005" cy="11887200"/>
          </a:xfrm>
          <a:prstGeom prst="rect">
            <a:avLst/>
          </a:prstGeom>
          <a:solidFill>
            <a:srgbClr val="EB696B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/>
          </a:p>
        </p:txBody>
      </p:sp>
      <p:sp>
        <p:nvSpPr>
          <p:cNvPr id="9" name="Rektangel">
            <a:extLst>
              <a:ext uri="{FF2B5EF4-FFF2-40B4-BE49-F238E27FC236}">
                <a16:creationId xmlns:a16="http://schemas.microsoft.com/office/drawing/2014/main" id="{BCCB36AC-8C96-FBA9-C992-B1EC7D4667B5}"/>
              </a:ext>
            </a:extLst>
          </p:cNvPr>
          <p:cNvSpPr/>
          <p:nvPr userDrawn="1"/>
        </p:nvSpPr>
        <p:spPr>
          <a:xfrm>
            <a:off x="12191998" y="1555750"/>
            <a:ext cx="11915005" cy="11887200"/>
          </a:xfrm>
          <a:prstGeom prst="rect">
            <a:avLst/>
          </a:prstGeom>
          <a:solidFill>
            <a:srgbClr val="F8FFF8"/>
          </a:solidFill>
          <a:ln w="76200">
            <a:solidFill>
              <a:srgbClr val="EB696B"/>
            </a:solidFill>
            <a:miter lim="400000"/>
          </a:ln>
        </p:spPr>
        <p:txBody>
          <a:bodyPr lIns="50800" tIns="50800" rIns="50800" bIns="5080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99D7516-2F84-DA0C-91D8-6653DFB79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262" y="730250"/>
            <a:ext cx="10514502" cy="2651125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8C229B7-0F4D-EC57-8D0E-9BD34B8AB7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141325" y="2170288"/>
            <a:ext cx="10529888" cy="2623695"/>
          </a:xfrm>
        </p:spPr>
        <p:txBody>
          <a:bodyPr anchor="b"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ssholder for innhold 2">
            <a:extLst>
              <a:ext uri="{FF2B5EF4-FFF2-40B4-BE49-F238E27FC236}">
                <a16:creationId xmlns:a16="http://schemas.microsoft.com/office/drawing/2014/main" id="{7A6A7661-419A-8531-47B2-881D617097E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301262" y="3651251"/>
            <a:ext cx="10514501" cy="8095272"/>
          </a:xfrm>
        </p:spPr>
        <p:txBody>
          <a:bodyPr anchor="t"/>
          <a:lstStyle>
            <a:lvl1pPr marL="468313" indent="-457200">
              <a:buClr>
                <a:srgbClr val="FFEB6D"/>
              </a:buClr>
              <a:buSzPct val="100000"/>
              <a:buFont typeface="Wingdings" pitchFamily="2" charset="2"/>
              <a:buChar char="§"/>
              <a:tabLst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FFEB6D"/>
              </a:buClr>
              <a:buSzPct val="100000"/>
              <a:buFont typeface="Wingdings" pitchFamily="2" charset="2"/>
              <a:buChar char="§"/>
              <a:tabLst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FFEB6D"/>
              </a:buClr>
              <a:buSzPct val="100000"/>
              <a:buFont typeface="Wingdings" pitchFamily="2" charset="2"/>
              <a:buChar char="§"/>
              <a:tabLst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FFEB6D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FFEB6D"/>
              </a:buClr>
              <a:buSzPct val="100000"/>
              <a:buFont typeface="Wingdings" pitchFamily="2" charset="2"/>
              <a:buChar char="§"/>
              <a:tabLst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10" name="Plassholder for innhold 2">
            <a:extLst>
              <a:ext uri="{FF2B5EF4-FFF2-40B4-BE49-F238E27FC236}">
                <a16:creationId xmlns:a16="http://schemas.microsoft.com/office/drawing/2014/main" id="{826FFF4C-0A6B-2DB3-BE4D-06C11DC1E34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3141325" y="5171565"/>
            <a:ext cx="10606477" cy="7893804"/>
          </a:xfrm>
        </p:spPr>
        <p:txBody>
          <a:bodyPr anchor="t"/>
          <a:lstStyle>
            <a:lvl1pPr marL="468313" indent="-457200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358033529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kker_innholdsdeler_2x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e">
            <a:extLst>
              <a:ext uri="{FF2B5EF4-FFF2-40B4-BE49-F238E27FC236}">
                <a16:creationId xmlns:a16="http://schemas.microsoft.com/office/drawing/2014/main" id="{DE49C843-E157-699D-F24F-B761717E960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68940" y="251012"/>
            <a:ext cx="5486400" cy="649304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>
            <a:lvl1pPr>
              <a:defRPr sz="5800"/>
            </a:lvl1pPr>
          </a:lstStyle>
          <a:p>
            <a:endParaRPr/>
          </a:p>
        </p:txBody>
      </p:sp>
      <p:sp>
        <p:nvSpPr>
          <p:cNvPr id="11" name="Rektangel">
            <a:extLst>
              <a:ext uri="{FF2B5EF4-FFF2-40B4-BE49-F238E27FC236}">
                <a16:creationId xmlns:a16="http://schemas.microsoft.com/office/drawing/2014/main" id="{771D7015-0C86-5FDD-6495-7C46C6450C05}"/>
              </a:ext>
            </a:extLst>
          </p:cNvPr>
          <p:cNvSpPr/>
          <p:nvPr userDrawn="1"/>
        </p:nvSpPr>
        <p:spPr>
          <a:xfrm>
            <a:off x="268940" y="6744053"/>
            <a:ext cx="5486400" cy="4832861"/>
          </a:xfrm>
          <a:prstGeom prst="rect">
            <a:avLst/>
          </a:prstGeom>
          <a:solidFill>
            <a:srgbClr val="FAEC8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2" name="Rektangel">
            <a:extLst>
              <a:ext uri="{FF2B5EF4-FFF2-40B4-BE49-F238E27FC236}">
                <a16:creationId xmlns:a16="http://schemas.microsoft.com/office/drawing/2014/main" id="{014349B4-31A5-2EC3-E7E5-ED0D819E8BF5}"/>
              </a:ext>
            </a:extLst>
          </p:cNvPr>
          <p:cNvSpPr/>
          <p:nvPr userDrawn="1"/>
        </p:nvSpPr>
        <p:spPr>
          <a:xfrm>
            <a:off x="6230470" y="1490601"/>
            <a:ext cx="5486400" cy="4850482"/>
          </a:xfrm>
          <a:prstGeom prst="rect">
            <a:avLst/>
          </a:prstGeom>
          <a:solidFill>
            <a:srgbClr val="FF6B6B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/>
          </a:p>
        </p:txBody>
      </p:sp>
      <p:sp>
        <p:nvSpPr>
          <p:cNvPr id="13" name="Capsdude.png">
            <a:extLst>
              <a:ext uri="{FF2B5EF4-FFF2-40B4-BE49-F238E27FC236}">
                <a16:creationId xmlns:a16="http://schemas.microsoft.com/office/drawing/2014/main" id="{261D813B-4CE3-69B1-1CE9-180838F24C61}"/>
              </a:ext>
            </a:extLst>
          </p:cNvPr>
          <p:cNvSpPr>
            <a:spLocks noGrp="1"/>
          </p:cNvSpPr>
          <p:nvPr>
            <p:ph type="pic" idx="25"/>
          </p:nvPr>
        </p:nvSpPr>
        <p:spPr>
          <a:xfrm>
            <a:off x="12192000" y="251012"/>
            <a:ext cx="11923059" cy="131866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299D7516-2F84-DA0C-91D8-6653DFB79F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7807" y="7331683"/>
            <a:ext cx="4028665" cy="3657600"/>
          </a:xfrm>
        </p:spPr>
        <p:txBody>
          <a:bodyPr anchor="ctr"/>
          <a:lstStyle>
            <a:lvl1pPr>
              <a:defRPr sz="3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DB5D0219-1178-6203-1DEC-89CEC6E7F7CC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30471" y="7175970"/>
            <a:ext cx="5486400" cy="5862483"/>
          </a:xfrm>
        </p:spPr>
        <p:txBody>
          <a:bodyPr anchor="t"/>
          <a:lstStyle>
            <a:lvl1pPr marL="344488" indent="-333375">
              <a:buClr>
                <a:srgbClr val="4ECDC4"/>
              </a:buClr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4488" indent="284163">
              <a:buClr>
                <a:srgbClr val="4ECDC4"/>
              </a:buClr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28650" indent="295275">
              <a:buClr>
                <a:srgbClr val="4ECDC4"/>
              </a:buClr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25" indent="333375">
              <a:buClr>
                <a:srgbClr val="4ECDC4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57300" indent="344488">
              <a:buClr>
                <a:srgbClr val="4ECDC4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2BA1E23-1277-67BD-5CD6-2FCEC716FF4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684963" y="1816100"/>
            <a:ext cx="4535487" cy="4127500"/>
          </a:xfrm>
        </p:spPr>
        <p:txBody>
          <a:bodyPr anchor="ctr"/>
          <a:lstStyle>
            <a:lvl1pPr>
              <a:defRPr sz="3800"/>
            </a:lvl1pPr>
            <a:lvl2pPr>
              <a:defRPr sz="3800"/>
            </a:lvl2pPr>
            <a:lvl3pPr>
              <a:defRPr sz="3800"/>
            </a:lvl3pPr>
            <a:lvl4pPr>
              <a:defRPr sz="3800"/>
            </a:lvl4pPr>
            <a:lvl5pPr>
              <a:defRPr sz="3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1055531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B9BF8D8-C57C-4AA6-96A3-50CD91721F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9575" y="730250"/>
            <a:ext cx="21031200" cy="2651125"/>
          </a:xfrm>
        </p:spPr>
        <p:txBody>
          <a:bodyPr/>
          <a:lstStyle>
            <a:lvl1pPr>
              <a:defRPr sz="5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21FEA50-6D12-94B5-6D7C-BB337A36B83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679575" y="3593291"/>
            <a:ext cx="10315575" cy="1416859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F66A429-3340-DD83-887A-31028452420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12344400" y="3593291"/>
            <a:ext cx="10366375" cy="1416859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0BBD30F1-0E7C-2B45-3F00-5E5F87042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011024" y="13076008"/>
            <a:ext cx="349456" cy="379591"/>
          </a:xfrm>
          <a:prstGeom prst="rect">
            <a:avLst/>
          </a:prstGeom>
        </p:spPr>
        <p:txBody>
          <a:bodyPr/>
          <a:lstStyle/>
          <a:p>
            <a:fld id="{E4CF40AF-FFB7-2D4B-8B6C-190E7FB9CF21}" type="slidenum">
              <a:rPr lang="nb-US" smtClean="0"/>
              <a:t>‹#›</a:t>
            </a:fld>
            <a:endParaRPr lang="nb-US"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E73C801B-D5D4-46E1-CB8E-29EB70FC4B9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679575" y="5010150"/>
            <a:ext cx="10312400" cy="7369175"/>
          </a:xfrm>
        </p:spPr>
        <p:txBody>
          <a:bodyPr anchor="t"/>
          <a:lstStyle>
            <a:lvl1pPr marL="344488" indent="-333375">
              <a:buClr>
                <a:srgbClr val="4ECDC4"/>
              </a:buClr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4488" indent="284163">
              <a:buClr>
                <a:srgbClr val="4ECDC4"/>
              </a:buClr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28650" indent="295275">
              <a:buClr>
                <a:srgbClr val="4ECDC4"/>
              </a:buClr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25" indent="333375">
              <a:buClr>
                <a:srgbClr val="4ECDC4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57300" indent="344488">
              <a:buClr>
                <a:srgbClr val="4ECDC4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8" name="Plassholder for innhold 2">
            <a:extLst>
              <a:ext uri="{FF2B5EF4-FFF2-40B4-BE49-F238E27FC236}">
                <a16:creationId xmlns:a16="http://schemas.microsoft.com/office/drawing/2014/main" id="{28429024-BCBE-58A1-E804-1B90156D05B9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2330240" y="5025793"/>
            <a:ext cx="10312400" cy="7369175"/>
          </a:xfrm>
        </p:spPr>
        <p:txBody>
          <a:bodyPr anchor="t"/>
          <a:lstStyle>
            <a:lvl1pPr marL="344488" indent="-333375">
              <a:buClr>
                <a:srgbClr val="FF6B6B"/>
              </a:buClr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4488" indent="284163">
              <a:buClr>
                <a:srgbClr val="FF6B6B"/>
              </a:buClr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28650" indent="295275">
              <a:buClr>
                <a:srgbClr val="FF6B6B"/>
              </a:buClr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25" indent="333375">
              <a:buClr>
                <a:srgbClr val="FF6B6B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57300" indent="344488">
              <a:buClr>
                <a:srgbClr val="FF6B6B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332059042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B19A23-DEF5-83CE-E131-6FE73257F7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BD118DC7-CA6C-02A0-24EF-BB88C1C6AB7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0AF2974-1ECA-91CB-F3AE-725F1B5BA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011024" y="13076008"/>
            <a:ext cx="349456" cy="379591"/>
          </a:xfrm>
          <a:prstGeom prst="rect">
            <a:avLst/>
          </a:prstGeom>
        </p:spPr>
        <p:txBody>
          <a:bodyPr/>
          <a:lstStyle/>
          <a:p>
            <a:fld id="{E4CF40AF-FFB7-2D4B-8B6C-190E7FB9CF21}" type="slidenum">
              <a:rPr lang="nb-US" smtClean="0"/>
              <a:t>‹#›</a:t>
            </a:fld>
            <a:endParaRPr lang="nb-US"/>
          </a:p>
        </p:txBody>
      </p:sp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48D8E20D-A6D0-4C92-9224-EFA92FD1D31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0366375" y="1974849"/>
            <a:ext cx="12338050" cy="9763125"/>
          </a:xfrm>
        </p:spPr>
        <p:txBody>
          <a:bodyPr anchor="t"/>
          <a:lstStyle>
            <a:lvl1pPr marL="344488" indent="-333375">
              <a:buClr>
                <a:srgbClr val="FF6B6B"/>
              </a:buClr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4488" indent="284163">
              <a:buClr>
                <a:srgbClr val="FF6B6B"/>
              </a:buClr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28650" indent="295275">
              <a:buClr>
                <a:srgbClr val="FF6B6B"/>
              </a:buClr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25" indent="333375">
              <a:buClr>
                <a:srgbClr val="FF6B6B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57300" indent="344488">
              <a:buClr>
                <a:srgbClr val="FF6B6B"/>
              </a:buClr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2069670012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2x Bil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F74CB4D-1BEF-0D4D-CF8E-29EF2B40A4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79575" y="914400"/>
            <a:ext cx="7864475" cy="3200400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36A30F6-299B-455E-AF2B-F37F04F589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366374" y="276995"/>
            <a:ext cx="13740629" cy="6581006"/>
          </a:xfrm>
        </p:spPr>
        <p:txBody>
          <a:bodyPr/>
          <a:lstStyle>
            <a:lvl1pPr marL="0" indent="0">
              <a:buNone/>
              <a:defRPr sz="3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US"/>
          </a:p>
        </p:txBody>
      </p:sp>
      <p:sp>
        <p:nvSpPr>
          <p:cNvPr id="10" name="Plassholder for tekst 3">
            <a:extLst>
              <a:ext uri="{FF2B5EF4-FFF2-40B4-BE49-F238E27FC236}">
                <a16:creationId xmlns:a16="http://schemas.microsoft.com/office/drawing/2014/main" id="{7DB3E6D1-D10F-854E-2155-5BE85791858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679575" y="4114800"/>
            <a:ext cx="7864475" cy="7623175"/>
          </a:xfrm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2" name="Plassholder for bilde 2">
            <a:extLst>
              <a:ext uri="{FF2B5EF4-FFF2-40B4-BE49-F238E27FC236}">
                <a16:creationId xmlns:a16="http://schemas.microsoft.com/office/drawing/2014/main" id="{52C8084F-DF06-EB0A-67DF-61D6AC408362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10366374" y="6857997"/>
            <a:ext cx="13740629" cy="6581006"/>
          </a:xfrm>
        </p:spPr>
        <p:txBody>
          <a:bodyPr/>
          <a:lstStyle>
            <a:lvl1pPr marL="0" indent="0">
              <a:buNone/>
              <a:defRPr sz="3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1424381424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 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">
            <a:extLst>
              <a:ext uri="{FF2B5EF4-FFF2-40B4-BE49-F238E27FC236}">
                <a16:creationId xmlns:a16="http://schemas.microsoft.com/office/drawing/2014/main" id="{64EFF8DB-90ED-7AD4-E005-DF1BA052DB37}"/>
              </a:ext>
            </a:extLst>
          </p:cNvPr>
          <p:cNvSpPr/>
          <p:nvPr userDrawn="1"/>
        </p:nvSpPr>
        <p:spPr>
          <a:xfrm>
            <a:off x="276994" y="273050"/>
            <a:ext cx="23830011" cy="13165955"/>
          </a:xfrm>
          <a:prstGeom prst="rect">
            <a:avLst/>
          </a:prstGeom>
          <a:solidFill>
            <a:srgbClr val="EB696B"/>
          </a:solidFill>
          <a:ln w="254000">
            <a:solidFill>
              <a:srgbClr val="EB696B"/>
            </a:solidFill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EFE04D2-7AFC-3110-085B-93DFBF4816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85940" y="5283763"/>
            <a:ext cx="10212117" cy="2868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067393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B91410A-1DCD-E0CC-790B-D40218FD6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A2DB183-5FC0-4442-3222-24527CA18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5FD80DC-E6BE-AF92-273F-2513BFF2C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E71E-A918-4761-A38F-E278841B5997}" type="datetimeFigureOut">
              <a:rPr lang="nb-NO" smtClean="0"/>
              <a:t>14.01.2026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5E77D3B-02DD-6646-D590-DB4093CC0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4BAA9C8-91E5-31D5-BF8F-C6F12A3B5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3626-4F7D-465A-8425-5295FAEC2E3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4275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ktangel">
            <a:extLst>
              <a:ext uri="{FF2B5EF4-FFF2-40B4-BE49-F238E27FC236}">
                <a16:creationId xmlns:a16="http://schemas.microsoft.com/office/drawing/2014/main" id="{695DDD31-D31C-7783-B124-4C83E61DFF77}"/>
              </a:ext>
            </a:extLst>
          </p:cNvPr>
          <p:cNvSpPr/>
          <p:nvPr userDrawn="1"/>
        </p:nvSpPr>
        <p:spPr>
          <a:xfrm>
            <a:off x="245327" y="283353"/>
            <a:ext cx="23878697" cy="13251675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54" name="Graphic 20">
            <a:extLst>
              <a:ext uri="{FF2B5EF4-FFF2-40B4-BE49-F238E27FC236}">
                <a16:creationId xmlns:a16="http://schemas.microsoft.com/office/drawing/2014/main" id="{BE948CF2-AF63-45BA-9A0D-4C2899F9FC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092657" y="12815967"/>
            <a:ext cx="1587739" cy="446054"/>
          </a:xfrm>
          <a:prstGeom prst="rect">
            <a:avLst/>
          </a:prstGeom>
        </p:spPr>
      </p:pic>
      <p:sp>
        <p:nvSpPr>
          <p:cNvPr id="19" name="Rektangel">
            <a:extLst>
              <a:ext uri="{FF2B5EF4-FFF2-40B4-BE49-F238E27FC236}">
                <a16:creationId xmlns:a16="http://schemas.microsoft.com/office/drawing/2014/main" id="{98D23C36-EDBE-B77D-B048-F3793ADBC2E4}"/>
              </a:ext>
            </a:extLst>
          </p:cNvPr>
          <p:cNvSpPr/>
          <p:nvPr userDrawn="1"/>
        </p:nvSpPr>
        <p:spPr>
          <a:xfrm>
            <a:off x="858681" y="1451012"/>
            <a:ext cx="5402972" cy="395515"/>
          </a:xfrm>
          <a:prstGeom prst="rect">
            <a:avLst/>
          </a:prstGeom>
          <a:solidFill>
            <a:srgbClr val="EB696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1"/>
          </a:p>
        </p:txBody>
      </p:sp>
      <p:sp>
        <p:nvSpPr>
          <p:cNvPr id="20" name="1. prioritet:">
            <a:extLst>
              <a:ext uri="{FF2B5EF4-FFF2-40B4-BE49-F238E27FC236}">
                <a16:creationId xmlns:a16="http://schemas.microsoft.com/office/drawing/2014/main" id="{F3E7787E-E50C-3102-513B-134B14A5AD2E}"/>
              </a:ext>
            </a:extLst>
          </p:cNvPr>
          <p:cNvSpPr txBox="1"/>
          <p:nvPr userDrawn="1"/>
        </p:nvSpPr>
        <p:spPr>
          <a:xfrm>
            <a:off x="867295" y="876103"/>
            <a:ext cx="3718967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3A405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noProof="1">
                <a:solidFill>
                  <a:schemeClr val="tx1"/>
                </a:solidFill>
              </a:rPr>
              <a:t>Lav innsats – Høy effekt</a:t>
            </a:r>
            <a:endParaRPr lang="nb-NO" sz="1200" noProof="1">
              <a:solidFill>
                <a:schemeClr val="tx1"/>
              </a:solidFill>
            </a:endParaRPr>
          </a:p>
        </p:txBody>
      </p:sp>
      <p:sp>
        <p:nvSpPr>
          <p:cNvPr id="21" name="Trekant">
            <a:extLst>
              <a:ext uri="{FF2B5EF4-FFF2-40B4-BE49-F238E27FC236}">
                <a16:creationId xmlns:a16="http://schemas.microsoft.com/office/drawing/2014/main" id="{812EFA00-5A4E-DEC6-0710-A785E3CDC273}"/>
              </a:ext>
            </a:extLst>
          </p:cNvPr>
          <p:cNvSpPr/>
          <p:nvPr userDrawn="1"/>
        </p:nvSpPr>
        <p:spPr>
          <a:xfrm rot="18900000">
            <a:off x="973153" y="1510545"/>
            <a:ext cx="552723" cy="5527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B696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22" name="Begrunn hvorfor dette kortet er viktig å jobbe med?">
            <a:extLst>
              <a:ext uri="{FF2B5EF4-FFF2-40B4-BE49-F238E27FC236}">
                <a16:creationId xmlns:a16="http://schemas.microsoft.com/office/drawing/2014/main" id="{FB1A36EE-6AB9-1C9A-EB63-B0B51C66664E}"/>
              </a:ext>
            </a:extLst>
          </p:cNvPr>
          <p:cNvSpPr txBox="1"/>
          <p:nvPr userDrawn="1"/>
        </p:nvSpPr>
        <p:spPr>
          <a:xfrm>
            <a:off x="867295" y="6936719"/>
            <a:ext cx="2039020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3A4053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>
                <a:solidFill>
                  <a:schemeClr val="tx1"/>
                </a:solidFill>
              </a:rPr>
              <a:t>Ønsket effekt</a:t>
            </a:r>
          </a:p>
        </p:txBody>
      </p:sp>
      <p:sp>
        <p:nvSpPr>
          <p:cNvPr id="25" name="Rektangel">
            <a:extLst>
              <a:ext uri="{FF2B5EF4-FFF2-40B4-BE49-F238E27FC236}">
                <a16:creationId xmlns:a16="http://schemas.microsoft.com/office/drawing/2014/main" id="{02961161-3431-2479-50C9-D8534A43108F}"/>
              </a:ext>
            </a:extLst>
          </p:cNvPr>
          <p:cNvSpPr/>
          <p:nvPr userDrawn="1"/>
        </p:nvSpPr>
        <p:spPr>
          <a:xfrm>
            <a:off x="835459" y="7499550"/>
            <a:ext cx="5426194" cy="380290"/>
          </a:xfrm>
          <a:prstGeom prst="rect">
            <a:avLst/>
          </a:prstGeom>
          <a:solidFill>
            <a:srgbClr val="EB696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1"/>
          </a:p>
        </p:txBody>
      </p:sp>
      <p:sp>
        <p:nvSpPr>
          <p:cNvPr id="26" name="Trekant">
            <a:extLst>
              <a:ext uri="{FF2B5EF4-FFF2-40B4-BE49-F238E27FC236}">
                <a16:creationId xmlns:a16="http://schemas.microsoft.com/office/drawing/2014/main" id="{AA3655B1-E1CB-A89F-9649-231342E41EB5}"/>
              </a:ext>
            </a:extLst>
          </p:cNvPr>
          <p:cNvSpPr/>
          <p:nvPr userDrawn="1"/>
        </p:nvSpPr>
        <p:spPr>
          <a:xfrm rot="18900000">
            <a:off x="949931" y="7578653"/>
            <a:ext cx="552723" cy="5527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B696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27" name="Rektangel">
            <a:extLst>
              <a:ext uri="{FF2B5EF4-FFF2-40B4-BE49-F238E27FC236}">
                <a16:creationId xmlns:a16="http://schemas.microsoft.com/office/drawing/2014/main" id="{8D27152E-82A8-F656-D4CF-F09FCE79C8C6}"/>
              </a:ext>
            </a:extLst>
          </p:cNvPr>
          <p:cNvSpPr/>
          <p:nvPr userDrawn="1"/>
        </p:nvSpPr>
        <p:spPr>
          <a:xfrm>
            <a:off x="6565571" y="1451012"/>
            <a:ext cx="5402972" cy="395515"/>
          </a:xfrm>
          <a:prstGeom prst="rect">
            <a:avLst/>
          </a:prstGeom>
          <a:solidFill>
            <a:srgbClr val="EB696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1"/>
          </a:p>
        </p:txBody>
      </p:sp>
      <p:sp>
        <p:nvSpPr>
          <p:cNvPr id="28" name="1. prioritet:">
            <a:extLst>
              <a:ext uri="{FF2B5EF4-FFF2-40B4-BE49-F238E27FC236}">
                <a16:creationId xmlns:a16="http://schemas.microsoft.com/office/drawing/2014/main" id="{EBA9245C-9435-C65A-D32E-09CF0756E766}"/>
              </a:ext>
            </a:extLst>
          </p:cNvPr>
          <p:cNvSpPr txBox="1"/>
          <p:nvPr userDrawn="1"/>
        </p:nvSpPr>
        <p:spPr>
          <a:xfrm>
            <a:off x="6574185" y="876103"/>
            <a:ext cx="3718967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3A405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noProof="1">
                <a:solidFill>
                  <a:schemeClr val="tx1"/>
                </a:solidFill>
              </a:rPr>
              <a:t>Lav innsats – Høy effekt</a:t>
            </a:r>
            <a:endParaRPr lang="nb-NO" sz="1200" noProof="1">
              <a:solidFill>
                <a:schemeClr val="tx1"/>
              </a:solidFill>
            </a:endParaRPr>
          </a:p>
        </p:txBody>
      </p:sp>
      <p:sp>
        <p:nvSpPr>
          <p:cNvPr id="29" name="Trekant">
            <a:extLst>
              <a:ext uri="{FF2B5EF4-FFF2-40B4-BE49-F238E27FC236}">
                <a16:creationId xmlns:a16="http://schemas.microsoft.com/office/drawing/2014/main" id="{238FFB6C-1C9B-4B58-8CCF-BD571EFC5FFE}"/>
              </a:ext>
            </a:extLst>
          </p:cNvPr>
          <p:cNvSpPr/>
          <p:nvPr userDrawn="1"/>
        </p:nvSpPr>
        <p:spPr>
          <a:xfrm rot="18900000">
            <a:off x="6680043" y="1510545"/>
            <a:ext cx="552723" cy="5527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B696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30" name="Begrunn hvorfor dette kortet er viktig å jobbe med?">
            <a:extLst>
              <a:ext uri="{FF2B5EF4-FFF2-40B4-BE49-F238E27FC236}">
                <a16:creationId xmlns:a16="http://schemas.microsoft.com/office/drawing/2014/main" id="{692DC8A7-8244-B365-C252-88C514B72AF1}"/>
              </a:ext>
            </a:extLst>
          </p:cNvPr>
          <p:cNvSpPr txBox="1"/>
          <p:nvPr userDrawn="1"/>
        </p:nvSpPr>
        <p:spPr>
          <a:xfrm>
            <a:off x="6574185" y="6936719"/>
            <a:ext cx="2039020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3A4053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>
                <a:solidFill>
                  <a:schemeClr val="tx1"/>
                </a:solidFill>
              </a:rPr>
              <a:t>Ønsket effekt</a:t>
            </a:r>
          </a:p>
        </p:txBody>
      </p:sp>
      <p:sp>
        <p:nvSpPr>
          <p:cNvPr id="33" name="Rektangel">
            <a:extLst>
              <a:ext uri="{FF2B5EF4-FFF2-40B4-BE49-F238E27FC236}">
                <a16:creationId xmlns:a16="http://schemas.microsoft.com/office/drawing/2014/main" id="{B93B575E-F545-7FDF-3CF3-A601D5799806}"/>
              </a:ext>
            </a:extLst>
          </p:cNvPr>
          <p:cNvSpPr/>
          <p:nvPr userDrawn="1"/>
        </p:nvSpPr>
        <p:spPr>
          <a:xfrm>
            <a:off x="6565570" y="7519120"/>
            <a:ext cx="5402974" cy="380290"/>
          </a:xfrm>
          <a:prstGeom prst="rect">
            <a:avLst/>
          </a:prstGeom>
          <a:solidFill>
            <a:srgbClr val="EB696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1"/>
          </a:p>
        </p:txBody>
      </p:sp>
      <p:sp>
        <p:nvSpPr>
          <p:cNvPr id="34" name="Trekant">
            <a:extLst>
              <a:ext uri="{FF2B5EF4-FFF2-40B4-BE49-F238E27FC236}">
                <a16:creationId xmlns:a16="http://schemas.microsoft.com/office/drawing/2014/main" id="{A3A0FA2A-9458-AE80-0714-AA4FF0E779FD}"/>
              </a:ext>
            </a:extLst>
          </p:cNvPr>
          <p:cNvSpPr/>
          <p:nvPr userDrawn="1"/>
        </p:nvSpPr>
        <p:spPr>
          <a:xfrm rot="18900000">
            <a:off x="6680042" y="7578652"/>
            <a:ext cx="552723" cy="5527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B696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35" name="Rektangel">
            <a:extLst>
              <a:ext uri="{FF2B5EF4-FFF2-40B4-BE49-F238E27FC236}">
                <a16:creationId xmlns:a16="http://schemas.microsoft.com/office/drawing/2014/main" id="{EAF73B2B-528E-3B5A-AB13-787ED0A4BA91}"/>
              </a:ext>
            </a:extLst>
          </p:cNvPr>
          <p:cNvSpPr/>
          <p:nvPr userDrawn="1"/>
        </p:nvSpPr>
        <p:spPr>
          <a:xfrm>
            <a:off x="12269894" y="1451012"/>
            <a:ext cx="5402972" cy="395515"/>
          </a:xfrm>
          <a:prstGeom prst="rect">
            <a:avLst/>
          </a:prstGeom>
          <a:solidFill>
            <a:srgbClr val="EB696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1"/>
          </a:p>
        </p:txBody>
      </p:sp>
      <p:sp>
        <p:nvSpPr>
          <p:cNvPr id="36" name="1. prioritet:">
            <a:extLst>
              <a:ext uri="{FF2B5EF4-FFF2-40B4-BE49-F238E27FC236}">
                <a16:creationId xmlns:a16="http://schemas.microsoft.com/office/drawing/2014/main" id="{FCA02B2E-0929-9183-B8C9-D22873CC31EB}"/>
              </a:ext>
            </a:extLst>
          </p:cNvPr>
          <p:cNvSpPr txBox="1"/>
          <p:nvPr userDrawn="1"/>
        </p:nvSpPr>
        <p:spPr>
          <a:xfrm>
            <a:off x="12278508" y="876103"/>
            <a:ext cx="3783087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3A405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noProof="1">
                <a:solidFill>
                  <a:schemeClr val="tx1"/>
                </a:solidFill>
              </a:rPr>
              <a:t>Høy innsats – Høy effekt</a:t>
            </a:r>
            <a:endParaRPr lang="nb-NO" sz="1200" noProof="1">
              <a:solidFill>
                <a:schemeClr val="tx1"/>
              </a:solidFill>
            </a:endParaRPr>
          </a:p>
        </p:txBody>
      </p:sp>
      <p:sp>
        <p:nvSpPr>
          <p:cNvPr id="37" name="Trekant">
            <a:extLst>
              <a:ext uri="{FF2B5EF4-FFF2-40B4-BE49-F238E27FC236}">
                <a16:creationId xmlns:a16="http://schemas.microsoft.com/office/drawing/2014/main" id="{E9FEB487-40A9-75FA-370F-F1B833303A86}"/>
              </a:ext>
            </a:extLst>
          </p:cNvPr>
          <p:cNvSpPr/>
          <p:nvPr userDrawn="1"/>
        </p:nvSpPr>
        <p:spPr>
          <a:xfrm rot="18900000">
            <a:off x="12384366" y="1510545"/>
            <a:ext cx="552723" cy="5527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B696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39" name="Begrunn hvorfor dette kortet er viktig å jobbe med?">
            <a:extLst>
              <a:ext uri="{FF2B5EF4-FFF2-40B4-BE49-F238E27FC236}">
                <a16:creationId xmlns:a16="http://schemas.microsoft.com/office/drawing/2014/main" id="{E1DD3C7A-1983-982A-D3FE-250E7353E1DC}"/>
              </a:ext>
            </a:extLst>
          </p:cNvPr>
          <p:cNvSpPr txBox="1"/>
          <p:nvPr userDrawn="1"/>
        </p:nvSpPr>
        <p:spPr>
          <a:xfrm>
            <a:off x="12278508" y="6936719"/>
            <a:ext cx="2039020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3A4053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>
                <a:solidFill>
                  <a:schemeClr val="tx1"/>
                </a:solidFill>
              </a:rPr>
              <a:t>Ønsket effekt</a:t>
            </a:r>
          </a:p>
        </p:txBody>
      </p:sp>
      <p:sp>
        <p:nvSpPr>
          <p:cNvPr id="43" name="Rektangel">
            <a:extLst>
              <a:ext uri="{FF2B5EF4-FFF2-40B4-BE49-F238E27FC236}">
                <a16:creationId xmlns:a16="http://schemas.microsoft.com/office/drawing/2014/main" id="{A6D57D24-96E7-F3E7-10DA-E339CCDB68AF}"/>
              </a:ext>
            </a:extLst>
          </p:cNvPr>
          <p:cNvSpPr/>
          <p:nvPr userDrawn="1"/>
        </p:nvSpPr>
        <p:spPr>
          <a:xfrm>
            <a:off x="12269893" y="7519120"/>
            <a:ext cx="5402974" cy="380290"/>
          </a:xfrm>
          <a:prstGeom prst="rect">
            <a:avLst/>
          </a:prstGeom>
          <a:solidFill>
            <a:srgbClr val="EB696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1"/>
          </a:p>
        </p:txBody>
      </p:sp>
      <p:sp>
        <p:nvSpPr>
          <p:cNvPr id="44" name="Trekant">
            <a:extLst>
              <a:ext uri="{FF2B5EF4-FFF2-40B4-BE49-F238E27FC236}">
                <a16:creationId xmlns:a16="http://schemas.microsoft.com/office/drawing/2014/main" id="{FD037450-B156-5B01-4CF0-C235979B7946}"/>
              </a:ext>
            </a:extLst>
          </p:cNvPr>
          <p:cNvSpPr/>
          <p:nvPr userDrawn="1"/>
        </p:nvSpPr>
        <p:spPr>
          <a:xfrm rot="18900000">
            <a:off x="12384365" y="7578652"/>
            <a:ext cx="552723" cy="5527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B696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45" name="Rektangel">
            <a:extLst>
              <a:ext uri="{FF2B5EF4-FFF2-40B4-BE49-F238E27FC236}">
                <a16:creationId xmlns:a16="http://schemas.microsoft.com/office/drawing/2014/main" id="{06E56A1B-0267-DA2B-974B-8300454A33E8}"/>
              </a:ext>
            </a:extLst>
          </p:cNvPr>
          <p:cNvSpPr/>
          <p:nvPr userDrawn="1"/>
        </p:nvSpPr>
        <p:spPr>
          <a:xfrm>
            <a:off x="17974214" y="1475838"/>
            <a:ext cx="5402972" cy="395515"/>
          </a:xfrm>
          <a:prstGeom prst="rect">
            <a:avLst/>
          </a:prstGeom>
          <a:solidFill>
            <a:srgbClr val="EB696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1"/>
          </a:p>
        </p:txBody>
      </p:sp>
      <p:sp>
        <p:nvSpPr>
          <p:cNvPr id="46" name="1. prioritet:">
            <a:extLst>
              <a:ext uri="{FF2B5EF4-FFF2-40B4-BE49-F238E27FC236}">
                <a16:creationId xmlns:a16="http://schemas.microsoft.com/office/drawing/2014/main" id="{7B898BAD-624A-EF43-B21C-65BFD2DE7E61}"/>
              </a:ext>
            </a:extLst>
          </p:cNvPr>
          <p:cNvSpPr txBox="1"/>
          <p:nvPr userDrawn="1"/>
        </p:nvSpPr>
        <p:spPr>
          <a:xfrm>
            <a:off x="17982828" y="900929"/>
            <a:ext cx="3783087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3A405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noProof="1">
                <a:solidFill>
                  <a:schemeClr val="tx1"/>
                </a:solidFill>
              </a:rPr>
              <a:t>Høy innsats – Høy effekt</a:t>
            </a:r>
            <a:endParaRPr lang="nb-NO" sz="1200" noProof="1">
              <a:solidFill>
                <a:schemeClr val="tx1"/>
              </a:solidFill>
            </a:endParaRPr>
          </a:p>
        </p:txBody>
      </p:sp>
      <p:sp>
        <p:nvSpPr>
          <p:cNvPr id="47" name="Trekant">
            <a:extLst>
              <a:ext uri="{FF2B5EF4-FFF2-40B4-BE49-F238E27FC236}">
                <a16:creationId xmlns:a16="http://schemas.microsoft.com/office/drawing/2014/main" id="{FB7560AA-9A83-48E1-2369-48B2CF1413F5}"/>
              </a:ext>
            </a:extLst>
          </p:cNvPr>
          <p:cNvSpPr/>
          <p:nvPr userDrawn="1"/>
        </p:nvSpPr>
        <p:spPr>
          <a:xfrm rot="18900000">
            <a:off x="18088686" y="1535371"/>
            <a:ext cx="552723" cy="5527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B696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48" name="Begrunn hvorfor dette kortet er viktig å jobbe med?">
            <a:extLst>
              <a:ext uri="{FF2B5EF4-FFF2-40B4-BE49-F238E27FC236}">
                <a16:creationId xmlns:a16="http://schemas.microsoft.com/office/drawing/2014/main" id="{5EA3B98E-15CA-15E0-4AA3-7BE25B0E0E69}"/>
              </a:ext>
            </a:extLst>
          </p:cNvPr>
          <p:cNvSpPr txBox="1"/>
          <p:nvPr userDrawn="1"/>
        </p:nvSpPr>
        <p:spPr>
          <a:xfrm>
            <a:off x="17982828" y="6961545"/>
            <a:ext cx="2039020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3A4053"/>
                </a:solidFill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>
                <a:solidFill>
                  <a:schemeClr val="tx1"/>
                </a:solidFill>
              </a:rPr>
              <a:t>Ønsket effekt</a:t>
            </a:r>
          </a:p>
        </p:txBody>
      </p:sp>
      <p:sp>
        <p:nvSpPr>
          <p:cNvPr id="51" name="Rektangel">
            <a:extLst>
              <a:ext uri="{FF2B5EF4-FFF2-40B4-BE49-F238E27FC236}">
                <a16:creationId xmlns:a16="http://schemas.microsoft.com/office/drawing/2014/main" id="{9A55956E-1B46-3A39-6115-4B0FA5001BD1}"/>
              </a:ext>
            </a:extLst>
          </p:cNvPr>
          <p:cNvSpPr/>
          <p:nvPr userDrawn="1"/>
        </p:nvSpPr>
        <p:spPr>
          <a:xfrm>
            <a:off x="17974213" y="7543946"/>
            <a:ext cx="5402974" cy="380290"/>
          </a:xfrm>
          <a:prstGeom prst="rect">
            <a:avLst/>
          </a:prstGeom>
          <a:solidFill>
            <a:srgbClr val="EB696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1"/>
          </a:p>
        </p:txBody>
      </p:sp>
      <p:sp>
        <p:nvSpPr>
          <p:cNvPr id="52" name="Trekant">
            <a:extLst>
              <a:ext uri="{FF2B5EF4-FFF2-40B4-BE49-F238E27FC236}">
                <a16:creationId xmlns:a16="http://schemas.microsoft.com/office/drawing/2014/main" id="{45B48601-B41D-21F0-C41D-92718E2BE2B7}"/>
              </a:ext>
            </a:extLst>
          </p:cNvPr>
          <p:cNvSpPr/>
          <p:nvPr userDrawn="1"/>
        </p:nvSpPr>
        <p:spPr>
          <a:xfrm rot="18900000">
            <a:off x="18088685" y="7603478"/>
            <a:ext cx="552723" cy="5527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rgbClr val="EB696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5" name="TekstSylinder 54">
            <a:extLst>
              <a:ext uri="{FF2B5EF4-FFF2-40B4-BE49-F238E27FC236}">
                <a16:creationId xmlns:a16="http://schemas.microsoft.com/office/drawing/2014/main" id="{7F06FC6F-5459-6F93-A1D2-7CD6A6EEDD1F}"/>
              </a:ext>
            </a:extLst>
          </p:cNvPr>
          <p:cNvSpPr txBox="1"/>
          <p:nvPr userDrawn="1"/>
        </p:nvSpPr>
        <p:spPr>
          <a:xfrm>
            <a:off x="27595286" y="12206057"/>
            <a:ext cx="102657" cy="9951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rtlCol="0" anchor="ctr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endParaRPr lang="nb-NO" sz="5800">
              <a:solidFill>
                <a:srgbClr val="FFFFFF"/>
              </a:solidFill>
              <a:latin typeface="+mn-lt"/>
              <a:ea typeface="+mn-ea"/>
              <a:cs typeface="+mn-cs"/>
              <a:sym typeface="Roboto Slab Bold"/>
            </a:endParaRPr>
          </a:p>
        </p:txBody>
      </p:sp>
      <p:sp>
        <p:nvSpPr>
          <p:cNvPr id="56" name="Plassholder for innhold 2">
            <a:extLst>
              <a:ext uri="{FF2B5EF4-FFF2-40B4-BE49-F238E27FC236}">
                <a16:creationId xmlns:a16="http://schemas.microsoft.com/office/drawing/2014/main" id="{310EEA17-7ABC-1BD3-5C2E-DE08052F107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97534" y="2228411"/>
            <a:ext cx="5364119" cy="4371888"/>
          </a:xfrm>
        </p:spPr>
        <p:txBody>
          <a:bodyPr lIns="0" tIns="144000" rIns="0" bIns="36000" anchor="t">
            <a:normAutofit/>
          </a:bodyPr>
          <a:lstStyle>
            <a:lvl1pPr marL="468313" indent="-457200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4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000"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B696B"/>
              </a:buClr>
              <a:buSzPct val="100000"/>
              <a:buFont typeface="Wingdings" pitchFamily="2" charset="2"/>
              <a:buNone/>
              <a:tabLst/>
              <a:defRPr sz="1400"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endParaRPr lang="nb-US"/>
          </a:p>
        </p:txBody>
      </p:sp>
      <p:sp>
        <p:nvSpPr>
          <p:cNvPr id="57" name="Plassholder for innhold 2">
            <a:extLst>
              <a:ext uri="{FF2B5EF4-FFF2-40B4-BE49-F238E27FC236}">
                <a16:creationId xmlns:a16="http://schemas.microsoft.com/office/drawing/2014/main" id="{3BA769FD-D60B-4D87-9FA2-B0DAED1D675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604424" y="2228411"/>
            <a:ext cx="5364119" cy="4371888"/>
          </a:xfrm>
        </p:spPr>
        <p:txBody>
          <a:bodyPr lIns="0" tIns="144000" rIns="0" bIns="36000" anchor="t">
            <a:normAutofit/>
          </a:bodyPr>
          <a:lstStyle>
            <a:lvl1pPr marL="468313" indent="-457200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4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000"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B696B"/>
              </a:buClr>
              <a:buSzPct val="100000"/>
              <a:buFont typeface="Wingdings" pitchFamily="2" charset="2"/>
              <a:buNone/>
              <a:tabLst/>
              <a:defRPr sz="1400"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endParaRPr lang="nb-US"/>
          </a:p>
        </p:txBody>
      </p:sp>
      <p:sp>
        <p:nvSpPr>
          <p:cNvPr id="58" name="Plassholder for innhold 2">
            <a:extLst>
              <a:ext uri="{FF2B5EF4-FFF2-40B4-BE49-F238E27FC236}">
                <a16:creationId xmlns:a16="http://schemas.microsoft.com/office/drawing/2014/main" id="{EBE92080-0775-08FD-C463-72A3187E0CCF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2267321" y="2228411"/>
            <a:ext cx="5364119" cy="4371888"/>
          </a:xfrm>
        </p:spPr>
        <p:txBody>
          <a:bodyPr lIns="0" tIns="144000" rIns="0" bIns="36000" anchor="t">
            <a:normAutofit/>
          </a:bodyPr>
          <a:lstStyle>
            <a:lvl1pPr marL="468313" indent="-457200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4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000"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B696B"/>
              </a:buClr>
              <a:buSzPct val="100000"/>
              <a:buFont typeface="Wingdings" pitchFamily="2" charset="2"/>
              <a:buNone/>
              <a:tabLst/>
              <a:defRPr sz="1400"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endParaRPr lang="nb-US"/>
          </a:p>
        </p:txBody>
      </p:sp>
      <p:sp>
        <p:nvSpPr>
          <p:cNvPr id="59" name="Plassholder for innhold 2">
            <a:extLst>
              <a:ext uri="{FF2B5EF4-FFF2-40B4-BE49-F238E27FC236}">
                <a16:creationId xmlns:a16="http://schemas.microsoft.com/office/drawing/2014/main" id="{A0877543-1CA8-5252-65F6-423595E8FF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974211" y="2228411"/>
            <a:ext cx="5364119" cy="4371888"/>
          </a:xfrm>
        </p:spPr>
        <p:txBody>
          <a:bodyPr lIns="0" tIns="144000" rIns="0" bIns="36000" anchor="t">
            <a:normAutofit/>
          </a:bodyPr>
          <a:lstStyle>
            <a:lvl1pPr marL="468313" indent="-457200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4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000"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B696B"/>
              </a:buClr>
              <a:buSzPct val="100000"/>
              <a:buFont typeface="Wingdings" pitchFamily="2" charset="2"/>
              <a:buNone/>
              <a:tabLst/>
              <a:defRPr sz="1400"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endParaRPr lang="nb-US"/>
          </a:p>
        </p:txBody>
      </p:sp>
      <p:sp>
        <p:nvSpPr>
          <p:cNvPr id="60" name="Plassholder for innhold 2">
            <a:extLst>
              <a:ext uri="{FF2B5EF4-FFF2-40B4-BE49-F238E27FC236}">
                <a16:creationId xmlns:a16="http://schemas.microsoft.com/office/drawing/2014/main" id="{A9906C1A-31D8-2ADD-C621-773B7CC644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35457" y="8381152"/>
            <a:ext cx="5364119" cy="4371888"/>
          </a:xfrm>
        </p:spPr>
        <p:txBody>
          <a:bodyPr lIns="0" tIns="144000" rIns="0" bIns="36000" anchor="t">
            <a:normAutofit/>
          </a:bodyPr>
          <a:lstStyle>
            <a:lvl1pPr marL="468313" indent="-457200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4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000"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B696B"/>
              </a:buClr>
              <a:buSzPct val="100000"/>
              <a:buFont typeface="Wingdings" pitchFamily="2" charset="2"/>
              <a:buNone/>
              <a:tabLst/>
              <a:defRPr sz="1400"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endParaRPr lang="nb-US"/>
          </a:p>
        </p:txBody>
      </p:sp>
      <p:sp>
        <p:nvSpPr>
          <p:cNvPr id="61" name="Plassholder for innhold 2">
            <a:extLst>
              <a:ext uri="{FF2B5EF4-FFF2-40B4-BE49-F238E27FC236}">
                <a16:creationId xmlns:a16="http://schemas.microsoft.com/office/drawing/2014/main" id="{BA4B38C3-7326-58A3-C6CD-EB0D10777D1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542347" y="8381152"/>
            <a:ext cx="5364119" cy="4371888"/>
          </a:xfrm>
        </p:spPr>
        <p:txBody>
          <a:bodyPr lIns="0" tIns="144000" rIns="0" bIns="36000" anchor="t">
            <a:normAutofit/>
          </a:bodyPr>
          <a:lstStyle>
            <a:lvl1pPr marL="468313" indent="-457200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4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000"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B696B"/>
              </a:buClr>
              <a:buSzPct val="100000"/>
              <a:buFont typeface="Wingdings" pitchFamily="2" charset="2"/>
              <a:buNone/>
              <a:tabLst/>
              <a:defRPr sz="1400"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endParaRPr lang="nb-US"/>
          </a:p>
        </p:txBody>
      </p:sp>
      <p:sp>
        <p:nvSpPr>
          <p:cNvPr id="62" name="Plassholder for innhold 2">
            <a:extLst>
              <a:ext uri="{FF2B5EF4-FFF2-40B4-BE49-F238E27FC236}">
                <a16:creationId xmlns:a16="http://schemas.microsoft.com/office/drawing/2014/main" id="{0F4E0265-7AA9-6AC7-393F-35F76F683ED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205244" y="8381152"/>
            <a:ext cx="5364119" cy="4371888"/>
          </a:xfrm>
        </p:spPr>
        <p:txBody>
          <a:bodyPr lIns="0" tIns="144000" rIns="0" bIns="36000" anchor="t">
            <a:normAutofit/>
          </a:bodyPr>
          <a:lstStyle>
            <a:lvl1pPr marL="468313" indent="-457200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4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000"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B696B"/>
              </a:buClr>
              <a:buSzPct val="100000"/>
              <a:buFont typeface="Wingdings" pitchFamily="2" charset="2"/>
              <a:buNone/>
              <a:tabLst/>
              <a:defRPr sz="1400"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endParaRPr lang="nb-US"/>
          </a:p>
        </p:txBody>
      </p:sp>
      <p:sp>
        <p:nvSpPr>
          <p:cNvPr id="63" name="Plassholder for innhold 2">
            <a:extLst>
              <a:ext uri="{FF2B5EF4-FFF2-40B4-BE49-F238E27FC236}">
                <a16:creationId xmlns:a16="http://schemas.microsoft.com/office/drawing/2014/main" id="{976FABDA-59D6-261A-26C9-AA8628A589E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7912134" y="8381152"/>
            <a:ext cx="5364119" cy="4371888"/>
          </a:xfrm>
        </p:spPr>
        <p:txBody>
          <a:bodyPr lIns="0" tIns="144000" rIns="0" bIns="36000" anchor="t">
            <a:normAutofit/>
          </a:bodyPr>
          <a:lstStyle>
            <a:lvl1pPr marL="468313" indent="-457200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4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2000"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1600"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EB696B"/>
              </a:buClr>
              <a:buSzPct val="100000"/>
              <a:buFont typeface="Wingdings" pitchFamily="2" charset="2"/>
              <a:buNone/>
              <a:tabLst/>
              <a:defRPr sz="1400"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None/>
              <a:tabLst/>
              <a:defRPr sz="12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2422221492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nnhold med bil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ssholder for bilde 10">
            <a:extLst>
              <a:ext uri="{FF2B5EF4-FFF2-40B4-BE49-F238E27FC236}">
                <a16:creationId xmlns:a16="http://schemas.microsoft.com/office/drawing/2014/main" id="{B95E85AE-6D30-80EB-DDF8-337E49DD6E5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"/>
            <a:ext cx="9601200" cy="9644744"/>
          </a:xfrm>
          <a:blipFill>
            <a:blip r:embed="rId2">
              <a:alphaModFix amt="70000"/>
            </a:blip>
            <a:stretch>
              <a:fillRect/>
            </a:stretch>
          </a:blipFill>
        </p:spPr>
        <p:txBody>
          <a:bodyPr rtlCol="0"/>
          <a:lstStyle>
            <a:lvl1pPr marL="0" indent="0">
              <a:buNone/>
              <a:defRPr/>
            </a:lvl1pPr>
          </a:lstStyle>
          <a:p>
            <a:pPr rtl="0"/>
            <a:r>
              <a:rPr lang="nb-no"/>
              <a:t> </a:t>
            </a: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421917DD-3691-27F7-68C8-EACE32AEAF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04171" y="8748200"/>
            <a:ext cx="7795810" cy="2761628"/>
          </a:xfrm>
        </p:spPr>
        <p:txBody>
          <a:bodyPr lIns="137160" tIns="137160" rtlCol="0" anchor="t"/>
          <a:lstStyle>
            <a:lvl1pPr>
              <a:defRPr/>
            </a:lvl1pPr>
          </a:lstStyle>
          <a:p>
            <a:pPr rtl="0"/>
            <a:r>
              <a:rPr lang="nb-no"/>
              <a:t>Klikk for å redigere tittelstil i originalen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DF1F66-DA3A-1E9E-183A-4FB86FC67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9032" y="1371601"/>
            <a:ext cx="10861768" cy="10409966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1D27EA8-C1D8-B105-9F54-16985594D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05948" y="12059734"/>
            <a:ext cx="3822192" cy="730252"/>
          </a:xfrm>
          <a:solidFill>
            <a:schemeClr val="bg1"/>
          </a:solidFill>
        </p:spPr>
        <p:txBody>
          <a:bodyPr rtlCol="0" anchor="ctr"/>
          <a:lstStyle>
            <a:lvl1pPr algn="l">
              <a:defRPr/>
            </a:lvl1pPr>
          </a:lstStyle>
          <a:p>
            <a:pPr rtl="0"/>
            <a:r>
              <a:rPr lang="nb-no"/>
              <a:t>Bunnteksteksempel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C64A704-5499-D0F7-F550-5994C49F8C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116800" y="12059737"/>
            <a:ext cx="2359152" cy="730250"/>
          </a:xfrm>
          <a:solidFill>
            <a:schemeClr val="bg1"/>
          </a:solidFill>
        </p:spPr>
        <p:txBody>
          <a:bodyPr rtlCol="0"/>
          <a:lstStyle/>
          <a:p>
            <a:pPr rtl="0"/>
            <a:r>
              <a:rPr lang="en-US"/>
              <a:t>11.08.2025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D2F2DDE-AF7B-917E-704F-1E12AB9BF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7F8DDA4-3B80-4E8A-A8F5-521F73BF91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320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E6726A7-A663-4544-0549-EBF3DF18A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AF6F69D-B789-EA4B-BCD0-DAC8C6E6F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E71E-A918-4761-A38F-E278841B5997}" type="datetimeFigureOut">
              <a:rPr lang="nb-NO" smtClean="0"/>
              <a:t>14.01.2026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A54AB015-51FF-811A-AD99-7D62C1728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18ACC60-33D8-A288-DDEB-B6BDE6E0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3626-4F7D-465A-8425-5295FAEC2E3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47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">
            <a:extLst>
              <a:ext uri="{FF2B5EF4-FFF2-40B4-BE49-F238E27FC236}">
                <a16:creationId xmlns:a16="http://schemas.microsoft.com/office/drawing/2014/main" id="{5DE15584-C741-BA28-5152-179FCD61AA33}"/>
              </a:ext>
            </a:extLst>
          </p:cNvPr>
          <p:cNvSpPr/>
          <p:nvPr userDrawn="1"/>
        </p:nvSpPr>
        <p:spPr>
          <a:xfrm>
            <a:off x="276996" y="276996"/>
            <a:ext cx="23830010" cy="13162010"/>
          </a:xfrm>
          <a:prstGeom prst="rect">
            <a:avLst/>
          </a:prstGeom>
          <a:solidFill>
            <a:srgbClr val="EB696B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</a:endParaRPr>
          </a:p>
        </p:txBody>
      </p:sp>
      <p:pic>
        <p:nvPicPr>
          <p:cNvPr id="11" name="Helseiarbeid_logo_org hvit skrift.neg.ai" descr="Helseiarbeid_logo_org hvit skrift.neg.ai">
            <a:extLst>
              <a:ext uri="{FF2B5EF4-FFF2-40B4-BE49-F238E27FC236}">
                <a16:creationId xmlns:a16="http://schemas.microsoft.com/office/drawing/2014/main" id="{3EAD8D60-7A63-E923-C448-59C330C2474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47570" y="12582442"/>
            <a:ext cx="1569051" cy="441950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EEF6E1ED-0560-91C1-21F4-AFBFB43D7A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47999" y="2958353"/>
            <a:ext cx="18288001" cy="7817224"/>
          </a:xfrm>
        </p:spPr>
        <p:txBody>
          <a:bodyPr anchor="ctr"/>
          <a:lstStyle>
            <a:lvl1pPr algn="l">
              <a:defRPr sz="68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7547081-7276-45B0-7668-0B2C42F7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8073" y="12582442"/>
            <a:ext cx="1467853" cy="44195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4CF40AF-FFB7-2D4B-8B6C-190E7FB9CF21}" type="slidenum">
              <a:rPr lang="nb-US" smtClean="0"/>
              <a:pPr/>
              <a:t>‹#›</a:t>
            </a:fld>
            <a:endParaRPr lang="nb-US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91A4A98-52A0-E580-8A46-26EA98C0A3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37496" y="12582442"/>
            <a:ext cx="6652071" cy="441950"/>
          </a:xfrm>
          <a:prstGeom prst="rect">
            <a:avLst/>
          </a:prstGeom>
        </p:spPr>
        <p:txBody>
          <a:bodyPr anchor="ctr"/>
          <a:lstStyle>
            <a:lvl1pPr algn="r">
              <a:buClr>
                <a:schemeClr val="bg1"/>
              </a:buClr>
              <a:buSzPct val="100000"/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1pPr>
          </a:lstStyle>
          <a:p>
            <a:pPr>
              <a:buClr>
                <a:schemeClr val="bg1"/>
              </a:buClr>
            </a:pPr>
            <a:fld id="{CD8BD15F-71AF-854E-9182-4777FF9948DA}" type="datetimeFigureOut">
              <a:rPr lang="nb-US" smtClean="0"/>
              <a:pPr>
                <a:buClr>
                  <a:schemeClr val="bg1"/>
                </a:buClr>
              </a:pPr>
              <a:t>01/14/2026</a:t>
            </a:fld>
            <a:endParaRPr lang="nb-US"/>
          </a:p>
        </p:txBody>
      </p:sp>
      <p:sp>
        <p:nvSpPr>
          <p:cNvPr id="7" name="Plassholder for bunntekst 4">
            <a:extLst>
              <a:ext uri="{FF2B5EF4-FFF2-40B4-BE49-F238E27FC236}">
                <a16:creationId xmlns:a16="http://schemas.microsoft.com/office/drawing/2014/main" id="{37D44477-E270-CA64-B27A-15885C943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7999" y="12582442"/>
            <a:ext cx="7473387" cy="441950"/>
          </a:xfrm>
          <a:prstGeom prst="rect">
            <a:avLst/>
          </a:prstGeom>
        </p:spPr>
        <p:txBody>
          <a:bodyPr/>
          <a:lstStyle>
            <a:lvl1pPr>
              <a:buClr>
                <a:srgbClr val="FFFFFF">
                  <a:alpha val="84706"/>
                </a:srgbClr>
              </a:buClr>
              <a:buSzPct val="100000"/>
              <a:buFont typeface="Wingdings" pitchFamily="2" charset="2"/>
              <a:buChar char="§"/>
              <a:defRPr>
                <a:solidFill>
                  <a:schemeClr val="bg1"/>
                </a:solidFill>
              </a:defRPr>
            </a:lvl1pPr>
          </a:lstStyle>
          <a:p>
            <a:pPr>
              <a:buClr>
                <a:srgbClr val="FFFFFF">
                  <a:alpha val="84706"/>
                </a:srgbClr>
              </a:buClr>
              <a:buSzPct val="100000"/>
              <a:buFont typeface="Wingdings" pitchFamily="2" charset="2"/>
              <a:buChar char="§"/>
            </a:pPr>
            <a:r>
              <a:rPr lang="nb-NO"/>
              <a:t>Tittel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1486674141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m">
    <p:bg>
      <p:bgPr>
        <a:solidFill>
          <a:srgbClr val="FBFC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Lysbilde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  <p:sp>
        <p:nvSpPr>
          <p:cNvPr id="2" name="Linje">
            <a:extLst>
              <a:ext uri="{FF2B5EF4-FFF2-40B4-BE49-F238E27FC236}">
                <a16:creationId xmlns:a16="http://schemas.microsoft.com/office/drawing/2014/main" id="{DEE04239-9F88-41EC-5A4C-7F5B0839CADF}"/>
              </a:ext>
            </a:extLst>
          </p:cNvPr>
          <p:cNvSpPr/>
          <p:nvPr userDrawn="1"/>
        </p:nvSpPr>
        <p:spPr>
          <a:xfrm flipV="1">
            <a:off x="2629958" y="3478645"/>
            <a:ext cx="1" cy="812862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 lang="nb-NO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Linje">
            <a:extLst>
              <a:ext uri="{FF2B5EF4-FFF2-40B4-BE49-F238E27FC236}">
                <a16:creationId xmlns:a16="http://schemas.microsoft.com/office/drawing/2014/main" id="{1D3CA390-3335-A3BD-1678-565897565417}"/>
              </a:ext>
            </a:extLst>
          </p:cNvPr>
          <p:cNvSpPr/>
          <p:nvPr userDrawn="1"/>
        </p:nvSpPr>
        <p:spPr>
          <a:xfrm>
            <a:off x="2635764" y="11615593"/>
            <a:ext cx="7965673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 lang="nb-NO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Linje">
            <a:extLst>
              <a:ext uri="{FF2B5EF4-FFF2-40B4-BE49-F238E27FC236}">
                <a16:creationId xmlns:a16="http://schemas.microsoft.com/office/drawing/2014/main" id="{B0723D73-CFF0-F007-B943-28B346162816}"/>
              </a:ext>
            </a:extLst>
          </p:cNvPr>
          <p:cNvSpPr/>
          <p:nvPr userDrawn="1"/>
        </p:nvSpPr>
        <p:spPr>
          <a:xfrm flipV="1">
            <a:off x="6863266" y="4836127"/>
            <a:ext cx="0" cy="6179459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 lang="nb-NO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je">
            <a:extLst>
              <a:ext uri="{FF2B5EF4-FFF2-40B4-BE49-F238E27FC236}">
                <a16:creationId xmlns:a16="http://schemas.microsoft.com/office/drawing/2014/main" id="{CBFE86D4-4826-1B67-09AF-8D69AF5E894F}"/>
              </a:ext>
            </a:extLst>
          </p:cNvPr>
          <p:cNvSpPr/>
          <p:nvPr userDrawn="1"/>
        </p:nvSpPr>
        <p:spPr>
          <a:xfrm>
            <a:off x="3906038" y="7748493"/>
            <a:ext cx="5914455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 lang="nb-NO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Høy">
            <a:extLst>
              <a:ext uri="{FF2B5EF4-FFF2-40B4-BE49-F238E27FC236}">
                <a16:creationId xmlns:a16="http://schemas.microsoft.com/office/drawing/2014/main" id="{01F2F00A-4254-F1A8-FFD9-DF93E181619E}"/>
              </a:ext>
            </a:extLst>
          </p:cNvPr>
          <p:cNvSpPr txBox="1"/>
          <p:nvPr userDrawn="1"/>
        </p:nvSpPr>
        <p:spPr>
          <a:xfrm>
            <a:off x="10214585" y="11761987"/>
            <a:ext cx="493725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Høy</a:t>
            </a:r>
          </a:p>
        </p:txBody>
      </p:sp>
      <p:sp>
        <p:nvSpPr>
          <p:cNvPr id="7" name="Innsats">
            <a:extLst>
              <a:ext uri="{FF2B5EF4-FFF2-40B4-BE49-F238E27FC236}">
                <a16:creationId xmlns:a16="http://schemas.microsoft.com/office/drawing/2014/main" id="{DF1E3169-E48B-C824-1137-80BD403FE4F2}"/>
              </a:ext>
            </a:extLst>
          </p:cNvPr>
          <p:cNvSpPr txBox="1"/>
          <p:nvPr userDrawn="1"/>
        </p:nvSpPr>
        <p:spPr>
          <a:xfrm>
            <a:off x="6423313" y="11761987"/>
            <a:ext cx="764633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Innsats</a:t>
            </a:r>
          </a:p>
        </p:txBody>
      </p:sp>
      <p:sp>
        <p:nvSpPr>
          <p:cNvPr id="8" name="Lav">
            <a:extLst>
              <a:ext uri="{FF2B5EF4-FFF2-40B4-BE49-F238E27FC236}">
                <a16:creationId xmlns:a16="http://schemas.microsoft.com/office/drawing/2014/main" id="{15981E4A-72A3-E332-83E2-E6E390FD76CA}"/>
              </a:ext>
            </a:extLst>
          </p:cNvPr>
          <p:cNvSpPr txBox="1"/>
          <p:nvPr userDrawn="1"/>
        </p:nvSpPr>
        <p:spPr>
          <a:xfrm>
            <a:off x="2074234" y="11761987"/>
            <a:ext cx="432811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Lav</a:t>
            </a:r>
          </a:p>
        </p:txBody>
      </p:sp>
      <p:sp>
        <p:nvSpPr>
          <p:cNvPr id="9" name="Høy">
            <a:extLst>
              <a:ext uri="{FF2B5EF4-FFF2-40B4-BE49-F238E27FC236}">
                <a16:creationId xmlns:a16="http://schemas.microsoft.com/office/drawing/2014/main" id="{033E097D-ACB5-B2DA-E4D7-82D3D20C736E}"/>
              </a:ext>
            </a:extLst>
          </p:cNvPr>
          <p:cNvSpPr txBox="1"/>
          <p:nvPr userDrawn="1"/>
        </p:nvSpPr>
        <p:spPr>
          <a:xfrm>
            <a:off x="1935285" y="3520658"/>
            <a:ext cx="493725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Høy</a:t>
            </a:r>
          </a:p>
        </p:txBody>
      </p:sp>
      <p:sp>
        <p:nvSpPr>
          <p:cNvPr id="10" name="Effekt">
            <a:extLst>
              <a:ext uri="{FF2B5EF4-FFF2-40B4-BE49-F238E27FC236}">
                <a16:creationId xmlns:a16="http://schemas.microsoft.com/office/drawing/2014/main" id="{49B06CE6-0B5A-FC94-2D35-172494D41236}"/>
              </a:ext>
            </a:extLst>
          </p:cNvPr>
          <p:cNvSpPr txBox="1"/>
          <p:nvPr userDrawn="1"/>
        </p:nvSpPr>
        <p:spPr>
          <a:xfrm>
            <a:off x="1702989" y="7516454"/>
            <a:ext cx="628377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Effekt</a:t>
            </a:r>
          </a:p>
        </p:txBody>
      </p:sp>
      <p:sp>
        <p:nvSpPr>
          <p:cNvPr id="11" name="Rektangel">
            <a:extLst>
              <a:ext uri="{FF2B5EF4-FFF2-40B4-BE49-F238E27FC236}">
                <a16:creationId xmlns:a16="http://schemas.microsoft.com/office/drawing/2014/main" id="{051B973F-C90C-4035-32F4-8262C646ADEC}"/>
              </a:ext>
            </a:extLst>
          </p:cNvPr>
          <p:cNvSpPr/>
          <p:nvPr userDrawn="1"/>
        </p:nvSpPr>
        <p:spPr>
          <a:xfrm>
            <a:off x="3183417" y="4765973"/>
            <a:ext cx="2766738" cy="270569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av innsats – Høy effekt…">
            <a:extLst>
              <a:ext uri="{FF2B5EF4-FFF2-40B4-BE49-F238E27FC236}">
                <a16:creationId xmlns:a16="http://schemas.microsoft.com/office/drawing/2014/main" id="{BCEC624F-AC77-544A-4306-688F8B61FA2B}"/>
              </a:ext>
            </a:extLst>
          </p:cNvPr>
          <p:cNvSpPr txBox="1"/>
          <p:nvPr userDrawn="1"/>
        </p:nvSpPr>
        <p:spPr>
          <a:xfrm>
            <a:off x="3193310" y="4765013"/>
            <a:ext cx="3304437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7575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Lav innsats – Høy effekt</a:t>
            </a:r>
            <a:endParaRPr lang="nb-NO" sz="1000">
              <a:latin typeface="Arial" panose="020B0604020202020204" pitchFamily="34" charset="0"/>
              <a:ea typeface="Roboto Slab Regular"/>
              <a:cs typeface="Arial" panose="020B0604020202020204" pitchFamily="34" charset="0"/>
              <a:sym typeface="Roboto Slab Regular"/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Tiltak som gir stor verdi med liten ressursbruk og bør prioriteres først</a:t>
            </a:r>
            <a:r>
              <a:rPr lang="nb-NO" sz="1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Rektangel">
            <a:extLst>
              <a:ext uri="{FF2B5EF4-FFF2-40B4-BE49-F238E27FC236}">
                <a16:creationId xmlns:a16="http://schemas.microsoft.com/office/drawing/2014/main" id="{8D1B1DF5-494A-B94D-CCCC-D3A88B9339EC}"/>
              </a:ext>
            </a:extLst>
          </p:cNvPr>
          <p:cNvSpPr/>
          <p:nvPr userDrawn="1"/>
        </p:nvSpPr>
        <p:spPr>
          <a:xfrm>
            <a:off x="7701442" y="4785184"/>
            <a:ext cx="2766738" cy="270569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Høy innsats – Høy effekt…">
            <a:extLst>
              <a:ext uri="{FF2B5EF4-FFF2-40B4-BE49-F238E27FC236}">
                <a16:creationId xmlns:a16="http://schemas.microsoft.com/office/drawing/2014/main" id="{1DC59CA8-CD5A-6DE6-9362-2D51B02F8427}"/>
              </a:ext>
            </a:extLst>
          </p:cNvPr>
          <p:cNvSpPr txBox="1"/>
          <p:nvPr userDrawn="1"/>
        </p:nvSpPr>
        <p:spPr>
          <a:xfrm>
            <a:off x="7688859" y="4765012"/>
            <a:ext cx="3019452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7575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Høy innsats – Høy effekt</a:t>
            </a:r>
            <a:endParaRPr lang="nb-NO" sz="1000">
              <a:latin typeface="Arial" panose="020B0604020202020204" pitchFamily="34" charset="0"/>
              <a:ea typeface="Roboto Slab Regular"/>
              <a:cs typeface="Arial" panose="020B0604020202020204" pitchFamily="34" charset="0"/>
              <a:sym typeface="Roboto Slab Regular"/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Tiltak som gir betydelig verdi, men krever mye ressurser og planlegging</a:t>
            </a:r>
            <a:r>
              <a:rPr lang="nb-NO" sz="1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5" name="Rektangel">
            <a:extLst>
              <a:ext uri="{FF2B5EF4-FFF2-40B4-BE49-F238E27FC236}">
                <a16:creationId xmlns:a16="http://schemas.microsoft.com/office/drawing/2014/main" id="{291F95AD-5687-69BD-E2B9-D4D087AA4CAE}"/>
              </a:ext>
            </a:extLst>
          </p:cNvPr>
          <p:cNvSpPr/>
          <p:nvPr userDrawn="1"/>
        </p:nvSpPr>
        <p:spPr>
          <a:xfrm>
            <a:off x="3183417" y="8963479"/>
            <a:ext cx="2688080" cy="270569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av innsats – Lav effekt…">
            <a:extLst>
              <a:ext uri="{FF2B5EF4-FFF2-40B4-BE49-F238E27FC236}">
                <a16:creationId xmlns:a16="http://schemas.microsoft.com/office/drawing/2014/main" id="{34801D66-D33C-2BA7-13C8-E1C9ECCCB1F9}"/>
              </a:ext>
            </a:extLst>
          </p:cNvPr>
          <p:cNvSpPr txBox="1"/>
          <p:nvPr userDrawn="1"/>
        </p:nvSpPr>
        <p:spPr>
          <a:xfrm>
            <a:off x="3193311" y="8962520"/>
            <a:ext cx="3230002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7575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Lav innsats – Lav effekt</a:t>
            </a:r>
            <a:endParaRPr lang="nb-NO" sz="1000">
              <a:latin typeface="Arial" panose="020B0604020202020204" pitchFamily="34" charset="0"/>
              <a:ea typeface="Roboto Slab Regular"/>
              <a:cs typeface="Arial" panose="020B0604020202020204" pitchFamily="34" charset="0"/>
              <a:sym typeface="Roboto Slab Regular"/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Tiltak med liten verdi, men som krever lite innsats og kan gjøres ved overskuddstid</a:t>
            </a:r>
            <a:r>
              <a:rPr lang="nb-NO" sz="1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7" name="Rektangel">
            <a:extLst>
              <a:ext uri="{FF2B5EF4-FFF2-40B4-BE49-F238E27FC236}">
                <a16:creationId xmlns:a16="http://schemas.microsoft.com/office/drawing/2014/main" id="{2CF8AAF6-B5E5-DB12-AC15-0E4ED356BA9B}"/>
              </a:ext>
            </a:extLst>
          </p:cNvPr>
          <p:cNvSpPr/>
          <p:nvPr userDrawn="1"/>
        </p:nvSpPr>
        <p:spPr>
          <a:xfrm>
            <a:off x="7701442" y="8969243"/>
            <a:ext cx="2688080" cy="270569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Høy innsats – Lav effekt…">
            <a:extLst>
              <a:ext uri="{FF2B5EF4-FFF2-40B4-BE49-F238E27FC236}">
                <a16:creationId xmlns:a16="http://schemas.microsoft.com/office/drawing/2014/main" id="{4CF9354D-7723-1816-37AC-40A220AEF366}"/>
              </a:ext>
            </a:extLst>
          </p:cNvPr>
          <p:cNvSpPr txBox="1"/>
          <p:nvPr userDrawn="1"/>
        </p:nvSpPr>
        <p:spPr>
          <a:xfrm>
            <a:off x="7688858" y="8941552"/>
            <a:ext cx="3239782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7575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Høy innsats – Lav effekt</a:t>
            </a:r>
            <a:endParaRPr lang="nb-NO" sz="1000">
              <a:latin typeface="Arial" panose="020B0604020202020204" pitchFamily="34" charset="0"/>
              <a:ea typeface="Roboto Slab Regular"/>
              <a:cs typeface="Arial" panose="020B0604020202020204" pitchFamily="34" charset="0"/>
              <a:sym typeface="Roboto Slab Regular"/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Tiltak som gir liten verdi, krever mye innsats og bør unngås</a:t>
            </a:r>
            <a:r>
              <a:rPr lang="nb-NO" sz="1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8" name="Plassholder for innhold 2">
            <a:extLst>
              <a:ext uri="{FF2B5EF4-FFF2-40B4-BE49-F238E27FC236}">
                <a16:creationId xmlns:a16="http://schemas.microsoft.com/office/drawing/2014/main" id="{E87FE41E-52D8-6DBB-7E1B-E1B0F1369D0A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3103771" y="4008443"/>
            <a:ext cx="9824805" cy="7598824"/>
          </a:xfrm>
        </p:spPr>
        <p:txBody>
          <a:bodyPr anchor="t">
            <a:normAutofit/>
          </a:bodyPr>
          <a:lstStyle>
            <a:lvl1pPr marL="468313" indent="-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32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800">
                <a:latin typeface="+mn-lt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000">
                <a:latin typeface="+mn-lt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  <p:sp>
        <p:nvSpPr>
          <p:cNvPr id="40" name="Tittel 1">
            <a:extLst>
              <a:ext uri="{FF2B5EF4-FFF2-40B4-BE49-F238E27FC236}">
                <a16:creationId xmlns:a16="http://schemas.microsoft.com/office/drawing/2014/main" id="{3979D58D-01E5-DEA7-FC7C-A872CD555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266" y="1612623"/>
            <a:ext cx="21031200" cy="1313638"/>
          </a:xfrm>
        </p:spPr>
        <p:txBody>
          <a:bodyPr>
            <a:normAutofit/>
          </a:bodyPr>
          <a:lstStyle>
            <a:lvl1pPr>
              <a:defRPr sz="6600">
                <a:solidFill>
                  <a:srgbClr val="EB696B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363285559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 ha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">
            <a:extLst>
              <a:ext uri="{FF2B5EF4-FFF2-40B4-BE49-F238E27FC236}">
                <a16:creationId xmlns:a16="http://schemas.microsoft.com/office/drawing/2014/main" id="{237ECEBB-5EB9-8B93-9D73-B14478AEB2B9}"/>
              </a:ext>
            </a:extLst>
          </p:cNvPr>
          <p:cNvSpPr/>
          <p:nvPr userDrawn="1"/>
        </p:nvSpPr>
        <p:spPr>
          <a:xfrm>
            <a:off x="267761" y="276995"/>
            <a:ext cx="13546580" cy="13162010"/>
          </a:xfrm>
          <a:prstGeom prst="rect">
            <a:avLst/>
          </a:prstGeom>
          <a:solidFill>
            <a:srgbClr val="EB696B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06CF526-68AD-7505-D6C6-14EDF3AC05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43164" y="1690821"/>
            <a:ext cx="9544050" cy="10339254"/>
          </a:xfrm>
        </p:spPr>
        <p:txBody>
          <a:bodyPr anchor="ctr"/>
          <a:lstStyle>
            <a:lvl1pPr>
              <a:defRPr sz="58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pic>
        <p:nvPicPr>
          <p:cNvPr id="8" name="Helseiarbeid_logo_org hvit skrift.neg.ai" descr="Helseiarbeid_logo_org hvit skrift.neg.ai">
            <a:extLst>
              <a:ext uri="{FF2B5EF4-FFF2-40B4-BE49-F238E27FC236}">
                <a16:creationId xmlns:a16="http://schemas.microsoft.com/office/drawing/2014/main" id="{67D7EC46-2259-59B5-DE40-46777588EF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47570" y="12582442"/>
            <a:ext cx="1569051" cy="44195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D4A96A6A-A971-64F3-E5B5-A31B5AB6B667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14361458" y="3651250"/>
            <a:ext cx="9170054" cy="8378825"/>
          </a:xfrm>
        </p:spPr>
        <p:txBody>
          <a:bodyPr anchor="t"/>
          <a:lstStyle>
            <a:lvl1pPr marL="468313" indent="-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2088935945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tel og tekst ha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">
            <a:extLst>
              <a:ext uri="{FF2B5EF4-FFF2-40B4-BE49-F238E27FC236}">
                <a16:creationId xmlns:a16="http://schemas.microsoft.com/office/drawing/2014/main" id="{237ECEBB-5EB9-8B93-9D73-B14478AEB2B9}"/>
              </a:ext>
            </a:extLst>
          </p:cNvPr>
          <p:cNvSpPr/>
          <p:nvPr userDrawn="1"/>
        </p:nvSpPr>
        <p:spPr>
          <a:xfrm>
            <a:off x="267761" y="276995"/>
            <a:ext cx="9503256" cy="13162010"/>
          </a:xfrm>
          <a:prstGeom prst="rect">
            <a:avLst/>
          </a:prstGeom>
          <a:solidFill>
            <a:srgbClr val="F5F0E6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506CF526-68AD-7505-D6C6-14EDF3AC0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236" y="1714499"/>
            <a:ext cx="8239261" cy="10339254"/>
          </a:xfrm>
        </p:spPr>
        <p:txBody>
          <a:bodyPr anchor="ctr">
            <a:normAutofit/>
          </a:bodyPr>
          <a:lstStyle>
            <a:lvl1pPr>
              <a:defRPr sz="6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nb-NO" dirty="0"/>
              <a:t>Klikk for å redigere tittelstil</a:t>
            </a:r>
            <a:endParaRPr lang="nb-US" dirty="0"/>
          </a:p>
        </p:txBody>
      </p:sp>
      <p:pic>
        <p:nvPicPr>
          <p:cNvPr id="8" name="Helseiarbeid_logo_org hvit skrift.neg.ai" descr="Helseiarbeid_logo_org hvit skrift.neg.ai">
            <a:extLst>
              <a:ext uri="{FF2B5EF4-FFF2-40B4-BE49-F238E27FC236}">
                <a16:creationId xmlns:a16="http://schemas.microsoft.com/office/drawing/2014/main" id="{67D7EC46-2259-59B5-DE40-46777588EFA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747570" y="12582442"/>
            <a:ext cx="1569051" cy="44195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D4A96A6A-A971-64F3-E5B5-A31B5AB6B66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0120612" y="1714500"/>
            <a:ext cx="13463152" cy="10339254"/>
          </a:xfrm>
        </p:spPr>
        <p:txBody>
          <a:bodyPr anchor="ctr">
            <a:normAutofit/>
          </a:bodyPr>
          <a:lstStyle>
            <a:lvl1pPr marL="468313" indent="-457200">
              <a:buClr>
                <a:srgbClr val="EB696B"/>
              </a:buClr>
              <a:buSzPct val="100000"/>
              <a:buFont typeface="Wingdings" pitchFamily="2" charset="2"/>
              <a:buChar char="§"/>
              <a:tabLst/>
              <a:defRPr sz="3600">
                <a:latin typeface="+mn-lt"/>
                <a:cs typeface="Arial" panose="020B0604020202020204" pitchFamily="34" charset="0"/>
              </a:defRPr>
            </a:lvl1pPr>
            <a:lvl2pPr marL="468313" indent="455613">
              <a:buClr>
                <a:srgbClr val="EB696B"/>
              </a:buClr>
              <a:buSzPct val="100000"/>
              <a:buFont typeface="Arial" panose="020B0604020202020204" pitchFamily="34" charset="0"/>
              <a:buChar char="•"/>
              <a:tabLst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</p:txBody>
      </p:sp>
    </p:spTree>
    <p:extLst>
      <p:ext uri="{BB962C8B-B14F-4D97-AF65-F5344CB8AC3E}">
        <p14:creationId xmlns:p14="http://schemas.microsoft.com/office/powerpoint/2010/main" val="349446841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 og tekst ha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6127807"/>
      </p:ext>
    </p:extLst>
  </p:cSld>
  <p:clrMapOvr>
    <a:masterClrMapping/>
  </p:clrMapOvr>
  <p:transition spd="med"/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loverskrift_Mønster_Hvi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">
            <a:extLst>
              <a:ext uri="{FF2B5EF4-FFF2-40B4-BE49-F238E27FC236}">
                <a16:creationId xmlns:a16="http://schemas.microsoft.com/office/drawing/2014/main" id="{BD0DE6F6-577E-6967-1937-41E7AF07A05A}"/>
              </a:ext>
            </a:extLst>
          </p:cNvPr>
          <p:cNvSpPr/>
          <p:nvPr userDrawn="1"/>
        </p:nvSpPr>
        <p:spPr>
          <a:xfrm>
            <a:off x="276994" y="273050"/>
            <a:ext cx="23830011" cy="13165955"/>
          </a:xfrm>
          <a:prstGeom prst="rect">
            <a:avLst/>
          </a:prstGeom>
          <a:solidFill>
            <a:srgbClr val="FBFCF7"/>
          </a:solidFill>
          <a:ln w="254000">
            <a:noFill/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143822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">
            <a:extLst>
              <a:ext uri="{FF2B5EF4-FFF2-40B4-BE49-F238E27FC236}">
                <a16:creationId xmlns:a16="http://schemas.microsoft.com/office/drawing/2014/main" id="{D6AEF4D8-9FBD-C289-8402-4CE223527F4D}"/>
              </a:ext>
            </a:extLst>
          </p:cNvPr>
          <p:cNvSpPr/>
          <p:nvPr userDrawn="1"/>
        </p:nvSpPr>
        <p:spPr>
          <a:xfrm>
            <a:off x="276994" y="273050"/>
            <a:ext cx="23830011" cy="13165955"/>
          </a:xfrm>
          <a:prstGeom prst="rect">
            <a:avLst/>
          </a:prstGeom>
          <a:solidFill>
            <a:srgbClr val="4ECDC4">
              <a:alpha val="29804"/>
            </a:srgbClr>
          </a:solidFill>
          <a:ln w="254000">
            <a:noFill/>
            <a:miter lim="400000"/>
          </a:ln>
        </p:spPr>
        <p:txBody>
          <a:bodyPr lIns="0" tIns="0" rIns="0" bIns="0" anchor="ctr"/>
          <a:lstStyle/>
          <a:p>
            <a:pPr marL="0" indent="0">
              <a:buSzTx/>
              <a:defRPr sz="1800"/>
            </a:pPr>
            <a:endParaRPr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8C31EE6-B110-350F-8E1A-E9574F2F28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57663" y="742950"/>
            <a:ext cx="16125274" cy="1509712"/>
          </a:xfrm>
        </p:spPr>
        <p:txBody>
          <a:bodyPr/>
          <a:lstStyle>
            <a:lvl1pPr>
              <a:defRPr sz="5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10" name="Bilde">
            <a:extLst>
              <a:ext uri="{FF2B5EF4-FFF2-40B4-BE49-F238E27FC236}">
                <a16:creationId xmlns:a16="http://schemas.microsoft.com/office/drawing/2014/main" id="{EF3E7F7E-CC47-ACBE-B8A1-F558A275DDE2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191528" y="2527640"/>
            <a:ext cx="5152476" cy="7789331"/>
          </a:xfrm>
          <a:prstGeom prst="rect">
            <a:avLst/>
          </a:prstGeom>
        </p:spPr>
        <p:txBody>
          <a:bodyPr lIns="91439" tIns="45719" rIns="91439" bIns="45719" anchor="ctr" anchorCtr="0">
            <a:noAutofit/>
          </a:bodyPr>
          <a:lstStyle/>
          <a:p>
            <a:endParaRPr/>
          </a:p>
        </p:txBody>
      </p:sp>
      <p:sp>
        <p:nvSpPr>
          <p:cNvPr id="11" name="Bilde">
            <a:extLst>
              <a:ext uri="{FF2B5EF4-FFF2-40B4-BE49-F238E27FC236}">
                <a16:creationId xmlns:a16="http://schemas.microsoft.com/office/drawing/2014/main" id="{BE995E87-D9E2-DC41-011C-665448AD27B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660994" y="2527640"/>
            <a:ext cx="5152476" cy="7789331"/>
          </a:xfrm>
          <a:prstGeom prst="rect">
            <a:avLst/>
          </a:prstGeom>
        </p:spPr>
        <p:txBody>
          <a:bodyPr lIns="91439" tIns="45719" rIns="91439" bIns="45719" anchor="ctr">
            <a:noAutofit/>
          </a:bodyPr>
          <a:lstStyle/>
          <a:p>
            <a:endParaRPr/>
          </a:p>
        </p:txBody>
      </p:sp>
      <p:sp>
        <p:nvSpPr>
          <p:cNvPr id="12" name="Bilde">
            <a:extLst>
              <a:ext uri="{FF2B5EF4-FFF2-40B4-BE49-F238E27FC236}">
                <a16:creationId xmlns:a16="http://schemas.microsoft.com/office/drawing/2014/main" id="{96BEFCFD-91BA-EC52-E8CF-15988D50E4D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5130460" y="2527640"/>
            <a:ext cx="5152476" cy="7789331"/>
          </a:xfrm>
          <a:prstGeom prst="rect">
            <a:avLst/>
          </a:prstGeom>
        </p:spPr>
        <p:txBody>
          <a:bodyPr lIns="91439" tIns="45719" rIns="91439" bIns="45719" anchor="ctr">
            <a:noAutofit/>
          </a:bodyPr>
          <a:lstStyle/>
          <a:p>
            <a:endParaRPr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0F906905-A324-FDB2-655A-EAA56F228C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9816" y="12591988"/>
            <a:ext cx="1587739" cy="446054"/>
          </a:xfrm>
          <a:prstGeom prst="rect">
            <a:avLst/>
          </a:prstGeom>
        </p:spPr>
      </p:pic>
      <p:sp>
        <p:nvSpPr>
          <p:cNvPr id="4" name="Plassholder for innhold 2">
            <a:extLst>
              <a:ext uri="{FF2B5EF4-FFF2-40B4-BE49-F238E27FC236}">
                <a16:creationId xmlns:a16="http://schemas.microsoft.com/office/drawing/2014/main" id="{9CA01EA9-65F8-40BD-9F07-2E96DB415022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9573520" y="10438886"/>
            <a:ext cx="5019276" cy="1299255"/>
          </a:xfrm>
        </p:spPr>
        <p:txBody>
          <a:bodyPr anchor="t"/>
          <a:lstStyle>
            <a:lvl1pPr marL="468313" indent="-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Punkter</a:t>
            </a:r>
          </a:p>
        </p:txBody>
      </p:sp>
      <p:sp>
        <p:nvSpPr>
          <p:cNvPr id="5" name="Plassholder for innhold 2">
            <a:extLst>
              <a:ext uri="{FF2B5EF4-FFF2-40B4-BE49-F238E27FC236}">
                <a16:creationId xmlns:a16="http://schemas.microsoft.com/office/drawing/2014/main" id="{8614B4AE-F942-F8C2-B3DF-DAFB2889BB7A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5057941" y="10438886"/>
            <a:ext cx="5019276" cy="1299255"/>
          </a:xfrm>
        </p:spPr>
        <p:txBody>
          <a:bodyPr anchor="t"/>
          <a:lstStyle>
            <a:lvl1pPr marL="468313" indent="-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Punkter</a:t>
            </a:r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17DE6278-77B4-BBCA-5DE8-01F036DCC36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089099" y="10438886"/>
            <a:ext cx="5019276" cy="1299255"/>
          </a:xfrm>
        </p:spPr>
        <p:txBody>
          <a:bodyPr anchor="t"/>
          <a:lstStyle>
            <a:lvl1pPr marL="468313" indent="-457200">
              <a:buClr>
                <a:srgbClr val="FF6B6B"/>
              </a:buClr>
              <a:buSzPct val="100000"/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Punkter</a:t>
            </a:r>
          </a:p>
        </p:txBody>
      </p:sp>
    </p:spTree>
    <p:extLst>
      <p:ext uri="{BB962C8B-B14F-4D97-AF65-F5344CB8AC3E}">
        <p14:creationId xmlns:p14="http://schemas.microsoft.com/office/powerpoint/2010/main" val="389340570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bilde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C31EE6-B110-350F-8E1A-E9574F2F28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9816" y="2127087"/>
            <a:ext cx="9601143" cy="1583521"/>
          </a:xfrm>
        </p:spPr>
        <p:txBody>
          <a:bodyPr/>
          <a:lstStyle>
            <a:lvl1pPr>
              <a:defRPr sz="5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12" name="Bilde">
            <a:extLst>
              <a:ext uri="{FF2B5EF4-FFF2-40B4-BE49-F238E27FC236}">
                <a16:creationId xmlns:a16="http://schemas.microsoft.com/office/drawing/2014/main" id="{96BEFCFD-91BA-EC52-E8CF-15988D50E4D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1277600" y="273050"/>
            <a:ext cx="12829405" cy="13165955"/>
          </a:xfrm>
          <a:prstGeom prst="rect">
            <a:avLst/>
          </a:prstGeom>
        </p:spPr>
        <p:txBody>
          <a:bodyPr lIns="91439" tIns="45719" rIns="91439" bIns="45719" anchor="ctr">
            <a:noAutofit/>
          </a:bodyPr>
          <a:lstStyle>
            <a:lvl1pPr>
              <a:defRPr sz="5800"/>
            </a:lvl1pPr>
          </a:lstStyle>
          <a:p>
            <a:endParaRPr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51385297-85AC-C15F-4E2A-DA1EFA98F098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59815" y="3961514"/>
            <a:ext cx="9601143" cy="7793166"/>
          </a:xfrm>
        </p:spPr>
        <p:txBody>
          <a:bodyPr anchor="t"/>
          <a:lstStyle>
            <a:lvl1pPr marL="468313" indent="-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385191301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 bilde 30-7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C31EE6-B110-350F-8E1A-E9574F2F28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9816" y="2127087"/>
            <a:ext cx="6171069" cy="1583521"/>
          </a:xfrm>
        </p:spPr>
        <p:txBody>
          <a:bodyPr/>
          <a:lstStyle>
            <a:lvl1pPr>
              <a:defRPr sz="5800"/>
            </a:lvl1pPr>
          </a:lstStyle>
          <a:p>
            <a:r>
              <a:rPr lang="nb-NO"/>
              <a:t>Klikk for å redigere tittelstil</a:t>
            </a:r>
            <a:endParaRPr lang="nb-US"/>
          </a:p>
        </p:txBody>
      </p:sp>
      <p:sp>
        <p:nvSpPr>
          <p:cNvPr id="12" name="Bilde">
            <a:extLst>
              <a:ext uri="{FF2B5EF4-FFF2-40B4-BE49-F238E27FC236}">
                <a16:creationId xmlns:a16="http://schemas.microsoft.com/office/drawing/2014/main" id="{96BEFCFD-91BA-EC52-E8CF-15988D50E4D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7460974" y="273050"/>
            <a:ext cx="16646031" cy="13165955"/>
          </a:xfrm>
          <a:prstGeom prst="rect">
            <a:avLst/>
          </a:prstGeom>
        </p:spPr>
        <p:txBody>
          <a:bodyPr lIns="91439" tIns="45719" rIns="91439" bIns="45719" anchor="ctr">
            <a:noAutofit/>
          </a:bodyPr>
          <a:lstStyle>
            <a:lvl1pPr>
              <a:defRPr sz="5800"/>
            </a:lvl1pPr>
          </a:lstStyle>
          <a:p>
            <a:endParaRPr/>
          </a:p>
        </p:txBody>
      </p:sp>
      <p:sp>
        <p:nvSpPr>
          <p:cNvPr id="6" name="Plassholder for innhold 2">
            <a:extLst>
              <a:ext uri="{FF2B5EF4-FFF2-40B4-BE49-F238E27FC236}">
                <a16:creationId xmlns:a16="http://schemas.microsoft.com/office/drawing/2014/main" id="{709FED4A-9DD2-B2F4-043F-534A8D967083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59815" y="3961514"/>
            <a:ext cx="6171069" cy="7793166"/>
          </a:xfrm>
        </p:spPr>
        <p:txBody>
          <a:bodyPr anchor="t"/>
          <a:lstStyle>
            <a:lvl1pPr marL="468313" indent="-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68313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23925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9538" indent="457200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36738" indent="455613">
              <a:buClr>
                <a:srgbClr val="4ECDC4"/>
              </a:buClr>
              <a:buSzPct val="100000"/>
              <a:buFont typeface="Wingdings" pitchFamily="2" charset="2"/>
              <a:buChar char="§"/>
              <a:tabLst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US"/>
          </a:p>
        </p:txBody>
      </p:sp>
    </p:spTree>
    <p:extLst>
      <p:ext uri="{BB962C8B-B14F-4D97-AF65-F5344CB8AC3E}">
        <p14:creationId xmlns:p14="http://schemas.microsoft.com/office/powerpoint/2010/main" val="297843048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esentasjonstittel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rPr err="1"/>
              <a:t>Presentasjonstittel</a:t>
            </a:r>
            <a:endParaRPr/>
          </a:p>
        </p:txBody>
      </p:sp>
      <p:sp>
        <p:nvSpPr>
          <p:cNvPr id="6" name="Brødtekst nivå én…"/>
          <p:cNvSpPr txBox="1">
            <a:spLocks noGrp="1"/>
          </p:cNvSpPr>
          <p:nvPr>
            <p:ph type="body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rPr err="1"/>
              <a:t>Presentasjonsundertittel</a:t>
            </a:r>
            <a:endParaRPr/>
          </a:p>
        </p:txBody>
      </p:sp>
      <p:sp>
        <p:nvSpPr>
          <p:cNvPr id="20" name="Kvadrat">
            <a:extLst>
              <a:ext uri="{FF2B5EF4-FFF2-40B4-BE49-F238E27FC236}">
                <a16:creationId xmlns:a16="http://schemas.microsoft.com/office/drawing/2014/main" id="{1259488F-DEA6-D79C-EE94-82412E741276}"/>
              </a:ext>
            </a:extLst>
          </p:cNvPr>
          <p:cNvSpPr/>
          <p:nvPr userDrawn="1"/>
        </p:nvSpPr>
        <p:spPr>
          <a:xfrm>
            <a:off x="11810108" y="-1066800"/>
            <a:ext cx="753468" cy="753468"/>
          </a:xfrm>
          <a:prstGeom prst="rect">
            <a:avLst/>
          </a:prstGeom>
          <a:solidFill>
            <a:srgbClr val="FFE66D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1" name="Kvadrat">
            <a:extLst>
              <a:ext uri="{FF2B5EF4-FFF2-40B4-BE49-F238E27FC236}">
                <a16:creationId xmlns:a16="http://schemas.microsoft.com/office/drawing/2014/main" id="{FCC6997A-A476-EDE8-7442-1EDE3F186893}"/>
              </a:ext>
            </a:extLst>
          </p:cNvPr>
          <p:cNvSpPr/>
          <p:nvPr userDrawn="1"/>
        </p:nvSpPr>
        <p:spPr>
          <a:xfrm>
            <a:off x="12563143" y="-1066800"/>
            <a:ext cx="753468" cy="753468"/>
          </a:xfrm>
          <a:prstGeom prst="rect">
            <a:avLst/>
          </a:prstGeom>
          <a:solidFill>
            <a:srgbClr val="4ECDC4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2" name="Kvadrat">
            <a:extLst>
              <a:ext uri="{FF2B5EF4-FFF2-40B4-BE49-F238E27FC236}">
                <a16:creationId xmlns:a16="http://schemas.microsoft.com/office/drawing/2014/main" id="{F90BA7E2-251C-5501-D33C-BC209D41B7F4}"/>
              </a:ext>
            </a:extLst>
          </p:cNvPr>
          <p:cNvSpPr/>
          <p:nvPr userDrawn="1"/>
        </p:nvSpPr>
        <p:spPr>
          <a:xfrm>
            <a:off x="11056424" y="-1066800"/>
            <a:ext cx="753468" cy="753468"/>
          </a:xfrm>
          <a:prstGeom prst="rect">
            <a:avLst/>
          </a:prstGeom>
          <a:solidFill>
            <a:srgbClr val="FF6B6B"/>
          </a:solidFill>
          <a:ln w="12700">
            <a:miter lim="400000"/>
          </a:ln>
        </p:spPr>
        <p:txBody>
          <a:bodyPr lIns="0" tIns="0" rIns="0" bIns="0" anchor="ctr"/>
          <a:lstStyle/>
          <a:p>
            <a:pPr marL="0" indent="0" algn="ctr" defTabSz="825500">
              <a:lnSpc>
                <a:spcPct val="100000"/>
              </a:lnSpc>
              <a:buSzTx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solidFill>
                <a:schemeClr val="bg1"/>
              </a:solidFill>
            </a:endParaRPr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C60F0573-47F0-5064-C2E8-CE7AA5AF3075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759816" y="12591988"/>
            <a:ext cx="1587739" cy="44605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662" r:id="rId3"/>
    <p:sldLayoutId id="2147483688" r:id="rId4"/>
    <p:sldLayoutId id="2147483687" r:id="rId5"/>
    <p:sldLayoutId id="2147483663" r:id="rId6"/>
    <p:sldLayoutId id="2147483666" r:id="rId7"/>
    <p:sldLayoutId id="2147483676" r:id="rId8"/>
    <p:sldLayoutId id="2147483677" r:id="rId9"/>
    <p:sldLayoutId id="2147483664" r:id="rId10"/>
    <p:sldLayoutId id="2147483673" r:id="rId11"/>
    <p:sldLayoutId id="2147483665" r:id="rId12"/>
    <p:sldLayoutId id="2147483668" r:id="rId13"/>
    <p:sldLayoutId id="2147483669" r:id="rId14"/>
    <p:sldLayoutId id="2147483672" r:id="rId15"/>
    <p:sldLayoutId id="2147483679" r:id="rId16"/>
    <p:sldLayoutId id="2147483686" r:id="rId17"/>
    <p:sldLayoutId id="2147483681" r:id="rId18"/>
    <p:sldLayoutId id="2147483682" r:id="rId19"/>
    <p:sldLayoutId id="2147483685" r:id="rId20"/>
  </p:sldLayoutIdLst>
  <p:transition spd="med"/>
  <p:txStyles>
    <p:titleStyle>
      <a:lvl1pPr marL="0" marR="0" indent="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1pPr>
      <a:lvl2pPr marL="0" marR="0" indent="4572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2pPr>
      <a:lvl3pPr marL="0" marR="0" indent="9144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3pPr>
      <a:lvl4pPr marL="0" marR="0" indent="13716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4pPr>
      <a:lvl5pPr marL="0" marR="0" indent="18288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5pPr>
      <a:lvl6pPr marL="0" marR="0" indent="22860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6pPr>
      <a:lvl7pPr marL="0" marR="0" indent="27432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7pPr>
      <a:lvl8pPr marL="0" marR="0" indent="32004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8pPr>
      <a:lvl9pPr marL="0" marR="0" indent="36576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9pPr>
    </p:titleStyle>
    <p:bodyStyle>
      <a:lvl1pPr marL="0" marR="0" indent="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1pPr>
      <a:lvl2pPr marL="0" marR="0" indent="4572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2pPr>
      <a:lvl3pPr marL="0" marR="0" indent="9144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3pPr>
      <a:lvl4pPr marL="0" marR="0" indent="13716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4pPr>
      <a:lvl5pPr marL="0" marR="0" indent="18288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 Bold"/>
        </a:defRPr>
      </a:lvl5pPr>
      <a:lvl6pPr marL="0" marR="0" indent="22860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6pPr>
      <a:lvl7pPr marL="0" marR="0" indent="27432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7pPr>
      <a:lvl8pPr marL="0" marR="0" indent="32004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8pPr>
      <a:lvl9pPr marL="0" marR="0" indent="3657600" algn="l" defTabSz="457200" rtl="0" latinLnBrk="0">
        <a:lnSpc>
          <a:spcPct val="12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Roboto Slab Bold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>
          <p15:clr>
            <a:srgbClr val="F26B43"/>
          </p15:clr>
        </p15:guide>
        <p15:guide id="2" pos="76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8CF0902-2CB7-DC63-482A-EC0FD77A1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noProof="1">
                <a:solidFill>
                  <a:srgbClr val="2D5660"/>
                </a:solidFill>
              </a:rPr>
              <a:t>Fase 0</a:t>
            </a:r>
            <a:br>
              <a:rPr lang="nb-NO" noProof="1">
                <a:solidFill>
                  <a:srgbClr val="2D5660"/>
                </a:solidFill>
              </a:rPr>
            </a:br>
            <a:r>
              <a:rPr lang="nb-NO" b="1" noProof="1">
                <a:solidFill>
                  <a:srgbClr val="2D5660"/>
                </a:solidFill>
              </a:rPr>
              <a:t>Forberedelser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DFED00C-31E8-62DF-5944-54166E578D4F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11113" indent="0">
              <a:buNone/>
            </a:pPr>
            <a:endParaRPr lang="nb-NO" noProof="1"/>
          </a:p>
          <a:p>
            <a:pPr marL="0" indent="0">
              <a:lnSpc>
                <a:spcPct val="150000"/>
              </a:lnSpc>
              <a:buSzTx/>
              <a:buNone/>
            </a:pPr>
            <a:r>
              <a:rPr lang="nb-NO" noProof="1">
                <a:solidFill>
                  <a:schemeClr val="bg2">
                    <a:lumMod val="25000"/>
                  </a:schemeClr>
                </a:solidFill>
              </a:rPr>
              <a:t>Denne fasen forutsetter at du printer ut og har har med deg:</a:t>
            </a:r>
          </a:p>
          <a:p>
            <a:pPr marL="571500" indent="-571500">
              <a:lnSpc>
                <a:spcPct val="100000"/>
              </a:lnSpc>
              <a:buSzTx/>
            </a:pPr>
            <a:r>
              <a:rPr lang="nb-NO" noProof="1">
                <a:solidFill>
                  <a:schemeClr val="bg2">
                    <a:lumMod val="25000"/>
                  </a:schemeClr>
                </a:solidFill>
              </a:rPr>
              <a:t>Post-it lapper </a:t>
            </a:r>
            <a:br>
              <a:rPr lang="nb-NO" noProof="1">
                <a:solidFill>
                  <a:schemeClr val="bg2">
                    <a:lumMod val="25000"/>
                  </a:schemeClr>
                </a:solidFill>
              </a:rPr>
            </a:br>
            <a:r>
              <a:rPr lang="nb-NO" i="1" noProof="1">
                <a:solidFill>
                  <a:schemeClr val="bg2">
                    <a:lumMod val="25000"/>
                  </a:schemeClr>
                </a:solidFill>
              </a:rPr>
              <a:t>eller</a:t>
            </a:r>
            <a:r>
              <a:rPr lang="nb-NO" noProof="1">
                <a:solidFill>
                  <a:schemeClr val="bg2">
                    <a:lumMod val="25000"/>
                  </a:schemeClr>
                </a:solidFill>
              </a:rPr>
              <a:t> </a:t>
            </a:r>
            <a:br>
              <a:rPr lang="nb-NO" noProof="1">
                <a:solidFill>
                  <a:schemeClr val="bg2">
                    <a:lumMod val="25000"/>
                  </a:schemeClr>
                </a:solidFill>
              </a:rPr>
            </a:br>
            <a:r>
              <a:rPr lang="nb-NO" noProof="1">
                <a:solidFill>
                  <a:schemeClr val="bg2">
                    <a:lumMod val="25000"/>
                  </a:schemeClr>
                </a:solidFill>
              </a:rPr>
              <a:t>arbeidsark «Hvordan kan vi…» i ett eksempler til hver deltaker.</a:t>
            </a:r>
          </a:p>
          <a:p>
            <a:pPr marL="571500" indent="-571500">
              <a:lnSpc>
                <a:spcPct val="150000"/>
              </a:lnSpc>
              <a:buSzTx/>
            </a:pPr>
            <a:r>
              <a:rPr lang="nb-NO" dirty="0" err="1">
                <a:solidFill>
                  <a:schemeClr val="bg2">
                    <a:lumMod val="25000"/>
                  </a:schemeClr>
                </a:solidFill>
              </a:rPr>
              <a:t>Arbeidsark</a:t>
            </a:r>
            <a:r>
              <a:rPr lang="nb-NO" dirty="0">
                <a:solidFill>
                  <a:schemeClr val="bg2">
                    <a:lumMod val="25000"/>
                  </a:schemeClr>
                </a:solidFill>
              </a:rPr>
              <a:t>: «Prioriteringsmatrise» (anbefalt i A3-format)</a:t>
            </a:r>
          </a:p>
          <a:p>
            <a:pPr marL="571500" indent="-571500">
              <a:lnSpc>
                <a:spcPct val="150000"/>
              </a:lnSpc>
              <a:buSzTx/>
            </a:pPr>
            <a:r>
              <a:rPr lang="nb-NO" dirty="0" err="1">
                <a:solidFill>
                  <a:schemeClr val="bg2">
                    <a:lumMod val="25000"/>
                  </a:schemeClr>
                </a:solidFill>
              </a:rPr>
              <a:t>Arbeidsark</a:t>
            </a:r>
            <a:r>
              <a:rPr lang="nb-NO" dirty="0">
                <a:solidFill>
                  <a:schemeClr val="bg2">
                    <a:lumMod val="25000"/>
                  </a:schemeClr>
                </a:solidFill>
              </a:rPr>
              <a:t>: «Handlingsplanen»</a:t>
            </a:r>
          </a:p>
          <a:p>
            <a:pPr marL="0" indent="0">
              <a:lnSpc>
                <a:spcPct val="100000"/>
              </a:lnSpc>
              <a:buSzTx/>
            </a:pPr>
            <a:endParaRPr lang="nb-NO" b="1" dirty="0">
              <a:solidFill>
                <a:schemeClr val="bg2">
                  <a:lumMod val="25000"/>
                </a:schemeClr>
              </a:solidFill>
            </a:endParaRPr>
          </a:p>
          <a:p>
            <a:pPr marL="11113" indent="0">
              <a:buNone/>
            </a:pPr>
            <a:endParaRPr lang="nb-NO" noProof="1">
              <a:solidFill>
                <a:schemeClr val="bg2">
                  <a:lumMod val="25000"/>
                </a:schemeClr>
              </a:solidFill>
            </a:endParaRPr>
          </a:p>
          <a:p>
            <a:pPr marL="11113" indent="0">
              <a:buNone/>
            </a:pPr>
            <a:r>
              <a:rPr lang="nb-NO" noProof="1">
                <a:solidFill>
                  <a:schemeClr val="bg2">
                    <a:lumMod val="25000"/>
                  </a:schemeClr>
                </a:solidFill>
              </a:rPr>
              <a:t>Det kan være hensiktsmessig å dele inn i grupper på 4-6 personer. Du vil trenge </a:t>
            </a:r>
            <a:r>
              <a:rPr lang="nb-NO" b="1" noProof="1">
                <a:solidFill>
                  <a:schemeClr val="bg2">
                    <a:lumMod val="25000"/>
                  </a:schemeClr>
                </a:solidFill>
              </a:rPr>
              <a:t>ett sett </a:t>
            </a:r>
            <a:r>
              <a:rPr lang="nb-NO" noProof="1">
                <a:solidFill>
                  <a:schemeClr val="bg2">
                    <a:lumMod val="25000"/>
                  </a:schemeClr>
                </a:solidFill>
              </a:rPr>
              <a:t>med arbeidsark per gruppe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14E7B443-5107-B0C7-8EC9-D2C3C7467FA7}"/>
              </a:ext>
            </a:extLst>
          </p:cNvPr>
          <p:cNvSpPr txBox="1"/>
          <p:nvPr/>
        </p:nvSpPr>
        <p:spPr>
          <a:xfrm>
            <a:off x="186490" y="309058"/>
            <a:ext cx="13848346" cy="276999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endParaRPr lang="nb-NO" sz="1200" b="1" dirty="0">
              <a:solidFill>
                <a:schemeClr val="tx1"/>
              </a:solidFill>
              <a:latin typeface="+mn-lt"/>
              <a:ea typeface="+mn-ea"/>
              <a:cs typeface="+mn-cs"/>
              <a:sym typeface="Roboto Slab Bold"/>
            </a:endParaRPr>
          </a:p>
        </p:txBody>
      </p:sp>
    </p:spTree>
    <p:extLst>
      <p:ext uri="{BB962C8B-B14F-4D97-AF65-F5344CB8AC3E}">
        <p14:creationId xmlns:p14="http://schemas.microsoft.com/office/powerpoint/2010/main" val="404778749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">
            <a:extLst>
              <a:ext uri="{FF2B5EF4-FFF2-40B4-BE49-F238E27FC236}">
                <a16:creationId xmlns:a16="http://schemas.microsoft.com/office/drawing/2014/main" id="{D59DE934-E8A5-79FC-1405-C41BEB05D4D7}"/>
              </a:ext>
            </a:extLst>
          </p:cNvPr>
          <p:cNvSpPr/>
          <p:nvPr/>
        </p:nvSpPr>
        <p:spPr>
          <a:xfrm>
            <a:off x="267761" y="276995"/>
            <a:ext cx="4922077" cy="13162010"/>
          </a:xfrm>
          <a:prstGeom prst="rect">
            <a:avLst/>
          </a:prstGeom>
          <a:solidFill>
            <a:srgbClr val="F5F0E6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ittel 1">
            <a:extLst>
              <a:ext uri="{FF2B5EF4-FFF2-40B4-BE49-F238E27FC236}">
                <a16:creationId xmlns:a16="http://schemas.microsoft.com/office/drawing/2014/main" id="{15F73D57-4E84-75D3-8114-11B720B9E623}"/>
              </a:ext>
            </a:extLst>
          </p:cNvPr>
          <p:cNvSpPr txBox="1">
            <a:spLocks/>
          </p:cNvSpPr>
          <p:nvPr/>
        </p:nvSpPr>
        <p:spPr>
          <a:xfrm>
            <a:off x="651952" y="1714499"/>
            <a:ext cx="4537885" cy="103392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0" i="0" u="none" strike="noStrike" cap="none" spc="0" baseline="0">
                <a:solidFill>
                  <a:schemeClr val="bg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1pPr>
            <a:lvl2pPr marL="0" marR="0" indent="457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2pPr>
            <a:lvl3pPr marL="0" marR="0" indent="914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3pPr>
            <a:lvl4pPr marL="0" marR="0" indent="1371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4pPr>
            <a:lvl5pPr marL="0" marR="0" indent="18288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5pPr>
            <a:lvl6pPr marL="0" marR="0" indent="22860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6pPr>
            <a:lvl7pPr marL="0" marR="0" indent="2743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7pPr>
            <a:lvl8pPr marL="0" marR="0" indent="3200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8pPr>
            <a:lvl9pPr marL="0" marR="0" indent="3657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9pPr>
          </a:lstStyle>
          <a:p>
            <a:pPr hangingPunct="1"/>
            <a:r>
              <a:rPr lang="nb-NO" dirty="0">
                <a:solidFill>
                  <a:srgbClr val="2D5660"/>
                </a:solidFill>
              </a:rPr>
              <a:t>Fase 1</a:t>
            </a:r>
          </a:p>
          <a:p>
            <a:pPr hangingPunct="1"/>
            <a:r>
              <a:rPr lang="nb-NO" b="1" dirty="0">
                <a:solidFill>
                  <a:srgbClr val="2D5660"/>
                </a:solidFill>
              </a:rPr>
              <a:t>Individuelt</a:t>
            </a:r>
            <a:endParaRPr lang="nb-US" b="1" dirty="0">
              <a:solidFill>
                <a:srgbClr val="2D5660"/>
              </a:solidFill>
            </a:endParaRPr>
          </a:p>
        </p:txBody>
      </p:sp>
      <p:pic>
        <p:nvPicPr>
          <p:cNvPr id="4" name="Helseiarbeid_logo_org hvit skrift.neg.ai" descr="Helseiarbeid_logo_org hvit skrift.neg.ai">
            <a:extLst>
              <a:ext uri="{FF2B5EF4-FFF2-40B4-BE49-F238E27FC236}">
                <a16:creationId xmlns:a16="http://schemas.microsoft.com/office/drawing/2014/main" id="{227D22A2-847E-91BA-1E0C-7D0D2A8D87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7570" y="12582442"/>
            <a:ext cx="1569051" cy="44195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Rektangel">
            <a:extLst>
              <a:ext uri="{FF2B5EF4-FFF2-40B4-BE49-F238E27FC236}">
                <a16:creationId xmlns:a16="http://schemas.microsoft.com/office/drawing/2014/main" id="{F850FD8C-C822-C0E4-7805-570600206BF3}"/>
              </a:ext>
            </a:extLst>
          </p:cNvPr>
          <p:cNvSpPr/>
          <p:nvPr/>
        </p:nvSpPr>
        <p:spPr>
          <a:xfrm>
            <a:off x="15861304" y="2865461"/>
            <a:ext cx="3862257" cy="4018664"/>
          </a:xfrm>
          <a:prstGeom prst="rect">
            <a:avLst/>
          </a:prstGeom>
          <a:solidFill>
            <a:srgbClr val="FFEB6D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6" name="Rektangel">
            <a:extLst>
              <a:ext uri="{FF2B5EF4-FFF2-40B4-BE49-F238E27FC236}">
                <a16:creationId xmlns:a16="http://schemas.microsoft.com/office/drawing/2014/main" id="{0B45C27E-2EC6-DBBF-DF33-E793B94B3C10}"/>
              </a:ext>
            </a:extLst>
          </p:cNvPr>
          <p:cNvSpPr/>
          <p:nvPr/>
        </p:nvSpPr>
        <p:spPr>
          <a:xfrm>
            <a:off x="20116930" y="2865461"/>
            <a:ext cx="3862257" cy="4018664"/>
          </a:xfrm>
          <a:prstGeom prst="rect">
            <a:avLst/>
          </a:prstGeom>
          <a:solidFill>
            <a:srgbClr val="FFEB6D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8" name="Rektangel">
            <a:extLst>
              <a:ext uri="{FF2B5EF4-FFF2-40B4-BE49-F238E27FC236}">
                <a16:creationId xmlns:a16="http://schemas.microsoft.com/office/drawing/2014/main" id="{E467CD87-B42A-D5F6-1DD3-0B803F58930D}"/>
              </a:ext>
            </a:extLst>
          </p:cNvPr>
          <p:cNvSpPr/>
          <p:nvPr/>
        </p:nvSpPr>
        <p:spPr>
          <a:xfrm>
            <a:off x="15861304" y="7203229"/>
            <a:ext cx="3862257" cy="4018663"/>
          </a:xfrm>
          <a:prstGeom prst="rect">
            <a:avLst/>
          </a:prstGeom>
          <a:solidFill>
            <a:srgbClr val="FFEB6D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9" name="Rektangel">
            <a:extLst>
              <a:ext uri="{FF2B5EF4-FFF2-40B4-BE49-F238E27FC236}">
                <a16:creationId xmlns:a16="http://schemas.microsoft.com/office/drawing/2014/main" id="{46061D24-5F7F-6F57-4472-9AC09B4DF636}"/>
              </a:ext>
            </a:extLst>
          </p:cNvPr>
          <p:cNvSpPr/>
          <p:nvPr/>
        </p:nvSpPr>
        <p:spPr>
          <a:xfrm>
            <a:off x="20116930" y="7203229"/>
            <a:ext cx="3862257" cy="4018663"/>
          </a:xfrm>
          <a:prstGeom prst="rect">
            <a:avLst/>
          </a:prstGeom>
          <a:solidFill>
            <a:srgbClr val="FFEB6D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11" name="Hvordan kan vi…">
            <a:extLst>
              <a:ext uri="{FF2B5EF4-FFF2-40B4-BE49-F238E27FC236}">
                <a16:creationId xmlns:a16="http://schemas.microsoft.com/office/drawing/2014/main" id="{D9C6C2E8-14C9-75F2-C954-277328ABE2A1}"/>
              </a:ext>
            </a:extLst>
          </p:cNvPr>
          <p:cNvSpPr txBox="1"/>
          <p:nvPr/>
        </p:nvSpPr>
        <p:spPr>
          <a:xfrm>
            <a:off x="16052811" y="3221684"/>
            <a:ext cx="2297347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/>
              <a:t> Hvordan kan vi…</a:t>
            </a:r>
          </a:p>
        </p:txBody>
      </p:sp>
      <p:sp>
        <p:nvSpPr>
          <p:cNvPr id="12" name="Hvordan kan vi…">
            <a:extLst>
              <a:ext uri="{FF2B5EF4-FFF2-40B4-BE49-F238E27FC236}">
                <a16:creationId xmlns:a16="http://schemas.microsoft.com/office/drawing/2014/main" id="{787E33CE-C932-C64A-ACA9-DF55047E90EF}"/>
              </a:ext>
            </a:extLst>
          </p:cNvPr>
          <p:cNvSpPr txBox="1"/>
          <p:nvPr/>
        </p:nvSpPr>
        <p:spPr>
          <a:xfrm>
            <a:off x="20421611" y="3221684"/>
            <a:ext cx="2297346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/>
              <a:t> Hvordan kan vi…</a:t>
            </a:r>
          </a:p>
        </p:txBody>
      </p:sp>
      <p:sp>
        <p:nvSpPr>
          <p:cNvPr id="14" name="Hvordan kan vi…">
            <a:extLst>
              <a:ext uri="{FF2B5EF4-FFF2-40B4-BE49-F238E27FC236}">
                <a16:creationId xmlns:a16="http://schemas.microsoft.com/office/drawing/2014/main" id="{F3E98713-0FC8-E7F8-B26F-8A44582F3759}"/>
              </a:ext>
            </a:extLst>
          </p:cNvPr>
          <p:cNvSpPr txBox="1"/>
          <p:nvPr/>
        </p:nvSpPr>
        <p:spPr>
          <a:xfrm>
            <a:off x="16052811" y="7641284"/>
            <a:ext cx="2297347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/>
              <a:t> Hvordan kan vi…</a:t>
            </a:r>
          </a:p>
        </p:txBody>
      </p:sp>
      <p:sp>
        <p:nvSpPr>
          <p:cNvPr id="15" name="Hvordan kan vi…">
            <a:extLst>
              <a:ext uri="{FF2B5EF4-FFF2-40B4-BE49-F238E27FC236}">
                <a16:creationId xmlns:a16="http://schemas.microsoft.com/office/drawing/2014/main" id="{5332E63C-4EA8-A136-C664-4DFB3CC01192}"/>
              </a:ext>
            </a:extLst>
          </p:cNvPr>
          <p:cNvSpPr txBox="1"/>
          <p:nvPr/>
        </p:nvSpPr>
        <p:spPr>
          <a:xfrm>
            <a:off x="20421611" y="7641284"/>
            <a:ext cx="2297346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/>
              <a:t> Hvordan kan vi…</a:t>
            </a:r>
          </a:p>
        </p:txBody>
      </p:sp>
      <p:sp>
        <p:nvSpPr>
          <p:cNvPr id="17" name="Plassholder for innhold 2">
            <a:extLst>
              <a:ext uri="{FF2B5EF4-FFF2-40B4-BE49-F238E27FC236}">
                <a16:creationId xmlns:a16="http://schemas.microsoft.com/office/drawing/2014/main" id="{EF650DEE-CCBF-1805-9EFE-DF80CF2703A5}"/>
              </a:ext>
            </a:extLst>
          </p:cNvPr>
          <p:cNvSpPr txBox="1">
            <a:spLocks/>
          </p:cNvSpPr>
          <p:nvPr/>
        </p:nvSpPr>
        <p:spPr>
          <a:xfrm>
            <a:off x="5962369" y="2694713"/>
            <a:ext cx="9170054" cy="8378825"/>
          </a:xfrm>
          <a:prstGeom prst="rect">
            <a:avLst/>
          </a:prstGeom>
        </p:spPr>
        <p:txBody>
          <a:bodyPr anchor="ctr"/>
          <a:lstStyle>
            <a:lvl1pPr marL="0" marR="0" indent="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1pPr>
            <a:lvl2pPr marL="0" marR="0" indent="457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2pPr>
            <a:lvl3pPr marL="0" marR="0" indent="914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3pPr>
            <a:lvl4pPr marL="0" marR="0" indent="1371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4pPr>
            <a:lvl5pPr marL="0" marR="0" indent="18288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5pPr>
            <a:lvl6pPr marL="0" marR="0" indent="22860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6pPr>
            <a:lvl7pPr marL="0" marR="0" indent="2743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7pPr>
            <a:lvl8pPr marL="0" marR="0" indent="3200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8pPr>
            <a:lvl9pPr marL="0" marR="0" indent="3657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9pPr>
          </a:lstStyle>
          <a:p>
            <a:pPr hangingPunct="1">
              <a:spcBef>
                <a:spcPts val="5000"/>
              </a:spcBef>
            </a:pPr>
            <a:r>
              <a:rPr lang="nb-NO" sz="3200" b="1" noProof="1">
                <a:latin typeface="Roboto Slab" pitchFamily="2" charset="0"/>
                <a:ea typeface="Roboto Slab" pitchFamily="2" charset="0"/>
                <a:cs typeface="Roboto Slab" pitchFamily="2" charset="0"/>
              </a:rPr>
              <a:t>Idemyldring på post-it</a:t>
            </a:r>
            <a:br>
              <a:rPr lang="nb-NO" sz="3200" b="1" noProof="1">
                <a:latin typeface="Roboto Slab" pitchFamily="2" charset="0"/>
                <a:ea typeface="Roboto Slab" pitchFamily="2" charset="0"/>
                <a:cs typeface="Roboto Slab" pitchFamily="2" charset="0"/>
              </a:rPr>
            </a:br>
            <a:endParaRPr lang="nb-NO" sz="3200" b="1" noProof="1"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pPr lvl="1" indent="0" hangingPunct="1"/>
            <a:r>
              <a:rPr lang="nb-NO" sz="3200" noProof="1">
                <a:latin typeface="Roboto Slab" pitchFamily="2" charset="0"/>
                <a:ea typeface="Roboto Slab" pitchFamily="2" charset="0"/>
                <a:cs typeface="Roboto Slab" pitchFamily="2" charset="0"/>
              </a:rPr>
              <a:t>Svar på «Hvordan kan vi spørsmålet…» så mange ganger du klarer. Skriv ett svar på hver post-it-lapp.</a:t>
            </a:r>
          </a:p>
          <a:p>
            <a:pPr marL="457200" lvl="1" indent="-457200" hangingPunct="1"/>
            <a:endParaRPr lang="nb-NO" sz="3200" noProof="1"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pPr lvl="1" indent="0" hangingPunct="1"/>
            <a:r>
              <a:rPr lang="nb-NO" sz="3200" i="1" noProof="1">
                <a:latin typeface="Roboto Slab" pitchFamily="2" charset="0"/>
                <a:ea typeface="Roboto Slab" pitchFamily="2" charset="0"/>
                <a:cs typeface="Roboto Slab" pitchFamily="2" charset="0"/>
              </a:rPr>
              <a:t>Tips: Ingen ideer til tiltak skal vurderes eller kritiseres under prosessen for å fremme kvantitet og kreativitet. Her er det rom for alle forslag.</a:t>
            </a:r>
          </a:p>
        </p:txBody>
      </p:sp>
    </p:spTree>
    <p:extLst>
      <p:ext uri="{BB962C8B-B14F-4D97-AF65-F5344CB8AC3E}">
        <p14:creationId xmlns:p14="http://schemas.microsoft.com/office/powerpoint/2010/main" val="12807082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C5CBA-4AC1-D93D-5988-47F98DECE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">
            <a:extLst>
              <a:ext uri="{FF2B5EF4-FFF2-40B4-BE49-F238E27FC236}">
                <a16:creationId xmlns:a16="http://schemas.microsoft.com/office/drawing/2014/main" id="{67B8EB86-F414-ADCB-2EE6-4DB86D2DA591}"/>
              </a:ext>
            </a:extLst>
          </p:cNvPr>
          <p:cNvSpPr/>
          <p:nvPr/>
        </p:nvSpPr>
        <p:spPr>
          <a:xfrm>
            <a:off x="267762" y="276995"/>
            <a:ext cx="4686560" cy="13162010"/>
          </a:xfrm>
          <a:prstGeom prst="rect">
            <a:avLst/>
          </a:prstGeom>
          <a:solidFill>
            <a:srgbClr val="F5F0E6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ittel 1">
            <a:extLst>
              <a:ext uri="{FF2B5EF4-FFF2-40B4-BE49-F238E27FC236}">
                <a16:creationId xmlns:a16="http://schemas.microsoft.com/office/drawing/2014/main" id="{923F3A33-5B51-A3F6-CC06-6C347816B146}"/>
              </a:ext>
            </a:extLst>
          </p:cNvPr>
          <p:cNvSpPr txBox="1">
            <a:spLocks/>
          </p:cNvSpPr>
          <p:nvPr/>
        </p:nvSpPr>
        <p:spPr>
          <a:xfrm>
            <a:off x="651953" y="1714499"/>
            <a:ext cx="4167180" cy="103392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0" i="0" u="none" strike="noStrike" cap="none" spc="0" baseline="0">
                <a:solidFill>
                  <a:schemeClr val="bg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1pPr>
            <a:lvl2pPr marL="0" marR="0" indent="457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2pPr>
            <a:lvl3pPr marL="0" marR="0" indent="914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3pPr>
            <a:lvl4pPr marL="0" marR="0" indent="1371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4pPr>
            <a:lvl5pPr marL="0" marR="0" indent="18288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5pPr>
            <a:lvl6pPr marL="0" marR="0" indent="22860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6pPr>
            <a:lvl7pPr marL="0" marR="0" indent="2743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7pPr>
            <a:lvl8pPr marL="0" marR="0" indent="3200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8pPr>
            <a:lvl9pPr marL="0" marR="0" indent="3657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9pPr>
          </a:lstStyle>
          <a:p>
            <a:pPr hangingPunct="1"/>
            <a:r>
              <a:rPr lang="nb-NO" sz="5400" dirty="0">
                <a:solidFill>
                  <a:srgbClr val="2D5660"/>
                </a:solidFill>
              </a:rPr>
              <a:t>Fase 2</a:t>
            </a:r>
          </a:p>
          <a:p>
            <a:pPr hangingPunct="1"/>
            <a:r>
              <a:rPr lang="nb-NO" sz="5400" b="1" dirty="0">
                <a:solidFill>
                  <a:srgbClr val="2D5660"/>
                </a:solidFill>
              </a:rPr>
              <a:t>Deling i gruppa</a:t>
            </a:r>
            <a:endParaRPr lang="nb-US" sz="5400" b="1" dirty="0">
              <a:solidFill>
                <a:srgbClr val="2D5660"/>
              </a:solidFill>
            </a:endParaRPr>
          </a:p>
        </p:txBody>
      </p:sp>
      <p:pic>
        <p:nvPicPr>
          <p:cNvPr id="4" name="Helseiarbeid_logo_org hvit skrift.neg.ai" descr="Helseiarbeid_logo_org hvit skrift.neg.ai">
            <a:extLst>
              <a:ext uri="{FF2B5EF4-FFF2-40B4-BE49-F238E27FC236}">
                <a16:creationId xmlns:a16="http://schemas.microsoft.com/office/drawing/2014/main" id="{0E969001-115C-D0AA-2609-190BE266CF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7570" y="12582442"/>
            <a:ext cx="1569051" cy="441950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Plassholder for innhold 2">
            <a:extLst>
              <a:ext uri="{FF2B5EF4-FFF2-40B4-BE49-F238E27FC236}">
                <a16:creationId xmlns:a16="http://schemas.microsoft.com/office/drawing/2014/main" id="{6493BFD8-12E1-CA65-B51F-45513282FD81}"/>
              </a:ext>
            </a:extLst>
          </p:cNvPr>
          <p:cNvSpPr txBox="1">
            <a:spLocks/>
          </p:cNvSpPr>
          <p:nvPr/>
        </p:nvSpPr>
        <p:spPr>
          <a:xfrm>
            <a:off x="5586601" y="2749022"/>
            <a:ext cx="8512191" cy="8378825"/>
          </a:xfrm>
          <a:prstGeom prst="rect">
            <a:avLst/>
          </a:prstGeom>
        </p:spPr>
        <p:txBody>
          <a:bodyPr anchor="ctr"/>
          <a:lstStyle>
            <a:lvl1pPr marL="0" marR="0" indent="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1pPr>
            <a:lvl2pPr marL="0" marR="0" indent="457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2pPr>
            <a:lvl3pPr marL="0" marR="0" indent="914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3pPr>
            <a:lvl4pPr marL="0" marR="0" indent="1371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4pPr>
            <a:lvl5pPr marL="0" marR="0" indent="18288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5pPr>
            <a:lvl6pPr marL="0" marR="0" indent="22860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6pPr>
            <a:lvl7pPr marL="0" marR="0" indent="2743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7pPr>
            <a:lvl8pPr marL="0" marR="0" indent="3200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8pPr>
            <a:lvl9pPr marL="0" marR="0" indent="3657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5000"/>
              </a:spcBef>
              <a:buFont typeface="+mj-lt"/>
              <a:buAutoNum type="arabicPeriod" startAt="2"/>
            </a:pPr>
            <a:r>
              <a:rPr lang="nb-NO" sz="3200" b="1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Plasser post-it lappene i matrisen</a:t>
            </a:r>
            <a:br>
              <a:rPr lang="nb-NO" sz="3200" b="1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</a:br>
            <a:r>
              <a:rPr lang="nb-NO" sz="3200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Hver person plasserer sine ideer i matrisen.</a:t>
            </a:r>
          </a:p>
          <a:p>
            <a:pPr marL="514350" indent="-514350">
              <a:lnSpc>
                <a:spcPct val="100000"/>
              </a:lnSpc>
              <a:spcBef>
                <a:spcPts val="5000"/>
              </a:spcBef>
              <a:buFont typeface="+mj-lt"/>
              <a:buAutoNum type="arabicPeriod" startAt="2"/>
            </a:pPr>
            <a:r>
              <a:rPr lang="nb-NO" sz="3200" b="1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Sorter</a:t>
            </a:r>
            <a:br>
              <a:rPr lang="nb-NO" sz="3200" b="1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</a:br>
            <a:r>
              <a:rPr lang="nb-NO" sz="3200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Like ideer legges sammen i matrisen</a:t>
            </a:r>
          </a:p>
        </p:txBody>
      </p:sp>
      <p:sp>
        <p:nvSpPr>
          <p:cNvPr id="36" name="Linje">
            <a:extLst>
              <a:ext uri="{FF2B5EF4-FFF2-40B4-BE49-F238E27FC236}">
                <a16:creationId xmlns:a16="http://schemas.microsoft.com/office/drawing/2014/main" id="{DD0B0BDA-9214-0B75-C8D1-41B6F0306B4F}"/>
              </a:ext>
            </a:extLst>
          </p:cNvPr>
          <p:cNvSpPr/>
          <p:nvPr/>
        </p:nvSpPr>
        <p:spPr>
          <a:xfrm flipV="1">
            <a:off x="15669994" y="2668587"/>
            <a:ext cx="1" cy="812862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 lang="nb-NO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Linje">
            <a:extLst>
              <a:ext uri="{FF2B5EF4-FFF2-40B4-BE49-F238E27FC236}">
                <a16:creationId xmlns:a16="http://schemas.microsoft.com/office/drawing/2014/main" id="{A404811B-1564-64FE-B180-DEFA7E9216A2}"/>
              </a:ext>
            </a:extLst>
          </p:cNvPr>
          <p:cNvSpPr/>
          <p:nvPr/>
        </p:nvSpPr>
        <p:spPr>
          <a:xfrm>
            <a:off x="15675800" y="10805535"/>
            <a:ext cx="7965673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 lang="nb-NO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Linje">
            <a:extLst>
              <a:ext uri="{FF2B5EF4-FFF2-40B4-BE49-F238E27FC236}">
                <a16:creationId xmlns:a16="http://schemas.microsoft.com/office/drawing/2014/main" id="{3E67FCD1-F4BF-FCD2-D6B1-C72791964732}"/>
              </a:ext>
            </a:extLst>
          </p:cNvPr>
          <p:cNvSpPr/>
          <p:nvPr/>
        </p:nvSpPr>
        <p:spPr>
          <a:xfrm flipV="1">
            <a:off x="19903302" y="4026069"/>
            <a:ext cx="0" cy="6179459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 lang="nb-NO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Linje">
            <a:extLst>
              <a:ext uri="{FF2B5EF4-FFF2-40B4-BE49-F238E27FC236}">
                <a16:creationId xmlns:a16="http://schemas.microsoft.com/office/drawing/2014/main" id="{4E36937D-F9EA-2E85-D49A-551890F6B627}"/>
              </a:ext>
            </a:extLst>
          </p:cNvPr>
          <p:cNvSpPr/>
          <p:nvPr/>
        </p:nvSpPr>
        <p:spPr>
          <a:xfrm>
            <a:off x="16946074" y="6938435"/>
            <a:ext cx="5914455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 lang="nb-NO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Høy">
            <a:extLst>
              <a:ext uri="{FF2B5EF4-FFF2-40B4-BE49-F238E27FC236}">
                <a16:creationId xmlns:a16="http://schemas.microsoft.com/office/drawing/2014/main" id="{57B0B040-E580-186E-BCEA-14A7732202A9}"/>
              </a:ext>
            </a:extLst>
          </p:cNvPr>
          <p:cNvSpPr txBox="1"/>
          <p:nvPr/>
        </p:nvSpPr>
        <p:spPr>
          <a:xfrm>
            <a:off x="23254621" y="10951929"/>
            <a:ext cx="493725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Høy</a:t>
            </a:r>
          </a:p>
        </p:txBody>
      </p:sp>
      <p:sp>
        <p:nvSpPr>
          <p:cNvPr id="41" name="Innsats">
            <a:extLst>
              <a:ext uri="{FF2B5EF4-FFF2-40B4-BE49-F238E27FC236}">
                <a16:creationId xmlns:a16="http://schemas.microsoft.com/office/drawing/2014/main" id="{4B58E957-8CD5-DD96-7321-824B66567C39}"/>
              </a:ext>
            </a:extLst>
          </p:cNvPr>
          <p:cNvSpPr txBox="1"/>
          <p:nvPr/>
        </p:nvSpPr>
        <p:spPr>
          <a:xfrm>
            <a:off x="19463349" y="10951929"/>
            <a:ext cx="764633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Innsats</a:t>
            </a:r>
          </a:p>
        </p:txBody>
      </p:sp>
      <p:sp>
        <p:nvSpPr>
          <p:cNvPr id="42" name="Lav">
            <a:extLst>
              <a:ext uri="{FF2B5EF4-FFF2-40B4-BE49-F238E27FC236}">
                <a16:creationId xmlns:a16="http://schemas.microsoft.com/office/drawing/2014/main" id="{6F5543B7-9D99-8A2E-6300-D219F3B35CD7}"/>
              </a:ext>
            </a:extLst>
          </p:cNvPr>
          <p:cNvSpPr txBox="1"/>
          <p:nvPr/>
        </p:nvSpPr>
        <p:spPr>
          <a:xfrm>
            <a:off x="15114270" y="10951929"/>
            <a:ext cx="432811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Lav</a:t>
            </a:r>
          </a:p>
        </p:txBody>
      </p:sp>
      <p:sp>
        <p:nvSpPr>
          <p:cNvPr id="43" name="Høy">
            <a:extLst>
              <a:ext uri="{FF2B5EF4-FFF2-40B4-BE49-F238E27FC236}">
                <a16:creationId xmlns:a16="http://schemas.microsoft.com/office/drawing/2014/main" id="{7A75FD45-17F4-40F6-B40C-D22000F67225}"/>
              </a:ext>
            </a:extLst>
          </p:cNvPr>
          <p:cNvSpPr txBox="1"/>
          <p:nvPr/>
        </p:nvSpPr>
        <p:spPr>
          <a:xfrm>
            <a:off x="14975321" y="2710600"/>
            <a:ext cx="493725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Høy</a:t>
            </a:r>
          </a:p>
        </p:txBody>
      </p:sp>
      <p:sp>
        <p:nvSpPr>
          <p:cNvPr id="44" name="Effekt">
            <a:extLst>
              <a:ext uri="{FF2B5EF4-FFF2-40B4-BE49-F238E27FC236}">
                <a16:creationId xmlns:a16="http://schemas.microsoft.com/office/drawing/2014/main" id="{9B49CCB8-EA69-E106-E325-9694010F062A}"/>
              </a:ext>
            </a:extLst>
          </p:cNvPr>
          <p:cNvSpPr txBox="1"/>
          <p:nvPr/>
        </p:nvSpPr>
        <p:spPr>
          <a:xfrm>
            <a:off x="14743025" y="6706396"/>
            <a:ext cx="628377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Effekt</a:t>
            </a:r>
          </a:p>
        </p:txBody>
      </p:sp>
      <p:sp>
        <p:nvSpPr>
          <p:cNvPr id="45" name="Rektangel">
            <a:extLst>
              <a:ext uri="{FF2B5EF4-FFF2-40B4-BE49-F238E27FC236}">
                <a16:creationId xmlns:a16="http://schemas.microsoft.com/office/drawing/2014/main" id="{C15D3FFC-6F8B-5B0E-350C-E7EF4E9E02B6}"/>
              </a:ext>
            </a:extLst>
          </p:cNvPr>
          <p:cNvSpPr/>
          <p:nvPr/>
        </p:nvSpPr>
        <p:spPr>
          <a:xfrm>
            <a:off x="16386738" y="3955915"/>
            <a:ext cx="2766738" cy="270569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Lav innsats – Høy effekt…">
            <a:extLst>
              <a:ext uri="{FF2B5EF4-FFF2-40B4-BE49-F238E27FC236}">
                <a16:creationId xmlns:a16="http://schemas.microsoft.com/office/drawing/2014/main" id="{AB386BFA-1378-3DC9-6DCB-96FF7ABE3361}"/>
              </a:ext>
            </a:extLst>
          </p:cNvPr>
          <p:cNvSpPr txBox="1"/>
          <p:nvPr/>
        </p:nvSpPr>
        <p:spPr>
          <a:xfrm>
            <a:off x="16354467" y="3917408"/>
            <a:ext cx="3304437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7575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Lav innsats – Høy effekt</a:t>
            </a:r>
            <a:endParaRPr lang="nb-NO" sz="1000" dirty="0">
              <a:latin typeface="Arial" panose="020B0604020202020204" pitchFamily="34" charset="0"/>
              <a:ea typeface="Roboto Slab Regular"/>
              <a:cs typeface="Arial" panose="020B0604020202020204" pitchFamily="34" charset="0"/>
              <a:sym typeface="Roboto Slab Regular"/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Tiltak som gir stor verdi med liten ressursbruk og bør prioriteres først</a:t>
            </a:r>
            <a:r>
              <a:rPr lang="nb-NO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7" name="Rektangel">
            <a:extLst>
              <a:ext uri="{FF2B5EF4-FFF2-40B4-BE49-F238E27FC236}">
                <a16:creationId xmlns:a16="http://schemas.microsoft.com/office/drawing/2014/main" id="{4AD3A52F-FBB4-3CA0-B9CA-4C60CDD3A65C}"/>
              </a:ext>
            </a:extLst>
          </p:cNvPr>
          <p:cNvSpPr/>
          <p:nvPr/>
        </p:nvSpPr>
        <p:spPr>
          <a:xfrm>
            <a:off x="20431233" y="3975126"/>
            <a:ext cx="2766738" cy="270569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Høy innsats – Høy effekt…">
            <a:extLst>
              <a:ext uri="{FF2B5EF4-FFF2-40B4-BE49-F238E27FC236}">
                <a16:creationId xmlns:a16="http://schemas.microsoft.com/office/drawing/2014/main" id="{8EFC6B11-CA5A-5EE0-DCBB-C231071D2749}"/>
              </a:ext>
            </a:extLst>
          </p:cNvPr>
          <p:cNvSpPr txBox="1"/>
          <p:nvPr/>
        </p:nvSpPr>
        <p:spPr>
          <a:xfrm>
            <a:off x="20535433" y="3934477"/>
            <a:ext cx="3019452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7575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Høy innsats – Høy effekt</a:t>
            </a:r>
            <a:endParaRPr lang="nb-NO" sz="1000" dirty="0">
              <a:latin typeface="Arial" panose="020B0604020202020204" pitchFamily="34" charset="0"/>
              <a:ea typeface="Roboto Slab Regular"/>
              <a:cs typeface="Arial" panose="020B0604020202020204" pitchFamily="34" charset="0"/>
              <a:sym typeface="Roboto Slab Regular"/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Tiltak som gir betydelig verdi, men krever mye ressurser og planlegging</a:t>
            </a:r>
            <a:r>
              <a:rPr lang="nb-NO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9" name="Rektangel">
            <a:extLst>
              <a:ext uri="{FF2B5EF4-FFF2-40B4-BE49-F238E27FC236}">
                <a16:creationId xmlns:a16="http://schemas.microsoft.com/office/drawing/2014/main" id="{E65845A4-13E3-0D8A-15BF-7C08C4EA590D}"/>
              </a:ext>
            </a:extLst>
          </p:cNvPr>
          <p:cNvSpPr/>
          <p:nvPr/>
        </p:nvSpPr>
        <p:spPr>
          <a:xfrm>
            <a:off x="16354081" y="8153421"/>
            <a:ext cx="2688080" cy="270569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Lav innsats – Lav effekt…">
            <a:extLst>
              <a:ext uri="{FF2B5EF4-FFF2-40B4-BE49-F238E27FC236}">
                <a16:creationId xmlns:a16="http://schemas.microsoft.com/office/drawing/2014/main" id="{E445F584-ACE4-447A-0353-192AD0B765DF}"/>
              </a:ext>
            </a:extLst>
          </p:cNvPr>
          <p:cNvSpPr txBox="1"/>
          <p:nvPr/>
        </p:nvSpPr>
        <p:spPr>
          <a:xfrm>
            <a:off x="16302275" y="8133208"/>
            <a:ext cx="3230002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7575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Lav innsats – Lav effekt</a:t>
            </a:r>
            <a:endParaRPr lang="nb-NO" sz="1000" dirty="0">
              <a:latin typeface="Arial" panose="020B0604020202020204" pitchFamily="34" charset="0"/>
              <a:ea typeface="Roboto Slab Regular"/>
              <a:cs typeface="Arial" panose="020B0604020202020204" pitchFamily="34" charset="0"/>
              <a:sym typeface="Roboto Slab Regular"/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Tiltak med liten verdi, men som krever lite innsats og kan gjøres ved overskuddstid</a:t>
            </a:r>
            <a:r>
              <a:rPr lang="nb-NO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1" name="Rektangel">
            <a:extLst>
              <a:ext uri="{FF2B5EF4-FFF2-40B4-BE49-F238E27FC236}">
                <a16:creationId xmlns:a16="http://schemas.microsoft.com/office/drawing/2014/main" id="{A27FF7C2-E63E-BDA3-07A7-FB8DAA52ADAD}"/>
              </a:ext>
            </a:extLst>
          </p:cNvPr>
          <p:cNvSpPr/>
          <p:nvPr/>
        </p:nvSpPr>
        <p:spPr>
          <a:xfrm>
            <a:off x="20431233" y="8159185"/>
            <a:ext cx="2688080" cy="270569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Høy innsats – Lav effekt…">
            <a:extLst>
              <a:ext uri="{FF2B5EF4-FFF2-40B4-BE49-F238E27FC236}">
                <a16:creationId xmlns:a16="http://schemas.microsoft.com/office/drawing/2014/main" id="{E74BD968-5D5E-C89D-4227-F18EB679F888}"/>
              </a:ext>
            </a:extLst>
          </p:cNvPr>
          <p:cNvSpPr txBox="1"/>
          <p:nvPr/>
        </p:nvSpPr>
        <p:spPr>
          <a:xfrm>
            <a:off x="20424321" y="8151354"/>
            <a:ext cx="3239782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7575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Høy innsats – Lav effekt</a:t>
            </a:r>
            <a:endParaRPr lang="nb-NO" sz="1000" dirty="0">
              <a:latin typeface="Arial" panose="020B0604020202020204" pitchFamily="34" charset="0"/>
              <a:ea typeface="Roboto Slab Regular"/>
              <a:cs typeface="Arial" panose="020B0604020202020204" pitchFamily="34" charset="0"/>
              <a:sym typeface="Roboto Slab Regular"/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Tiltak som gir liten verdi, krever mye innsats og bør unngås</a:t>
            </a:r>
            <a:r>
              <a:rPr lang="nb-NO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5" name="Rektangel">
            <a:extLst>
              <a:ext uri="{FF2B5EF4-FFF2-40B4-BE49-F238E27FC236}">
                <a16:creationId xmlns:a16="http://schemas.microsoft.com/office/drawing/2014/main" id="{23E44352-2D59-0656-9797-A3F087C0C888}"/>
              </a:ext>
            </a:extLst>
          </p:cNvPr>
          <p:cNvSpPr>
            <a:spLocks noChangeAspect="1"/>
          </p:cNvSpPr>
          <p:nvPr/>
        </p:nvSpPr>
        <p:spPr>
          <a:xfrm>
            <a:off x="16492867" y="9850802"/>
            <a:ext cx="736482" cy="766307"/>
          </a:xfrm>
          <a:prstGeom prst="rect">
            <a:avLst/>
          </a:prstGeom>
          <a:solidFill>
            <a:srgbClr val="FFEB6D"/>
          </a:solidFill>
          <a:ln w="12700"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6" name="Rektangel">
            <a:extLst>
              <a:ext uri="{FF2B5EF4-FFF2-40B4-BE49-F238E27FC236}">
                <a16:creationId xmlns:a16="http://schemas.microsoft.com/office/drawing/2014/main" id="{801553A1-4FEA-7B1D-BA53-0A34936395C6}"/>
              </a:ext>
            </a:extLst>
          </p:cNvPr>
          <p:cNvSpPr>
            <a:spLocks noChangeAspect="1"/>
          </p:cNvSpPr>
          <p:nvPr/>
        </p:nvSpPr>
        <p:spPr>
          <a:xfrm>
            <a:off x="21751663" y="5638889"/>
            <a:ext cx="736482" cy="766307"/>
          </a:xfrm>
          <a:prstGeom prst="rect">
            <a:avLst/>
          </a:prstGeom>
          <a:solidFill>
            <a:srgbClr val="FFEB6D"/>
          </a:solidFill>
          <a:ln w="12700"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7" name="Rektangel">
            <a:extLst>
              <a:ext uri="{FF2B5EF4-FFF2-40B4-BE49-F238E27FC236}">
                <a16:creationId xmlns:a16="http://schemas.microsoft.com/office/drawing/2014/main" id="{C73E1EEB-5ADF-806A-89AD-0F3ECF35F230}"/>
              </a:ext>
            </a:extLst>
          </p:cNvPr>
          <p:cNvSpPr>
            <a:spLocks noChangeAspect="1"/>
          </p:cNvSpPr>
          <p:nvPr/>
        </p:nvSpPr>
        <p:spPr>
          <a:xfrm>
            <a:off x="18588229" y="5115645"/>
            <a:ext cx="736482" cy="766307"/>
          </a:xfrm>
          <a:prstGeom prst="rect">
            <a:avLst/>
          </a:prstGeom>
          <a:solidFill>
            <a:srgbClr val="FFEB6D"/>
          </a:solidFill>
          <a:ln w="12700"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8" name="Rektangel">
            <a:extLst>
              <a:ext uri="{FF2B5EF4-FFF2-40B4-BE49-F238E27FC236}">
                <a16:creationId xmlns:a16="http://schemas.microsoft.com/office/drawing/2014/main" id="{D5803E1C-3A3E-5D1A-8917-3ED1CBA63F84}"/>
              </a:ext>
            </a:extLst>
          </p:cNvPr>
          <p:cNvSpPr>
            <a:spLocks noChangeAspect="1"/>
          </p:cNvSpPr>
          <p:nvPr/>
        </p:nvSpPr>
        <p:spPr>
          <a:xfrm>
            <a:off x="17152834" y="5788974"/>
            <a:ext cx="736482" cy="766307"/>
          </a:xfrm>
          <a:prstGeom prst="rect">
            <a:avLst/>
          </a:prstGeom>
          <a:solidFill>
            <a:srgbClr val="FFEB6D"/>
          </a:solidFill>
          <a:ln w="12700"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cxnSp>
        <p:nvCxnSpPr>
          <p:cNvPr id="61" name="Rett linje 60">
            <a:extLst>
              <a:ext uri="{FF2B5EF4-FFF2-40B4-BE49-F238E27FC236}">
                <a16:creationId xmlns:a16="http://schemas.microsoft.com/office/drawing/2014/main" id="{F3B8FED8-041B-8E65-C31B-FB96ACD0ACDB}"/>
              </a:ext>
            </a:extLst>
          </p:cNvPr>
          <p:cNvCxnSpPr>
            <a:cxnSpLocks/>
          </p:cNvCxnSpPr>
          <p:nvPr/>
        </p:nvCxnSpPr>
        <p:spPr>
          <a:xfrm>
            <a:off x="4855251" y="6294508"/>
            <a:ext cx="0" cy="1126983"/>
          </a:xfrm>
          <a:prstGeom prst="line">
            <a:avLst/>
          </a:prstGeom>
          <a:noFill/>
          <a:ln w="25400" cap="flat">
            <a:solidFill>
              <a:schemeClr val="bg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04353478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07371-430A-5D4F-3B43-7C930065F7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">
            <a:extLst>
              <a:ext uri="{FF2B5EF4-FFF2-40B4-BE49-F238E27FC236}">
                <a16:creationId xmlns:a16="http://schemas.microsoft.com/office/drawing/2014/main" id="{0BBA4B1D-F32A-3BB2-0DC8-DD9D6425C31D}"/>
              </a:ext>
            </a:extLst>
          </p:cNvPr>
          <p:cNvSpPr/>
          <p:nvPr/>
        </p:nvSpPr>
        <p:spPr>
          <a:xfrm>
            <a:off x="267761" y="276995"/>
            <a:ext cx="4791528" cy="13162010"/>
          </a:xfrm>
          <a:prstGeom prst="rect">
            <a:avLst/>
          </a:prstGeom>
          <a:solidFill>
            <a:srgbClr val="F5F0E6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ittel 1">
            <a:extLst>
              <a:ext uri="{FF2B5EF4-FFF2-40B4-BE49-F238E27FC236}">
                <a16:creationId xmlns:a16="http://schemas.microsoft.com/office/drawing/2014/main" id="{011D05BB-7D27-9789-1C7B-19C28C2E836B}"/>
              </a:ext>
            </a:extLst>
          </p:cNvPr>
          <p:cNvSpPr txBox="1">
            <a:spLocks/>
          </p:cNvSpPr>
          <p:nvPr/>
        </p:nvSpPr>
        <p:spPr>
          <a:xfrm>
            <a:off x="651953" y="1714499"/>
            <a:ext cx="4607116" cy="103392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0" i="0" u="none" strike="noStrike" cap="none" spc="0" baseline="0">
                <a:solidFill>
                  <a:schemeClr val="bg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1pPr>
            <a:lvl2pPr marL="0" marR="0" indent="457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2pPr>
            <a:lvl3pPr marL="0" marR="0" indent="914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3pPr>
            <a:lvl4pPr marL="0" marR="0" indent="1371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4pPr>
            <a:lvl5pPr marL="0" marR="0" indent="18288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5pPr>
            <a:lvl6pPr marL="0" marR="0" indent="22860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6pPr>
            <a:lvl7pPr marL="0" marR="0" indent="2743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7pPr>
            <a:lvl8pPr marL="0" marR="0" indent="3200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8pPr>
            <a:lvl9pPr marL="0" marR="0" indent="3657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9pPr>
          </a:lstStyle>
          <a:p>
            <a:pPr hangingPunct="1"/>
            <a:r>
              <a:rPr lang="nb-NO" sz="5400" dirty="0">
                <a:solidFill>
                  <a:srgbClr val="2D5660"/>
                </a:solidFill>
              </a:rPr>
              <a:t>Fase 3</a:t>
            </a:r>
          </a:p>
          <a:p>
            <a:pPr hangingPunct="1"/>
            <a:r>
              <a:rPr lang="nb-NO" sz="5400" b="1" dirty="0">
                <a:solidFill>
                  <a:srgbClr val="2D5660"/>
                </a:solidFill>
              </a:rPr>
              <a:t>Prioritering</a:t>
            </a:r>
            <a:endParaRPr lang="nb-US" sz="5400" b="1" dirty="0">
              <a:solidFill>
                <a:srgbClr val="2D5660"/>
              </a:solidFill>
            </a:endParaRPr>
          </a:p>
        </p:txBody>
      </p:sp>
      <p:pic>
        <p:nvPicPr>
          <p:cNvPr id="4" name="Helseiarbeid_logo_org hvit skrift.neg.ai" descr="Helseiarbeid_logo_org hvit skrift.neg.ai">
            <a:extLst>
              <a:ext uri="{FF2B5EF4-FFF2-40B4-BE49-F238E27FC236}">
                <a16:creationId xmlns:a16="http://schemas.microsoft.com/office/drawing/2014/main" id="{233F5C45-6668-89FC-EB5E-74E1184447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7570" y="12582442"/>
            <a:ext cx="1569051" cy="441950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Plassholder for innhold 2">
            <a:extLst>
              <a:ext uri="{FF2B5EF4-FFF2-40B4-BE49-F238E27FC236}">
                <a16:creationId xmlns:a16="http://schemas.microsoft.com/office/drawing/2014/main" id="{0D8A1D4F-5E2F-E4C6-67DC-D38C49E88866}"/>
              </a:ext>
            </a:extLst>
          </p:cNvPr>
          <p:cNvSpPr txBox="1">
            <a:spLocks/>
          </p:cNvSpPr>
          <p:nvPr/>
        </p:nvSpPr>
        <p:spPr>
          <a:xfrm>
            <a:off x="5959884" y="2365868"/>
            <a:ext cx="8084228" cy="8378825"/>
          </a:xfrm>
          <a:prstGeom prst="rect">
            <a:avLst/>
          </a:prstGeom>
        </p:spPr>
        <p:txBody>
          <a:bodyPr anchor="ctr"/>
          <a:lstStyle>
            <a:lvl1pPr marL="0" marR="0" indent="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1pPr>
            <a:lvl2pPr marL="0" marR="0" indent="457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2pPr>
            <a:lvl3pPr marL="0" marR="0" indent="914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3pPr>
            <a:lvl4pPr marL="0" marR="0" indent="1371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4pPr>
            <a:lvl5pPr marL="0" marR="0" indent="18288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5pPr>
            <a:lvl6pPr marL="0" marR="0" indent="22860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6pPr>
            <a:lvl7pPr marL="0" marR="0" indent="2743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7pPr>
            <a:lvl8pPr marL="0" marR="0" indent="3200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8pPr>
            <a:lvl9pPr marL="0" marR="0" indent="3657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9pPr>
          </a:lstStyle>
          <a:p>
            <a:pPr hangingPunct="1">
              <a:lnSpc>
                <a:spcPct val="100000"/>
              </a:lnSpc>
            </a:pPr>
            <a:endParaRPr lang="nb-NO" sz="3200" b="1" noProof="1">
              <a:solidFill>
                <a:schemeClr val="tx1">
                  <a:lumMod val="95000"/>
                  <a:lumOff val="5000"/>
                </a:schemeClr>
              </a:solidFill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rabicPeriod" startAt="2"/>
            </a:pPr>
            <a:r>
              <a:rPr lang="nb-NO" sz="3200" b="1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Stemme</a:t>
            </a:r>
            <a:br>
              <a:rPr lang="nb-NO" sz="3200" b="1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</a:br>
            <a:r>
              <a:rPr lang="nb-NO" sz="3200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Alle får fem poeng til å fordele på ideene som ligger i </a:t>
            </a:r>
            <a:r>
              <a:rPr lang="nb-NO" sz="3200" b="1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Lav innsats – Høy effekt</a:t>
            </a:r>
            <a:r>
              <a:rPr lang="nb-NO" sz="3200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 og fra </a:t>
            </a:r>
            <a:r>
              <a:rPr lang="nb-NO" sz="3200" b="1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Høy innsats – Høy effekt</a:t>
            </a:r>
            <a:r>
              <a:rPr lang="nb-NO" sz="3200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. </a:t>
            </a:r>
            <a:r>
              <a:rPr lang="nb-NO" sz="3200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  <a:sym typeface="Helvetica Neue"/>
              </a:rPr>
              <a:t>Du bestemmer selv om du ønsker å bruke alle stemmene på ett forslag eller om du fordeler de på flere.</a:t>
            </a:r>
            <a:endParaRPr lang="nb-NO" sz="3200" noProof="1">
              <a:solidFill>
                <a:schemeClr val="tx1">
                  <a:lumMod val="95000"/>
                  <a:lumOff val="5000"/>
                </a:schemeClr>
              </a:solidFill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rabicPeriod" startAt="2"/>
            </a:pPr>
            <a:endParaRPr lang="nb-NO" sz="3200" b="1" noProof="1">
              <a:solidFill>
                <a:schemeClr val="tx1">
                  <a:lumMod val="95000"/>
                  <a:lumOff val="5000"/>
                </a:schemeClr>
              </a:solidFill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rabicPeriod" startAt="2"/>
            </a:pPr>
            <a:r>
              <a:rPr lang="nb-NO" sz="3200" b="1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Prioriter</a:t>
            </a:r>
            <a:br>
              <a:rPr lang="nb-NO" sz="3200" b="1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</a:br>
            <a:r>
              <a:rPr lang="nb-NO" sz="3200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Velg ut de to ideene som fikk flest stemmer.</a:t>
            </a:r>
            <a:endParaRPr lang="nb-NO" sz="3200" b="1" noProof="1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nb-NO" sz="3200" noProof="1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Linje">
            <a:extLst>
              <a:ext uri="{FF2B5EF4-FFF2-40B4-BE49-F238E27FC236}">
                <a16:creationId xmlns:a16="http://schemas.microsoft.com/office/drawing/2014/main" id="{06C5788B-23A3-ACB1-D316-9B7A663F07AB}"/>
              </a:ext>
            </a:extLst>
          </p:cNvPr>
          <p:cNvSpPr/>
          <p:nvPr/>
        </p:nvSpPr>
        <p:spPr>
          <a:xfrm flipV="1">
            <a:off x="15669994" y="2668587"/>
            <a:ext cx="1" cy="812862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 lang="nb-NO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je">
            <a:extLst>
              <a:ext uri="{FF2B5EF4-FFF2-40B4-BE49-F238E27FC236}">
                <a16:creationId xmlns:a16="http://schemas.microsoft.com/office/drawing/2014/main" id="{60F3E765-3B0D-2174-D0A1-E0C85AE5F5A4}"/>
              </a:ext>
            </a:extLst>
          </p:cNvPr>
          <p:cNvSpPr/>
          <p:nvPr/>
        </p:nvSpPr>
        <p:spPr>
          <a:xfrm>
            <a:off x="15675800" y="10805535"/>
            <a:ext cx="7965673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 lang="nb-NO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je">
            <a:extLst>
              <a:ext uri="{FF2B5EF4-FFF2-40B4-BE49-F238E27FC236}">
                <a16:creationId xmlns:a16="http://schemas.microsoft.com/office/drawing/2014/main" id="{B4F26E57-0E8F-54CC-5E3D-2DCCBA023F82}"/>
              </a:ext>
            </a:extLst>
          </p:cNvPr>
          <p:cNvSpPr/>
          <p:nvPr/>
        </p:nvSpPr>
        <p:spPr>
          <a:xfrm flipV="1">
            <a:off x="19903302" y="4026069"/>
            <a:ext cx="0" cy="6179459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 lang="nb-NO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je">
            <a:extLst>
              <a:ext uri="{FF2B5EF4-FFF2-40B4-BE49-F238E27FC236}">
                <a16:creationId xmlns:a16="http://schemas.microsoft.com/office/drawing/2014/main" id="{121EC6C6-6197-7C84-D94F-D25D5FDD5B7C}"/>
              </a:ext>
            </a:extLst>
          </p:cNvPr>
          <p:cNvSpPr/>
          <p:nvPr/>
        </p:nvSpPr>
        <p:spPr>
          <a:xfrm>
            <a:off x="16946074" y="6938435"/>
            <a:ext cx="5914455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 lang="nb-NO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Høy">
            <a:extLst>
              <a:ext uri="{FF2B5EF4-FFF2-40B4-BE49-F238E27FC236}">
                <a16:creationId xmlns:a16="http://schemas.microsoft.com/office/drawing/2014/main" id="{4626A518-B3B7-7B33-425D-6F84CE03B3DF}"/>
              </a:ext>
            </a:extLst>
          </p:cNvPr>
          <p:cNvSpPr txBox="1"/>
          <p:nvPr/>
        </p:nvSpPr>
        <p:spPr>
          <a:xfrm>
            <a:off x="23254621" y="10951929"/>
            <a:ext cx="493725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Høy</a:t>
            </a:r>
          </a:p>
        </p:txBody>
      </p:sp>
      <p:sp>
        <p:nvSpPr>
          <p:cNvPr id="19" name="Innsats">
            <a:extLst>
              <a:ext uri="{FF2B5EF4-FFF2-40B4-BE49-F238E27FC236}">
                <a16:creationId xmlns:a16="http://schemas.microsoft.com/office/drawing/2014/main" id="{D7EE8EB9-B388-1639-DE9D-34EF2D52A1D9}"/>
              </a:ext>
            </a:extLst>
          </p:cNvPr>
          <p:cNvSpPr txBox="1"/>
          <p:nvPr/>
        </p:nvSpPr>
        <p:spPr>
          <a:xfrm>
            <a:off x="19463349" y="10951929"/>
            <a:ext cx="764633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Innsats</a:t>
            </a:r>
          </a:p>
        </p:txBody>
      </p:sp>
      <p:sp>
        <p:nvSpPr>
          <p:cNvPr id="20" name="Lav">
            <a:extLst>
              <a:ext uri="{FF2B5EF4-FFF2-40B4-BE49-F238E27FC236}">
                <a16:creationId xmlns:a16="http://schemas.microsoft.com/office/drawing/2014/main" id="{5A5B33CF-A025-1DA0-6DD1-FE1F8362FA1F}"/>
              </a:ext>
            </a:extLst>
          </p:cNvPr>
          <p:cNvSpPr txBox="1"/>
          <p:nvPr/>
        </p:nvSpPr>
        <p:spPr>
          <a:xfrm>
            <a:off x="15114270" y="10951929"/>
            <a:ext cx="432811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Lav</a:t>
            </a:r>
          </a:p>
        </p:txBody>
      </p:sp>
      <p:sp>
        <p:nvSpPr>
          <p:cNvPr id="21" name="Høy">
            <a:extLst>
              <a:ext uri="{FF2B5EF4-FFF2-40B4-BE49-F238E27FC236}">
                <a16:creationId xmlns:a16="http://schemas.microsoft.com/office/drawing/2014/main" id="{4FFF78AB-44EE-EDDF-7466-9849A98F85EB}"/>
              </a:ext>
            </a:extLst>
          </p:cNvPr>
          <p:cNvSpPr txBox="1"/>
          <p:nvPr/>
        </p:nvSpPr>
        <p:spPr>
          <a:xfrm>
            <a:off x="14975321" y="2710600"/>
            <a:ext cx="493725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Høy</a:t>
            </a:r>
          </a:p>
        </p:txBody>
      </p:sp>
      <p:sp>
        <p:nvSpPr>
          <p:cNvPr id="22" name="Effekt">
            <a:extLst>
              <a:ext uri="{FF2B5EF4-FFF2-40B4-BE49-F238E27FC236}">
                <a16:creationId xmlns:a16="http://schemas.microsoft.com/office/drawing/2014/main" id="{93F54371-E894-2643-BDDE-68CC3B806F07}"/>
              </a:ext>
            </a:extLst>
          </p:cNvPr>
          <p:cNvSpPr txBox="1"/>
          <p:nvPr/>
        </p:nvSpPr>
        <p:spPr>
          <a:xfrm>
            <a:off x="14743025" y="6706396"/>
            <a:ext cx="628377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sz="1600">
                <a:latin typeface="Arial" panose="020B0604020202020204" pitchFamily="34" charset="0"/>
                <a:cs typeface="Arial" panose="020B0604020202020204" pitchFamily="34" charset="0"/>
              </a:rPr>
              <a:t>Effekt</a:t>
            </a:r>
          </a:p>
        </p:txBody>
      </p:sp>
      <p:sp>
        <p:nvSpPr>
          <p:cNvPr id="23" name="Rektangel">
            <a:extLst>
              <a:ext uri="{FF2B5EF4-FFF2-40B4-BE49-F238E27FC236}">
                <a16:creationId xmlns:a16="http://schemas.microsoft.com/office/drawing/2014/main" id="{0C8D6060-40DA-54EA-2CCE-A0BE3A8E2151}"/>
              </a:ext>
            </a:extLst>
          </p:cNvPr>
          <p:cNvSpPr/>
          <p:nvPr/>
        </p:nvSpPr>
        <p:spPr>
          <a:xfrm>
            <a:off x="16386738" y="3955915"/>
            <a:ext cx="2766738" cy="270569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av innsats – Høy effekt…">
            <a:extLst>
              <a:ext uri="{FF2B5EF4-FFF2-40B4-BE49-F238E27FC236}">
                <a16:creationId xmlns:a16="http://schemas.microsoft.com/office/drawing/2014/main" id="{E923D70A-98E6-E1EB-33EF-2AF8723B21BC}"/>
              </a:ext>
            </a:extLst>
          </p:cNvPr>
          <p:cNvSpPr txBox="1"/>
          <p:nvPr/>
        </p:nvSpPr>
        <p:spPr>
          <a:xfrm>
            <a:off x="16354467" y="3917408"/>
            <a:ext cx="3304437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7575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Lav innsats – Høy effekt</a:t>
            </a:r>
            <a:endParaRPr lang="nb-NO" sz="1000" dirty="0">
              <a:latin typeface="Arial" panose="020B0604020202020204" pitchFamily="34" charset="0"/>
              <a:ea typeface="Roboto Slab Regular"/>
              <a:cs typeface="Arial" panose="020B0604020202020204" pitchFamily="34" charset="0"/>
              <a:sym typeface="Roboto Slab Regular"/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Tiltak som gir stor verdi med liten ressursbruk og bør prioriteres først</a:t>
            </a:r>
            <a:r>
              <a:rPr lang="nb-NO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5" name="Rektangel">
            <a:extLst>
              <a:ext uri="{FF2B5EF4-FFF2-40B4-BE49-F238E27FC236}">
                <a16:creationId xmlns:a16="http://schemas.microsoft.com/office/drawing/2014/main" id="{2C3D22FB-A9FE-9B57-1F51-675E58952331}"/>
              </a:ext>
            </a:extLst>
          </p:cNvPr>
          <p:cNvSpPr/>
          <p:nvPr/>
        </p:nvSpPr>
        <p:spPr>
          <a:xfrm>
            <a:off x="20431233" y="3975126"/>
            <a:ext cx="2766738" cy="270569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Høy innsats – Høy effekt…">
            <a:extLst>
              <a:ext uri="{FF2B5EF4-FFF2-40B4-BE49-F238E27FC236}">
                <a16:creationId xmlns:a16="http://schemas.microsoft.com/office/drawing/2014/main" id="{D237E045-5B33-0607-DEEA-D691B9E0DBE6}"/>
              </a:ext>
            </a:extLst>
          </p:cNvPr>
          <p:cNvSpPr txBox="1"/>
          <p:nvPr/>
        </p:nvSpPr>
        <p:spPr>
          <a:xfrm>
            <a:off x="20535433" y="3934477"/>
            <a:ext cx="3019452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7575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Høy innsats – Høy effekt</a:t>
            </a:r>
            <a:endParaRPr lang="nb-NO" sz="1000" dirty="0">
              <a:latin typeface="Arial" panose="020B0604020202020204" pitchFamily="34" charset="0"/>
              <a:ea typeface="Roboto Slab Regular"/>
              <a:cs typeface="Arial" panose="020B0604020202020204" pitchFamily="34" charset="0"/>
              <a:sym typeface="Roboto Slab Regular"/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Tiltak som gir betydelig verdi, men krever mye ressurser og planlegging</a:t>
            </a:r>
            <a:r>
              <a:rPr lang="nb-NO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7" name="Rektangel">
            <a:extLst>
              <a:ext uri="{FF2B5EF4-FFF2-40B4-BE49-F238E27FC236}">
                <a16:creationId xmlns:a16="http://schemas.microsoft.com/office/drawing/2014/main" id="{123C677D-A801-1BF2-54D5-740CDBEB8670}"/>
              </a:ext>
            </a:extLst>
          </p:cNvPr>
          <p:cNvSpPr/>
          <p:nvPr/>
        </p:nvSpPr>
        <p:spPr>
          <a:xfrm>
            <a:off x="16354081" y="8153421"/>
            <a:ext cx="2688080" cy="270569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Lav innsats – Lav effekt…">
            <a:extLst>
              <a:ext uri="{FF2B5EF4-FFF2-40B4-BE49-F238E27FC236}">
                <a16:creationId xmlns:a16="http://schemas.microsoft.com/office/drawing/2014/main" id="{2C65867C-F7AC-6205-A61A-158B1C7EA04E}"/>
              </a:ext>
            </a:extLst>
          </p:cNvPr>
          <p:cNvSpPr txBox="1"/>
          <p:nvPr/>
        </p:nvSpPr>
        <p:spPr>
          <a:xfrm>
            <a:off x="16302275" y="8133208"/>
            <a:ext cx="3230002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7575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Lav innsats – Lav effekt</a:t>
            </a:r>
            <a:endParaRPr lang="nb-NO" sz="1000" dirty="0">
              <a:latin typeface="Arial" panose="020B0604020202020204" pitchFamily="34" charset="0"/>
              <a:ea typeface="Roboto Slab Regular"/>
              <a:cs typeface="Arial" panose="020B0604020202020204" pitchFamily="34" charset="0"/>
              <a:sym typeface="Roboto Slab Regular"/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Tiltak med liten verdi, men som krever lite innsats og kan gjøres ved overskuddstid</a:t>
            </a:r>
            <a:r>
              <a:rPr lang="nb-NO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9" name="Rektangel">
            <a:extLst>
              <a:ext uri="{FF2B5EF4-FFF2-40B4-BE49-F238E27FC236}">
                <a16:creationId xmlns:a16="http://schemas.microsoft.com/office/drawing/2014/main" id="{88902B6D-ADD8-55FE-BBC3-A5E6C70F8FD6}"/>
              </a:ext>
            </a:extLst>
          </p:cNvPr>
          <p:cNvSpPr/>
          <p:nvPr/>
        </p:nvSpPr>
        <p:spPr>
          <a:xfrm>
            <a:off x="20431233" y="8159185"/>
            <a:ext cx="2688080" cy="270569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Høy innsats – Lav effekt…">
            <a:extLst>
              <a:ext uri="{FF2B5EF4-FFF2-40B4-BE49-F238E27FC236}">
                <a16:creationId xmlns:a16="http://schemas.microsoft.com/office/drawing/2014/main" id="{EBC67BCE-D054-00BD-07FB-B5974E6FE600}"/>
              </a:ext>
            </a:extLst>
          </p:cNvPr>
          <p:cNvSpPr txBox="1"/>
          <p:nvPr/>
        </p:nvSpPr>
        <p:spPr>
          <a:xfrm>
            <a:off x="20424321" y="8151354"/>
            <a:ext cx="3239782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7575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Høy innsats – Lav effekt</a:t>
            </a:r>
            <a:endParaRPr lang="nb-NO" sz="1000" dirty="0">
              <a:latin typeface="Arial" panose="020B0604020202020204" pitchFamily="34" charset="0"/>
              <a:ea typeface="Roboto Slab Regular"/>
              <a:cs typeface="Arial" panose="020B0604020202020204" pitchFamily="34" charset="0"/>
              <a:sym typeface="Roboto Slab Regular"/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nb-NO" sz="1600" dirty="0">
                <a:latin typeface="Arial" panose="020B0604020202020204" pitchFamily="34" charset="0"/>
                <a:cs typeface="Arial" panose="020B0604020202020204" pitchFamily="34" charset="0"/>
              </a:rPr>
              <a:t>Tiltak som gir liten verdi, krever mye innsats og bør unngås</a:t>
            </a:r>
            <a:r>
              <a:rPr lang="nb-NO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1" name="Rektangel">
            <a:extLst>
              <a:ext uri="{FF2B5EF4-FFF2-40B4-BE49-F238E27FC236}">
                <a16:creationId xmlns:a16="http://schemas.microsoft.com/office/drawing/2014/main" id="{E6610A47-13F9-C8E9-7C2B-A09CFA181BE8}"/>
              </a:ext>
            </a:extLst>
          </p:cNvPr>
          <p:cNvSpPr>
            <a:spLocks noChangeAspect="1"/>
          </p:cNvSpPr>
          <p:nvPr/>
        </p:nvSpPr>
        <p:spPr>
          <a:xfrm>
            <a:off x="18588229" y="5115645"/>
            <a:ext cx="736482" cy="766307"/>
          </a:xfrm>
          <a:prstGeom prst="rect">
            <a:avLst/>
          </a:prstGeom>
          <a:solidFill>
            <a:srgbClr val="FFEB6D"/>
          </a:solidFill>
          <a:ln w="12700"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32" name="Rektangel">
            <a:extLst>
              <a:ext uri="{FF2B5EF4-FFF2-40B4-BE49-F238E27FC236}">
                <a16:creationId xmlns:a16="http://schemas.microsoft.com/office/drawing/2014/main" id="{710D018C-A202-BEE9-8A54-6567004F21F3}"/>
              </a:ext>
            </a:extLst>
          </p:cNvPr>
          <p:cNvSpPr>
            <a:spLocks noChangeAspect="1"/>
          </p:cNvSpPr>
          <p:nvPr/>
        </p:nvSpPr>
        <p:spPr>
          <a:xfrm>
            <a:off x="17152834" y="5788974"/>
            <a:ext cx="736482" cy="766307"/>
          </a:xfrm>
          <a:prstGeom prst="rect">
            <a:avLst/>
          </a:prstGeom>
          <a:solidFill>
            <a:srgbClr val="FFEB6D"/>
          </a:solidFill>
          <a:ln w="12700"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33" name="Rektangel">
            <a:extLst>
              <a:ext uri="{FF2B5EF4-FFF2-40B4-BE49-F238E27FC236}">
                <a16:creationId xmlns:a16="http://schemas.microsoft.com/office/drawing/2014/main" id="{114FC1CC-DEB3-AD34-FCA5-3B0E293C096D}"/>
              </a:ext>
            </a:extLst>
          </p:cNvPr>
          <p:cNvSpPr>
            <a:spLocks noChangeAspect="1"/>
          </p:cNvSpPr>
          <p:nvPr/>
        </p:nvSpPr>
        <p:spPr>
          <a:xfrm>
            <a:off x="16492867" y="9850802"/>
            <a:ext cx="736482" cy="766307"/>
          </a:xfrm>
          <a:prstGeom prst="rect">
            <a:avLst/>
          </a:prstGeom>
          <a:solidFill>
            <a:srgbClr val="FFEB6D"/>
          </a:solidFill>
          <a:ln w="12700"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34" name="Rektangel">
            <a:extLst>
              <a:ext uri="{FF2B5EF4-FFF2-40B4-BE49-F238E27FC236}">
                <a16:creationId xmlns:a16="http://schemas.microsoft.com/office/drawing/2014/main" id="{9D0C21AD-1FA1-4E3E-45A0-52521B7C2F4E}"/>
              </a:ext>
            </a:extLst>
          </p:cNvPr>
          <p:cNvSpPr>
            <a:spLocks noChangeAspect="1"/>
          </p:cNvSpPr>
          <p:nvPr/>
        </p:nvSpPr>
        <p:spPr>
          <a:xfrm>
            <a:off x="21751663" y="5638889"/>
            <a:ext cx="736482" cy="766307"/>
          </a:xfrm>
          <a:prstGeom prst="rect">
            <a:avLst/>
          </a:prstGeom>
          <a:solidFill>
            <a:srgbClr val="FFEB6D"/>
          </a:solidFill>
          <a:ln w="12700"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" name="Avrundet rektangel 4">
            <a:extLst>
              <a:ext uri="{FF2B5EF4-FFF2-40B4-BE49-F238E27FC236}">
                <a16:creationId xmlns:a16="http://schemas.microsoft.com/office/drawing/2014/main" id="{4B08600E-8608-9F04-7CAF-06508EFCAF45}"/>
              </a:ext>
            </a:extLst>
          </p:cNvPr>
          <p:cNvSpPr/>
          <p:nvPr/>
        </p:nvSpPr>
        <p:spPr>
          <a:xfrm>
            <a:off x="15834565" y="2946838"/>
            <a:ext cx="3966460" cy="3781454"/>
          </a:xfrm>
          <a:prstGeom prst="roundRect">
            <a:avLst/>
          </a:prstGeom>
          <a:noFill/>
          <a:ln w="34925" cap="flat">
            <a:solidFill>
              <a:srgbClr val="EB696B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" name="Avrundet rektangel 5">
            <a:extLst>
              <a:ext uri="{FF2B5EF4-FFF2-40B4-BE49-F238E27FC236}">
                <a16:creationId xmlns:a16="http://schemas.microsoft.com/office/drawing/2014/main" id="{0F13FB53-F11C-EC10-D147-38952E403E08}"/>
              </a:ext>
            </a:extLst>
          </p:cNvPr>
          <p:cNvSpPr/>
          <p:nvPr/>
        </p:nvSpPr>
        <p:spPr>
          <a:xfrm>
            <a:off x="20016807" y="2946838"/>
            <a:ext cx="3793354" cy="3781454"/>
          </a:xfrm>
          <a:prstGeom prst="roundRect">
            <a:avLst/>
          </a:prstGeom>
          <a:noFill/>
          <a:ln w="34925" cap="flat">
            <a:solidFill>
              <a:srgbClr val="EB696B"/>
            </a:solidFill>
            <a:prstDash val="sysDash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cxnSp>
        <p:nvCxnSpPr>
          <p:cNvPr id="12" name="Rett linje 11">
            <a:extLst>
              <a:ext uri="{FF2B5EF4-FFF2-40B4-BE49-F238E27FC236}">
                <a16:creationId xmlns:a16="http://schemas.microsoft.com/office/drawing/2014/main" id="{678A41F9-09A5-09B0-73B7-AB635D43CA4E}"/>
              </a:ext>
            </a:extLst>
          </p:cNvPr>
          <p:cNvCxnSpPr>
            <a:cxnSpLocks/>
          </p:cNvCxnSpPr>
          <p:nvPr/>
        </p:nvCxnSpPr>
        <p:spPr>
          <a:xfrm>
            <a:off x="4855251" y="6294508"/>
            <a:ext cx="0" cy="1126983"/>
          </a:xfrm>
          <a:prstGeom prst="line">
            <a:avLst/>
          </a:prstGeom>
          <a:noFill/>
          <a:ln w="25400" cap="flat">
            <a:solidFill>
              <a:schemeClr val="bg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93176226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D3BB6-F55E-3BEB-8AE6-70ED3A42A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">
            <a:extLst>
              <a:ext uri="{FF2B5EF4-FFF2-40B4-BE49-F238E27FC236}">
                <a16:creationId xmlns:a16="http://schemas.microsoft.com/office/drawing/2014/main" id="{4C20D8CE-44F5-B661-8F56-2538246905AE}"/>
              </a:ext>
            </a:extLst>
          </p:cNvPr>
          <p:cNvSpPr/>
          <p:nvPr/>
        </p:nvSpPr>
        <p:spPr>
          <a:xfrm>
            <a:off x="267761" y="276995"/>
            <a:ext cx="4875739" cy="13162010"/>
          </a:xfrm>
          <a:prstGeom prst="rect">
            <a:avLst/>
          </a:prstGeom>
          <a:solidFill>
            <a:srgbClr val="F5F0E6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ittel 1">
            <a:extLst>
              <a:ext uri="{FF2B5EF4-FFF2-40B4-BE49-F238E27FC236}">
                <a16:creationId xmlns:a16="http://schemas.microsoft.com/office/drawing/2014/main" id="{D314A9CC-CF02-CACD-3AB0-C5CAB58C493B}"/>
              </a:ext>
            </a:extLst>
          </p:cNvPr>
          <p:cNvSpPr txBox="1">
            <a:spLocks/>
          </p:cNvSpPr>
          <p:nvPr/>
        </p:nvSpPr>
        <p:spPr>
          <a:xfrm>
            <a:off x="651953" y="1714499"/>
            <a:ext cx="4167180" cy="103392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0" i="0" u="none" strike="noStrike" cap="none" spc="0" baseline="0">
                <a:solidFill>
                  <a:schemeClr val="bg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1pPr>
            <a:lvl2pPr marL="0" marR="0" indent="457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2pPr>
            <a:lvl3pPr marL="0" marR="0" indent="914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3pPr>
            <a:lvl4pPr marL="0" marR="0" indent="1371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4pPr>
            <a:lvl5pPr marL="0" marR="0" indent="18288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5pPr>
            <a:lvl6pPr marL="0" marR="0" indent="22860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6pPr>
            <a:lvl7pPr marL="0" marR="0" indent="2743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7pPr>
            <a:lvl8pPr marL="0" marR="0" indent="3200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8pPr>
            <a:lvl9pPr marL="0" marR="0" indent="3657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9pPr>
          </a:lstStyle>
          <a:p>
            <a:pPr hangingPunct="1"/>
            <a:r>
              <a:rPr lang="nb-NO" sz="5400" dirty="0">
                <a:solidFill>
                  <a:srgbClr val="2D5660"/>
                </a:solidFill>
              </a:rPr>
              <a:t>Fase 4</a:t>
            </a:r>
          </a:p>
          <a:p>
            <a:pPr hangingPunct="1"/>
            <a:r>
              <a:rPr lang="nb-NO" sz="5400" b="1" dirty="0">
                <a:solidFill>
                  <a:srgbClr val="2D5660"/>
                </a:solidFill>
              </a:rPr>
              <a:t>Hva ønsker dere å teste?</a:t>
            </a:r>
            <a:endParaRPr lang="nb-US" sz="5400" b="1" dirty="0">
              <a:solidFill>
                <a:srgbClr val="2D5660"/>
              </a:solidFill>
            </a:endParaRPr>
          </a:p>
        </p:txBody>
      </p:sp>
      <p:pic>
        <p:nvPicPr>
          <p:cNvPr id="4" name="Helseiarbeid_logo_org hvit skrift.neg.ai" descr="Helseiarbeid_logo_org hvit skrift.neg.ai">
            <a:extLst>
              <a:ext uri="{FF2B5EF4-FFF2-40B4-BE49-F238E27FC236}">
                <a16:creationId xmlns:a16="http://schemas.microsoft.com/office/drawing/2014/main" id="{ADB20544-42A6-014E-64FD-C34AF9A29EA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7570" y="12582442"/>
            <a:ext cx="1569051" cy="441950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Plassholder for innhold 2">
            <a:extLst>
              <a:ext uri="{FF2B5EF4-FFF2-40B4-BE49-F238E27FC236}">
                <a16:creationId xmlns:a16="http://schemas.microsoft.com/office/drawing/2014/main" id="{2DFAC76F-04E6-0A3B-D8C1-47DE19F2E70C}"/>
              </a:ext>
            </a:extLst>
          </p:cNvPr>
          <p:cNvSpPr txBox="1">
            <a:spLocks/>
          </p:cNvSpPr>
          <p:nvPr/>
        </p:nvSpPr>
        <p:spPr>
          <a:xfrm>
            <a:off x="5678663" y="2616834"/>
            <a:ext cx="8839984" cy="8378825"/>
          </a:xfrm>
          <a:prstGeom prst="rect">
            <a:avLst/>
          </a:prstGeom>
        </p:spPr>
        <p:txBody>
          <a:bodyPr anchor="ctr"/>
          <a:lstStyle>
            <a:lvl1pPr marL="0" marR="0" indent="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1pPr>
            <a:lvl2pPr marL="0" marR="0" indent="457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2pPr>
            <a:lvl3pPr marL="0" marR="0" indent="914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3pPr>
            <a:lvl4pPr marL="0" marR="0" indent="1371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4pPr>
            <a:lvl5pPr marL="0" marR="0" indent="18288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5pPr>
            <a:lvl6pPr marL="0" marR="0" indent="22860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6pPr>
            <a:lvl7pPr marL="0" marR="0" indent="2743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7pPr>
            <a:lvl8pPr marL="0" marR="0" indent="3200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8pPr>
            <a:lvl9pPr marL="0" marR="0" indent="3657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9pPr>
          </a:lstStyle>
          <a:p>
            <a:pPr marL="754063" indent="-742950">
              <a:buFont typeface="+mj-lt"/>
              <a:buAutoNum type="arabicPeriod" startAt="6"/>
            </a:pPr>
            <a:r>
              <a:rPr lang="nb-NO" sz="3200" b="1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Fyll inn ideene </a:t>
            </a:r>
            <a:r>
              <a:rPr lang="nb-NO" sz="3200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til tiltak som fikk flest stemmer i arbeidsark.</a:t>
            </a:r>
          </a:p>
          <a:p>
            <a:pPr marL="754063" indent="-742950">
              <a:buFont typeface="+mj-lt"/>
              <a:buAutoNum type="arabicPeriod" startAt="6"/>
            </a:pPr>
            <a:endParaRPr lang="nb-NO" sz="3200" noProof="1">
              <a:solidFill>
                <a:schemeClr val="tx1">
                  <a:lumMod val="95000"/>
                  <a:lumOff val="5000"/>
                </a:schemeClr>
              </a:solidFill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pPr lvl="1">
              <a:buSzPct val="50000"/>
            </a:pPr>
            <a:r>
              <a:rPr lang="nb-NO" sz="3200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Hva ønsker dere å teste? </a:t>
            </a:r>
          </a:p>
          <a:p>
            <a:pPr lvl="1">
              <a:buSzPct val="50000"/>
            </a:pPr>
            <a:r>
              <a:rPr lang="nb-NO" sz="3200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Hvorfor ønsker dere å teste det? </a:t>
            </a:r>
          </a:p>
          <a:p>
            <a:pPr lvl="1">
              <a:buSzPct val="50000"/>
            </a:pPr>
            <a:endParaRPr lang="nb-NO" sz="3200" noProof="1">
              <a:solidFill>
                <a:schemeClr val="tx1">
                  <a:lumMod val="95000"/>
                  <a:lumOff val="5000"/>
                </a:schemeClr>
              </a:solidFill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r>
              <a:rPr lang="nb-NO" sz="3200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	Tips: </a:t>
            </a:r>
            <a:r>
              <a:rPr lang="nb-NO" sz="3200" b="1" noProof="1">
                <a:solidFill>
                  <a:schemeClr val="tx1">
                    <a:lumMod val="95000"/>
                    <a:lumOff val="5000"/>
                  </a:schemeClr>
                </a:solidFill>
                <a:latin typeface="Roboto Slab" pitchFamily="2" charset="0"/>
                <a:ea typeface="Roboto Slab" pitchFamily="2" charset="0"/>
                <a:cs typeface="Roboto Slab" pitchFamily="2" charset="0"/>
              </a:rPr>
              <a:t>Husk tydelig skrift</a:t>
            </a:r>
          </a:p>
        </p:txBody>
      </p:sp>
      <p:cxnSp>
        <p:nvCxnSpPr>
          <p:cNvPr id="12" name="Rett linje 11">
            <a:extLst>
              <a:ext uri="{FF2B5EF4-FFF2-40B4-BE49-F238E27FC236}">
                <a16:creationId xmlns:a16="http://schemas.microsoft.com/office/drawing/2014/main" id="{7DE2B3E6-C38D-A0BB-0DAB-F5F59F3F5A55}"/>
              </a:ext>
            </a:extLst>
          </p:cNvPr>
          <p:cNvCxnSpPr>
            <a:cxnSpLocks/>
          </p:cNvCxnSpPr>
          <p:nvPr/>
        </p:nvCxnSpPr>
        <p:spPr>
          <a:xfrm>
            <a:off x="4855251" y="6294508"/>
            <a:ext cx="0" cy="1126983"/>
          </a:xfrm>
          <a:prstGeom prst="line">
            <a:avLst/>
          </a:prstGeom>
          <a:noFill/>
          <a:ln w="25400" cap="flat">
            <a:solidFill>
              <a:schemeClr val="bg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4" name="Bilde 13">
            <a:extLst>
              <a:ext uri="{FF2B5EF4-FFF2-40B4-BE49-F238E27FC236}">
                <a16:creationId xmlns:a16="http://schemas.microsoft.com/office/drawing/2014/main" id="{F64B84F6-0A3F-936B-B7C5-9F51BB2A9F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53810" y="2668587"/>
            <a:ext cx="7757553" cy="8589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10512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32FB7-92D8-8C77-F497-346146A40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">
            <a:extLst>
              <a:ext uri="{FF2B5EF4-FFF2-40B4-BE49-F238E27FC236}">
                <a16:creationId xmlns:a16="http://schemas.microsoft.com/office/drawing/2014/main" id="{4E2A2114-90CC-62B4-0269-46223B5725A1}"/>
              </a:ext>
            </a:extLst>
          </p:cNvPr>
          <p:cNvSpPr/>
          <p:nvPr/>
        </p:nvSpPr>
        <p:spPr>
          <a:xfrm>
            <a:off x="267761" y="276995"/>
            <a:ext cx="4623609" cy="13162010"/>
          </a:xfrm>
          <a:prstGeom prst="rect">
            <a:avLst/>
          </a:prstGeom>
          <a:solidFill>
            <a:srgbClr val="F5F0E6"/>
          </a:solidFill>
          <a:ln w="508000">
            <a:noFill/>
            <a:miter lim="400000"/>
          </a:ln>
        </p:spPr>
        <p:txBody>
          <a:bodyPr lIns="0" tIns="0" rIns="0" bIns="0" anchor="ctr"/>
          <a:lstStyle/>
          <a:p>
            <a:pPr marL="0" indent="0" algn="ctr">
              <a:buSzTx/>
              <a:defRPr sz="1800"/>
            </a:pPr>
            <a:endParaRPr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ittel 1">
            <a:extLst>
              <a:ext uri="{FF2B5EF4-FFF2-40B4-BE49-F238E27FC236}">
                <a16:creationId xmlns:a16="http://schemas.microsoft.com/office/drawing/2014/main" id="{75EC7591-A077-92C5-2776-D3968C193F1B}"/>
              </a:ext>
            </a:extLst>
          </p:cNvPr>
          <p:cNvSpPr txBox="1">
            <a:spLocks/>
          </p:cNvSpPr>
          <p:nvPr/>
        </p:nvSpPr>
        <p:spPr>
          <a:xfrm>
            <a:off x="651953" y="1714499"/>
            <a:ext cx="4167180" cy="1033925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marR="0" indent="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000" b="0" i="0" u="none" strike="noStrike" cap="none" spc="0" baseline="0">
                <a:solidFill>
                  <a:schemeClr val="bg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1pPr>
            <a:lvl2pPr marL="0" marR="0" indent="457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2pPr>
            <a:lvl3pPr marL="0" marR="0" indent="914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3pPr>
            <a:lvl4pPr marL="0" marR="0" indent="1371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4pPr>
            <a:lvl5pPr marL="0" marR="0" indent="18288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5pPr>
            <a:lvl6pPr marL="0" marR="0" indent="22860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6pPr>
            <a:lvl7pPr marL="0" marR="0" indent="2743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7pPr>
            <a:lvl8pPr marL="0" marR="0" indent="3200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8pPr>
            <a:lvl9pPr marL="0" marR="0" indent="3657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9pPr>
          </a:lstStyle>
          <a:p>
            <a:pPr hangingPunct="1"/>
            <a:r>
              <a:rPr lang="nb-NO" sz="5400" dirty="0">
                <a:solidFill>
                  <a:srgbClr val="2D5660"/>
                </a:solidFill>
              </a:rPr>
              <a:t>Fase 5</a:t>
            </a:r>
          </a:p>
          <a:p>
            <a:pPr hangingPunct="1"/>
            <a:r>
              <a:rPr lang="nb-NO" sz="5400" b="1" dirty="0">
                <a:solidFill>
                  <a:srgbClr val="2D5660"/>
                </a:solidFill>
              </a:rPr>
              <a:t>Dele i plenum</a:t>
            </a:r>
            <a:endParaRPr lang="nb-US" sz="5400" b="1" dirty="0">
              <a:solidFill>
                <a:srgbClr val="2D5660"/>
              </a:solidFill>
            </a:endParaRPr>
          </a:p>
        </p:txBody>
      </p:sp>
      <p:pic>
        <p:nvPicPr>
          <p:cNvPr id="4" name="Helseiarbeid_logo_org hvit skrift.neg.ai" descr="Helseiarbeid_logo_org hvit skrift.neg.ai">
            <a:extLst>
              <a:ext uri="{FF2B5EF4-FFF2-40B4-BE49-F238E27FC236}">
                <a16:creationId xmlns:a16="http://schemas.microsoft.com/office/drawing/2014/main" id="{72EB6846-1F15-CA95-EFBE-59CBB966EC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7570" y="12582442"/>
            <a:ext cx="1569051" cy="441950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Plassholder for innhold 2">
            <a:extLst>
              <a:ext uri="{FF2B5EF4-FFF2-40B4-BE49-F238E27FC236}">
                <a16:creationId xmlns:a16="http://schemas.microsoft.com/office/drawing/2014/main" id="{2783568F-BE85-6D3D-60F6-D1DFEAB07826}"/>
              </a:ext>
            </a:extLst>
          </p:cNvPr>
          <p:cNvSpPr txBox="1">
            <a:spLocks/>
          </p:cNvSpPr>
          <p:nvPr/>
        </p:nvSpPr>
        <p:spPr>
          <a:xfrm>
            <a:off x="5863390" y="2668587"/>
            <a:ext cx="14763492" cy="8378825"/>
          </a:xfrm>
          <a:prstGeom prst="rect">
            <a:avLst/>
          </a:prstGeom>
        </p:spPr>
        <p:txBody>
          <a:bodyPr anchor="ctr"/>
          <a:lstStyle>
            <a:lvl1pPr marL="0" marR="0" indent="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1pPr>
            <a:lvl2pPr marL="0" marR="0" indent="457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2pPr>
            <a:lvl3pPr marL="0" marR="0" indent="914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3pPr>
            <a:lvl4pPr marL="0" marR="0" indent="1371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4pPr>
            <a:lvl5pPr marL="0" marR="0" indent="18288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5pPr>
            <a:lvl6pPr marL="0" marR="0" indent="22860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6pPr>
            <a:lvl7pPr marL="0" marR="0" indent="27432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7pPr>
            <a:lvl8pPr marL="0" marR="0" indent="32004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8pPr>
            <a:lvl9pPr marL="0" marR="0" indent="3657600" algn="l" defTabSz="457200" rtl="0" latinLnBrk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none" spc="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Roboto Slab Bold"/>
              </a:defRPr>
            </a:lvl9pPr>
          </a:lstStyle>
          <a:p>
            <a:pPr marL="10795" hangingPunct="1"/>
            <a:endParaRPr lang="nb-NO" sz="3200" noProof="1">
              <a:latin typeface="Roboto Slab" pitchFamily="2" charset="0"/>
              <a:ea typeface="Roboto Slab" pitchFamily="2" charset="0"/>
              <a:cs typeface="Roboto Slab" pitchFamily="2" charset="0"/>
            </a:endParaRPr>
          </a:p>
          <a:p>
            <a:pPr marL="10795" hangingPunct="1"/>
            <a:r>
              <a:rPr lang="nb-NO" sz="3200" b="1" noProof="1">
                <a:latin typeface="Roboto Slab"/>
                <a:ea typeface="Roboto Slab"/>
                <a:cs typeface="Roboto Slab"/>
              </a:rPr>
              <a:t>Dele med de andre gruppene </a:t>
            </a:r>
          </a:p>
          <a:p>
            <a:pPr marL="525145" indent="-514350" hangingPunct="1">
              <a:buClr>
                <a:schemeClr val="tx1"/>
              </a:buClr>
              <a:buFont typeface="+mj-lt"/>
              <a:buAutoNum type="arabicPeriod"/>
            </a:pPr>
            <a:endParaRPr lang="nb-NO" sz="3200" b="1" noProof="1">
              <a:latin typeface="Roboto Slab"/>
              <a:ea typeface="Roboto Slab"/>
              <a:cs typeface="Roboto Slab"/>
            </a:endParaRPr>
          </a:p>
          <a:p>
            <a:pPr marL="10795" hangingPunct="1">
              <a:buClr>
                <a:schemeClr val="tx1"/>
              </a:buClr>
            </a:pPr>
            <a:r>
              <a:rPr lang="nb-NO" sz="3200" b="1" noProof="1">
                <a:latin typeface="Roboto Slab"/>
                <a:ea typeface="Roboto Slab"/>
                <a:cs typeface="Roboto Slab"/>
              </a:rPr>
              <a:t>7. </a:t>
            </a:r>
            <a:r>
              <a:rPr lang="nb-NO" sz="3200" noProof="1">
                <a:latin typeface="Roboto Slab"/>
                <a:ea typeface="Roboto Slab"/>
                <a:cs typeface="Roboto Slab"/>
              </a:rPr>
              <a:t>Gruppene deler tiltakene i handlingsplanen</a:t>
            </a:r>
            <a:br>
              <a:rPr lang="nb-NO" sz="3200" noProof="1">
                <a:latin typeface="Roboto Slab"/>
                <a:ea typeface="Roboto Slab"/>
                <a:cs typeface="Roboto Slab"/>
              </a:rPr>
            </a:br>
            <a:endParaRPr lang="nb-NO" sz="3200" b="1" noProof="1">
              <a:latin typeface="Roboto Slab"/>
              <a:ea typeface="Roboto Slab"/>
              <a:cs typeface="Roboto Slab"/>
            </a:endParaRPr>
          </a:p>
          <a:p>
            <a:pPr marL="10795" hangingPunct="1">
              <a:buClr>
                <a:schemeClr val="tx1"/>
              </a:buClr>
            </a:pPr>
            <a:r>
              <a:rPr lang="nb-NO" sz="3200" b="1" noProof="1">
                <a:latin typeface="Roboto Slab"/>
                <a:ea typeface="Roboto Slab"/>
                <a:cs typeface="Roboto Slab"/>
              </a:rPr>
              <a:t>8. </a:t>
            </a:r>
            <a:r>
              <a:rPr lang="nb-NO" sz="3200" noProof="1">
                <a:latin typeface="Roboto Slab"/>
                <a:ea typeface="Roboto Slab"/>
                <a:cs typeface="Roboto Slab"/>
              </a:rPr>
              <a:t>Lever arbeidsarket til partsgruppa. Det skal brukes i videre arbeid.</a:t>
            </a:r>
            <a:endParaRPr lang="nb-NO" sz="3200" dirty="0"/>
          </a:p>
        </p:txBody>
      </p:sp>
    </p:spTree>
    <p:extLst>
      <p:ext uri="{BB962C8B-B14F-4D97-AF65-F5344CB8AC3E}">
        <p14:creationId xmlns:p14="http://schemas.microsoft.com/office/powerpoint/2010/main" val="189674847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7EB14-5221-0FFE-B6E7-385738B12F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Rektangel">
            <a:extLst>
              <a:ext uri="{FF2B5EF4-FFF2-40B4-BE49-F238E27FC236}">
                <a16:creationId xmlns:a16="http://schemas.microsoft.com/office/drawing/2014/main" id="{8074D9F0-F0DB-583A-3E69-6B4B04B5EEFF}"/>
              </a:ext>
            </a:extLst>
          </p:cNvPr>
          <p:cNvSpPr/>
          <p:nvPr/>
        </p:nvSpPr>
        <p:spPr>
          <a:xfrm>
            <a:off x="3457626" y="510901"/>
            <a:ext cx="3862257" cy="4018664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78" name="Rektangel">
            <a:extLst>
              <a:ext uri="{FF2B5EF4-FFF2-40B4-BE49-F238E27FC236}">
                <a16:creationId xmlns:a16="http://schemas.microsoft.com/office/drawing/2014/main" id="{4B8AEB1D-2EC2-0C15-147A-7A88CAF5910C}"/>
              </a:ext>
            </a:extLst>
          </p:cNvPr>
          <p:cNvSpPr/>
          <p:nvPr/>
        </p:nvSpPr>
        <p:spPr>
          <a:xfrm>
            <a:off x="7713252" y="510901"/>
            <a:ext cx="3862257" cy="4018664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79" name="Rektangel">
            <a:extLst>
              <a:ext uri="{FF2B5EF4-FFF2-40B4-BE49-F238E27FC236}">
                <a16:creationId xmlns:a16="http://schemas.microsoft.com/office/drawing/2014/main" id="{0A67B7A1-DE5B-CA0E-FF79-D63FD5A07A95}"/>
              </a:ext>
            </a:extLst>
          </p:cNvPr>
          <p:cNvSpPr/>
          <p:nvPr/>
        </p:nvSpPr>
        <p:spPr>
          <a:xfrm>
            <a:off x="11968878" y="510901"/>
            <a:ext cx="3862257" cy="4018664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80" name="Rektangel">
            <a:extLst>
              <a:ext uri="{FF2B5EF4-FFF2-40B4-BE49-F238E27FC236}">
                <a16:creationId xmlns:a16="http://schemas.microsoft.com/office/drawing/2014/main" id="{9EE37542-42AA-D863-BD04-366092B575E4}"/>
              </a:ext>
            </a:extLst>
          </p:cNvPr>
          <p:cNvSpPr/>
          <p:nvPr/>
        </p:nvSpPr>
        <p:spPr>
          <a:xfrm>
            <a:off x="16183584" y="510901"/>
            <a:ext cx="3862256" cy="4018664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81" name="Rektangel">
            <a:extLst>
              <a:ext uri="{FF2B5EF4-FFF2-40B4-BE49-F238E27FC236}">
                <a16:creationId xmlns:a16="http://schemas.microsoft.com/office/drawing/2014/main" id="{7EC2AA11-2BC1-D39A-A8BB-644F42AAC66F}"/>
              </a:ext>
            </a:extLst>
          </p:cNvPr>
          <p:cNvSpPr/>
          <p:nvPr/>
        </p:nvSpPr>
        <p:spPr>
          <a:xfrm>
            <a:off x="3457626" y="4848668"/>
            <a:ext cx="3862257" cy="4018664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82" name="Rektangel">
            <a:extLst>
              <a:ext uri="{FF2B5EF4-FFF2-40B4-BE49-F238E27FC236}">
                <a16:creationId xmlns:a16="http://schemas.microsoft.com/office/drawing/2014/main" id="{753738A4-7177-3E43-0DFE-5213B6EB8450}"/>
              </a:ext>
            </a:extLst>
          </p:cNvPr>
          <p:cNvSpPr/>
          <p:nvPr/>
        </p:nvSpPr>
        <p:spPr>
          <a:xfrm>
            <a:off x="7713252" y="4848668"/>
            <a:ext cx="3862257" cy="4018664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83" name="Rektangel">
            <a:extLst>
              <a:ext uri="{FF2B5EF4-FFF2-40B4-BE49-F238E27FC236}">
                <a16:creationId xmlns:a16="http://schemas.microsoft.com/office/drawing/2014/main" id="{19645841-79ED-3468-A951-14DCB52C3BAA}"/>
              </a:ext>
            </a:extLst>
          </p:cNvPr>
          <p:cNvSpPr/>
          <p:nvPr/>
        </p:nvSpPr>
        <p:spPr>
          <a:xfrm>
            <a:off x="11968878" y="4848668"/>
            <a:ext cx="3862257" cy="4018664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84" name="Rektangel">
            <a:extLst>
              <a:ext uri="{FF2B5EF4-FFF2-40B4-BE49-F238E27FC236}">
                <a16:creationId xmlns:a16="http://schemas.microsoft.com/office/drawing/2014/main" id="{83469BB9-6CFC-CCC6-CCE2-B929DF5BE73F}"/>
              </a:ext>
            </a:extLst>
          </p:cNvPr>
          <p:cNvSpPr/>
          <p:nvPr/>
        </p:nvSpPr>
        <p:spPr>
          <a:xfrm>
            <a:off x="16183584" y="4848668"/>
            <a:ext cx="3862256" cy="4018664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85" name="Rektangel">
            <a:extLst>
              <a:ext uri="{FF2B5EF4-FFF2-40B4-BE49-F238E27FC236}">
                <a16:creationId xmlns:a16="http://schemas.microsoft.com/office/drawing/2014/main" id="{C6D3D0E4-F6D2-5381-EA50-A169F91FB907}"/>
              </a:ext>
            </a:extLst>
          </p:cNvPr>
          <p:cNvSpPr/>
          <p:nvPr/>
        </p:nvSpPr>
        <p:spPr>
          <a:xfrm>
            <a:off x="3457626" y="9186436"/>
            <a:ext cx="3862257" cy="4018663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86" name="Rektangel">
            <a:extLst>
              <a:ext uri="{FF2B5EF4-FFF2-40B4-BE49-F238E27FC236}">
                <a16:creationId xmlns:a16="http://schemas.microsoft.com/office/drawing/2014/main" id="{6AC03AEF-260E-ACD8-5428-043793F8E268}"/>
              </a:ext>
            </a:extLst>
          </p:cNvPr>
          <p:cNvSpPr/>
          <p:nvPr/>
        </p:nvSpPr>
        <p:spPr>
          <a:xfrm>
            <a:off x="7713252" y="9186436"/>
            <a:ext cx="3862257" cy="4018663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87" name="Rektangel">
            <a:extLst>
              <a:ext uri="{FF2B5EF4-FFF2-40B4-BE49-F238E27FC236}">
                <a16:creationId xmlns:a16="http://schemas.microsoft.com/office/drawing/2014/main" id="{CAAA066F-130B-32A9-D84B-8C2D1788B07A}"/>
              </a:ext>
            </a:extLst>
          </p:cNvPr>
          <p:cNvSpPr/>
          <p:nvPr/>
        </p:nvSpPr>
        <p:spPr>
          <a:xfrm>
            <a:off x="11968878" y="9186436"/>
            <a:ext cx="3862257" cy="4018663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88" name="Rektangel">
            <a:extLst>
              <a:ext uri="{FF2B5EF4-FFF2-40B4-BE49-F238E27FC236}">
                <a16:creationId xmlns:a16="http://schemas.microsoft.com/office/drawing/2014/main" id="{0F9A91A8-D478-0066-D6C3-061AD7187D12}"/>
              </a:ext>
            </a:extLst>
          </p:cNvPr>
          <p:cNvSpPr/>
          <p:nvPr/>
        </p:nvSpPr>
        <p:spPr>
          <a:xfrm>
            <a:off x="16183584" y="9186436"/>
            <a:ext cx="3862256" cy="4018663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589" name="Hvordan kan vi…">
            <a:extLst>
              <a:ext uri="{FF2B5EF4-FFF2-40B4-BE49-F238E27FC236}">
                <a16:creationId xmlns:a16="http://schemas.microsoft.com/office/drawing/2014/main" id="{2DAF0A54-0021-B40F-D44D-B30F86F715F9}"/>
              </a:ext>
            </a:extLst>
          </p:cNvPr>
          <p:cNvSpPr txBox="1"/>
          <p:nvPr/>
        </p:nvSpPr>
        <p:spPr>
          <a:xfrm>
            <a:off x="3649133" y="810691"/>
            <a:ext cx="2297347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/>
              <a:t> Hvordan kan vi…</a:t>
            </a:r>
          </a:p>
        </p:txBody>
      </p:sp>
      <p:sp>
        <p:nvSpPr>
          <p:cNvPr id="590" name="Hvordan kan vi…">
            <a:extLst>
              <a:ext uri="{FF2B5EF4-FFF2-40B4-BE49-F238E27FC236}">
                <a16:creationId xmlns:a16="http://schemas.microsoft.com/office/drawing/2014/main" id="{00761C63-AEE6-7FF5-13F8-8EC6B605F93C}"/>
              </a:ext>
            </a:extLst>
          </p:cNvPr>
          <p:cNvSpPr txBox="1"/>
          <p:nvPr/>
        </p:nvSpPr>
        <p:spPr>
          <a:xfrm>
            <a:off x="8017933" y="810691"/>
            <a:ext cx="2297346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/>
              <a:t> Hvordan kan vi…</a:t>
            </a:r>
          </a:p>
        </p:txBody>
      </p:sp>
      <p:sp>
        <p:nvSpPr>
          <p:cNvPr id="591" name="Hvordan kan vi…">
            <a:extLst>
              <a:ext uri="{FF2B5EF4-FFF2-40B4-BE49-F238E27FC236}">
                <a16:creationId xmlns:a16="http://schemas.microsoft.com/office/drawing/2014/main" id="{B80F286C-6F32-37B9-BEDC-031BFC23F3A0}"/>
              </a:ext>
            </a:extLst>
          </p:cNvPr>
          <p:cNvSpPr txBox="1"/>
          <p:nvPr/>
        </p:nvSpPr>
        <p:spPr>
          <a:xfrm>
            <a:off x="12259733" y="810691"/>
            <a:ext cx="2297346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/>
              <a:t> Hvordan kan vi…</a:t>
            </a:r>
          </a:p>
        </p:txBody>
      </p:sp>
      <p:sp>
        <p:nvSpPr>
          <p:cNvPr id="592" name="Hvordan kan vi…">
            <a:extLst>
              <a:ext uri="{FF2B5EF4-FFF2-40B4-BE49-F238E27FC236}">
                <a16:creationId xmlns:a16="http://schemas.microsoft.com/office/drawing/2014/main" id="{B6D1FB7E-AB8C-423A-8771-8F9D345BF81A}"/>
              </a:ext>
            </a:extLst>
          </p:cNvPr>
          <p:cNvSpPr txBox="1"/>
          <p:nvPr/>
        </p:nvSpPr>
        <p:spPr>
          <a:xfrm>
            <a:off x="16526933" y="810691"/>
            <a:ext cx="2009827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/>
              <a:t>Hvordan kan vi…</a:t>
            </a:r>
          </a:p>
        </p:txBody>
      </p:sp>
      <p:sp>
        <p:nvSpPr>
          <p:cNvPr id="593" name="Hvordan kan vi…">
            <a:extLst>
              <a:ext uri="{FF2B5EF4-FFF2-40B4-BE49-F238E27FC236}">
                <a16:creationId xmlns:a16="http://schemas.microsoft.com/office/drawing/2014/main" id="{ACBA7F98-0F29-8F9C-0E22-EA50DF58B4F1}"/>
              </a:ext>
            </a:extLst>
          </p:cNvPr>
          <p:cNvSpPr txBox="1"/>
          <p:nvPr/>
        </p:nvSpPr>
        <p:spPr>
          <a:xfrm>
            <a:off x="3649133" y="5204891"/>
            <a:ext cx="2297347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/>
              <a:t> Hvordan kan vi…</a:t>
            </a:r>
          </a:p>
        </p:txBody>
      </p:sp>
      <p:sp>
        <p:nvSpPr>
          <p:cNvPr id="594" name="Hvordan kan vi…">
            <a:extLst>
              <a:ext uri="{FF2B5EF4-FFF2-40B4-BE49-F238E27FC236}">
                <a16:creationId xmlns:a16="http://schemas.microsoft.com/office/drawing/2014/main" id="{5FF4E7ED-E95B-A7C7-47F6-92691A4038EA}"/>
              </a:ext>
            </a:extLst>
          </p:cNvPr>
          <p:cNvSpPr txBox="1"/>
          <p:nvPr/>
        </p:nvSpPr>
        <p:spPr>
          <a:xfrm>
            <a:off x="8017933" y="5204891"/>
            <a:ext cx="2297346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/>
              <a:t> Hvordan kan vi…</a:t>
            </a:r>
          </a:p>
        </p:txBody>
      </p:sp>
      <p:sp>
        <p:nvSpPr>
          <p:cNvPr id="595" name="Hvordan kan vi…">
            <a:extLst>
              <a:ext uri="{FF2B5EF4-FFF2-40B4-BE49-F238E27FC236}">
                <a16:creationId xmlns:a16="http://schemas.microsoft.com/office/drawing/2014/main" id="{F666DF65-08FD-21A3-AF0D-BC33160B9567}"/>
              </a:ext>
            </a:extLst>
          </p:cNvPr>
          <p:cNvSpPr txBox="1"/>
          <p:nvPr/>
        </p:nvSpPr>
        <p:spPr>
          <a:xfrm>
            <a:off x="12259733" y="5204891"/>
            <a:ext cx="2297346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/>
              <a:t> Hvordan kan vi…</a:t>
            </a:r>
          </a:p>
        </p:txBody>
      </p:sp>
      <p:sp>
        <p:nvSpPr>
          <p:cNvPr id="596" name="Hvordan kan vi…">
            <a:extLst>
              <a:ext uri="{FF2B5EF4-FFF2-40B4-BE49-F238E27FC236}">
                <a16:creationId xmlns:a16="http://schemas.microsoft.com/office/drawing/2014/main" id="{9198161B-1109-19F9-E726-036010E1B85F}"/>
              </a:ext>
            </a:extLst>
          </p:cNvPr>
          <p:cNvSpPr txBox="1"/>
          <p:nvPr/>
        </p:nvSpPr>
        <p:spPr>
          <a:xfrm>
            <a:off x="16526933" y="5204891"/>
            <a:ext cx="2009827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/>
              <a:t>Hvordan kan vi…</a:t>
            </a:r>
          </a:p>
        </p:txBody>
      </p:sp>
      <p:sp>
        <p:nvSpPr>
          <p:cNvPr id="597" name="Hvordan kan vi…">
            <a:extLst>
              <a:ext uri="{FF2B5EF4-FFF2-40B4-BE49-F238E27FC236}">
                <a16:creationId xmlns:a16="http://schemas.microsoft.com/office/drawing/2014/main" id="{444EF9B8-B493-A716-67F3-AF1FE07041F0}"/>
              </a:ext>
            </a:extLst>
          </p:cNvPr>
          <p:cNvSpPr txBox="1"/>
          <p:nvPr/>
        </p:nvSpPr>
        <p:spPr>
          <a:xfrm>
            <a:off x="3649133" y="9624491"/>
            <a:ext cx="2297347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/>
              <a:t> Hvordan kan vi…</a:t>
            </a:r>
          </a:p>
        </p:txBody>
      </p:sp>
      <p:sp>
        <p:nvSpPr>
          <p:cNvPr id="598" name="Hvordan kan vi…">
            <a:extLst>
              <a:ext uri="{FF2B5EF4-FFF2-40B4-BE49-F238E27FC236}">
                <a16:creationId xmlns:a16="http://schemas.microsoft.com/office/drawing/2014/main" id="{6CA240F1-FDBF-8551-9FC1-A5D67870BE7E}"/>
              </a:ext>
            </a:extLst>
          </p:cNvPr>
          <p:cNvSpPr txBox="1"/>
          <p:nvPr/>
        </p:nvSpPr>
        <p:spPr>
          <a:xfrm>
            <a:off x="8017933" y="9624491"/>
            <a:ext cx="2297346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/>
              <a:t> Hvordan kan vi…</a:t>
            </a:r>
          </a:p>
        </p:txBody>
      </p:sp>
      <p:sp>
        <p:nvSpPr>
          <p:cNvPr id="599" name="Hvordan kan vi…">
            <a:extLst>
              <a:ext uri="{FF2B5EF4-FFF2-40B4-BE49-F238E27FC236}">
                <a16:creationId xmlns:a16="http://schemas.microsoft.com/office/drawing/2014/main" id="{5234BE0D-88B7-8C31-A88A-1B61A738A444}"/>
              </a:ext>
            </a:extLst>
          </p:cNvPr>
          <p:cNvSpPr txBox="1"/>
          <p:nvPr/>
        </p:nvSpPr>
        <p:spPr>
          <a:xfrm>
            <a:off x="12259733" y="9624491"/>
            <a:ext cx="2297346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228600" indent="-228600" defTabSz="457200">
              <a:lnSpc>
                <a:spcPct val="100000"/>
              </a:lnSpc>
              <a:spcBef>
                <a:spcPts val="0"/>
              </a:spcBef>
              <a:buSzPct val="73000"/>
              <a:buBlip>
                <a:blip r:embed="rId3"/>
              </a:buBlip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/>
              <a:t> Hvordan kan vi…</a:t>
            </a:r>
          </a:p>
        </p:txBody>
      </p:sp>
      <p:sp>
        <p:nvSpPr>
          <p:cNvPr id="600" name="Hvordan kan vi…">
            <a:extLst>
              <a:ext uri="{FF2B5EF4-FFF2-40B4-BE49-F238E27FC236}">
                <a16:creationId xmlns:a16="http://schemas.microsoft.com/office/drawing/2014/main" id="{B030CCE5-7338-E8AD-3D84-6C8F450F3EE7}"/>
              </a:ext>
            </a:extLst>
          </p:cNvPr>
          <p:cNvSpPr txBox="1"/>
          <p:nvPr/>
        </p:nvSpPr>
        <p:spPr>
          <a:xfrm>
            <a:off x="16526933" y="9624491"/>
            <a:ext cx="2009827" cy="72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1866">
                <a:latin typeface="Roboto Slab Regular"/>
                <a:ea typeface="Roboto Slab Regular"/>
                <a:cs typeface="Roboto Slab Regular"/>
                <a:sym typeface="Roboto Slab Regular"/>
              </a:defRPr>
            </a:lvl1pPr>
          </a:lstStyle>
          <a:p>
            <a:r>
              <a:rPr lang="nb-NO" noProof="1"/>
              <a:t>Hvordan kan vi…</a:t>
            </a:r>
          </a:p>
        </p:txBody>
      </p:sp>
      <p:sp>
        <p:nvSpPr>
          <p:cNvPr id="2" name="TekstSylinder 1">
            <a:extLst>
              <a:ext uri="{FF2B5EF4-FFF2-40B4-BE49-F238E27FC236}">
                <a16:creationId xmlns:a16="http://schemas.microsoft.com/office/drawing/2014/main" id="{4E58A4BD-D0B0-83E4-1AEF-93B1B2414A45}"/>
              </a:ext>
            </a:extLst>
          </p:cNvPr>
          <p:cNvSpPr txBox="1"/>
          <p:nvPr/>
        </p:nvSpPr>
        <p:spPr>
          <a:xfrm>
            <a:off x="188649" y="155938"/>
            <a:ext cx="12520990" cy="2718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rtlCol="0" anchor="ctr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r>
              <a:rPr lang="nb-NO" sz="1100" dirty="0" err="1">
                <a:solidFill>
                  <a:schemeClr val="tx1"/>
                </a:solidFill>
                <a:latin typeface="+mn-lt"/>
                <a:ea typeface="+mn-ea"/>
                <a:cs typeface="+mn-cs"/>
                <a:sym typeface="Roboto Slab Bold"/>
              </a:rPr>
              <a:t>Arbeidsark</a:t>
            </a:r>
            <a:r>
              <a:rPr lang="nb-NO" sz="11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Roboto Slab Bold"/>
              </a:rPr>
              <a:t> x: </a:t>
            </a:r>
            <a:r>
              <a:rPr lang="nb-NO" sz="1100" b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Roboto Slab Bold"/>
              </a:rPr>
              <a:t>«hvordan kan vi?»</a:t>
            </a:r>
          </a:p>
        </p:txBody>
      </p:sp>
    </p:spTree>
    <p:extLst>
      <p:ext uri="{BB962C8B-B14F-4D97-AF65-F5344CB8AC3E}">
        <p14:creationId xmlns:p14="http://schemas.microsoft.com/office/powerpoint/2010/main" val="159038550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7C314-F4E9-3864-06C7-1F1D52311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Rektangel">
            <a:extLst>
              <a:ext uri="{FF2B5EF4-FFF2-40B4-BE49-F238E27FC236}">
                <a16:creationId xmlns:a16="http://schemas.microsoft.com/office/drawing/2014/main" id="{ECD2A07E-ADA6-0B23-4F40-1129109FD5B2}"/>
              </a:ext>
            </a:extLst>
          </p:cNvPr>
          <p:cNvSpPr/>
          <p:nvPr/>
        </p:nvSpPr>
        <p:spPr>
          <a:xfrm>
            <a:off x="-303858" y="-279400"/>
            <a:ext cx="25098178" cy="14336217"/>
          </a:xfrm>
          <a:prstGeom prst="rect">
            <a:avLst/>
          </a:prstGeom>
          <a:solidFill>
            <a:srgbClr val="FBFCF7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lang="nb-NO" noProof="1"/>
          </a:p>
        </p:txBody>
      </p:sp>
      <p:sp>
        <p:nvSpPr>
          <p:cNvPr id="603" name="Linje">
            <a:extLst>
              <a:ext uri="{FF2B5EF4-FFF2-40B4-BE49-F238E27FC236}">
                <a16:creationId xmlns:a16="http://schemas.microsoft.com/office/drawing/2014/main" id="{F1E9D875-8B59-B3B0-BE4B-89E8ED278FFA}"/>
              </a:ext>
            </a:extLst>
          </p:cNvPr>
          <p:cNvSpPr/>
          <p:nvPr/>
        </p:nvSpPr>
        <p:spPr>
          <a:xfrm flipV="1">
            <a:off x="6038271" y="1302506"/>
            <a:ext cx="2" cy="1074758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 lang="nb-NO" noProof="1"/>
          </a:p>
        </p:txBody>
      </p:sp>
      <p:sp>
        <p:nvSpPr>
          <p:cNvPr id="604" name="Linje">
            <a:extLst>
              <a:ext uri="{FF2B5EF4-FFF2-40B4-BE49-F238E27FC236}">
                <a16:creationId xmlns:a16="http://schemas.microsoft.com/office/drawing/2014/main" id="{9E6B4E40-6643-0610-13FB-71C5591749DE}"/>
              </a:ext>
            </a:extLst>
          </p:cNvPr>
          <p:cNvSpPr/>
          <p:nvPr/>
        </p:nvSpPr>
        <p:spPr>
          <a:xfrm>
            <a:off x="6046144" y="12061096"/>
            <a:ext cx="1080151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 lang="nb-NO" noProof="1"/>
          </a:p>
        </p:txBody>
      </p:sp>
      <p:sp>
        <p:nvSpPr>
          <p:cNvPr id="605" name="Linje">
            <a:extLst>
              <a:ext uri="{FF2B5EF4-FFF2-40B4-BE49-F238E27FC236}">
                <a16:creationId xmlns:a16="http://schemas.microsoft.com/office/drawing/2014/main" id="{76F789D5-A55D-ED36-02A6-9F278C2911F4}"/>
              </a:ext>
            </a:extLst>
          </p:cNvPr>
          <p:cNvSpPr/>
          <p:nvPr/>
        </p:nvSpPr>
        <p:spPr>
          <a:xfrm flipV="1">
            <a:off x="11778672" y="3097355"/>
            <a:ext cx="0" cy="8170417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 lang="nb-NO" noProof="1"/>
          </a:p>
        </p:txBody>
      </p:sp>
      <p:sp>
        <p:nvSpPr>
          <p:cNvPr id="606" name="Linje">
            <a:extLst>
              <a:ext uri="{FF2B5EF4-FFF2-40B4-BE49-F238E27FC236}">
                <a16:creationId xmlns:a16="http://schemas.microsoft.com/office/drawing/2014/main" id="{05803259-5784-387D-C4A0-030755361B0B}"/>
              </a:ext>
            </a:extLst>
          </p:cNvPr>
          <p:cNvSpPr/>
          <p:nvPr/>
        </p:nvSpPr>
        <p:spPr>
          <a:xfrm>
            <a:off x="7768647" y="6948055"/>
            <a:ext cx="8020050" cy="0"/>
          </a:xfrm>
          <a:prstGeom prst="line">
            <a:avLst/>
          </a:prstGeom>
          <a:ln w="254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endParaRPr lang="nb-NO" noProof="1"/>
          </a:p>
        </p:txBody>
      </p:sp>
      <p:sp>
        <p:nvSpPr>
          <p:cNvPr id="607" name="Høy">
            <a:extLst>
              <a:ext uri="{FF2B5EF4-FFF2-40B4-BE49-F238E27FC236}">
                <a16:creationId xmlns:a16="http://schemas.microsoft.com/office/drawing/2014/main" id="{9E71D59F-14EE-5908-113A-27940AC4587D}"/>
              </a:ext>
            </a:extLst>
          </p:cNvPr>
          <p:cNvSpPr txBox="1"/>
          <p:nvPr/>
        </p:nvSpPr>
        <p:spPr>
          <a:xfrm>
            <a:off x="16323089" y="12231254"/>
            <a:ext cx="715566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noProof="1"/>
              <a:t>Høy</a:t>
            </a:r>
          </a:p>
        </p:txBody>
      </p:sp>
      <p:sp>
        <p:nvSpPr>
          <p:cNvPr id="608" name="Innsats">
            <a:extLst>
              <a:ext uri="{FF2B5EF4-FFF2-40B4-BE49-F238E27FC236}">
                <a16:creationId xmlns:a16="http://schemas.microsoft.com/office/drawing/2014/main" id="{6C14EA20-90B1-8994-F152-13D22A88063F}"/>
              </a:ext>
            </a:extLst>
          </p:cNvPr>
          <p:cNvSpPr txBox="1"/>
          <p:nvPr/>
        </p:nvSpPr>
        <p:spPr>
          <a:xfrm>
            <a:off x="11182094" y="12231254"/>
            <a:ext cx="1193156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noProof="1"/>
              <a:t>Innsats</a:t>
            </a:r>
          </a:p>
        </p:txBody>
      </p:sp>
      <p:sp>
        <p:nvSpPr>
          <p:cNvPr id="609" name="Lav">
            <a:extLst>
              <a:ext uri="{FF2B5EF4-FFF2-40B4-BE49-F238E27FC236}">
                <a16:creationId xmlns:a16="http://schemas.microsoft.com/office/drawing/2014/main" id="{2FDB2A13-52A1-F304-298B-8572D0012FF7}"/>
              </a:ext>
            </a:extLst>
          </p:cNvPr>
          <p:cNvSpPr txBox="1"/>
          <p:nvPr/>
        </p:nvSpPr>
        <p:spPr>
          <a:xfrm>
            <a:off x="5284705" y="12231254"/>
            <a:ext cx="643534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noProof="1"/>
              <a:t>Lav</a:t>
            </a:r>
          </a:p>
        </p:txBody>
      </p:sp>
      <p:sp>
        <p:nvSpPr>
          <p:cNvPr id="610" name="Høy">
            <a:extLst>
              <a:ext uri="{FF2B5EF4-FFF2-40B4-BE49-F238E27FC236}">
                <a16:creationId xmlns:a16="http://schemas.microsoft.com/office/drawing/2014/main" id="{19330711-9322-A35F-7A54-D33281D28BDF}"/>
              </a:ext>
            </a:extLst>
          </p:cNvPr>
          <p:cNvSpPr txBox="1"/>
          <p:nvPr/>
        </p:nvSpPr>
        <p:spPr>
          <a:xfrm>
            <a:off x="5096289" y="1334654"/>
            <a:ext cx="715566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noProof="1"/>
              <a:t>Høy</a:t>
            </a:r>
          </a:p>
        </p:txBody>
      </p:sp>
      <p:sp>
        <p:nvSpPr>
          <p:cNvPr id="611" name="Effekt">
            <a:extLst>
              <a:ext uri="{FF2B5EF4-FFF2-40B4-BE49-F238E27FC236}">
                <a16:creationId xmlns:a16="http://schemas.microsoft.com/office/drawing/2014/main" id="{18A4C7AF-8F43-0AA5-F49A-030D99446127}"/>
              </a:ext>
            </a:extLst>
          </p:cNvPr>
          <p:cNvSpPr txBox="1"/>
          <p:nvPr/>
        </p:nvSpPr>
        <p:spPr>
          <a:xfrm>
            <a:off x="4781294" y="6617854"/>
            <a:ext cx="1012479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457200">
              <a:lnSpc>
                <a:spcPct val="100000"/>
              </a:lnSpc>
              <a:spcBef>
                <a:spcPts val="0"/>
              </a:spcBef>
              <a:defRPr sz="24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r>
              <a:rPr lang="nb-NO" noProof="1"/>
              <a:t>Effekt</a:t>
            </a:r>
          </a:p>
        </p:txBody>
      </p:sp>
      <p:pic>
        <p:nvPicPr>
          <p:cNvPr id="612" name="Helseiarbeid_logo_org.ai" descr="Helseiarbeid_logo_org.ai">
            <a:extLst>
              <a:ext uri="{FF2B5EF4-FFF2-40B4-BE49-F238E27FC236}">
                <a16:creationId xmlns:a16="http://schemas.microsoft.com/office/drawing/2014/main" id="{AB1776AA-7A5B-9F36-F00D-DF41D1D02C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42120" y="12465896"/>
            <a:ext cx="2774482" cy="781477"/>
          </a:xfrm>
          <a:prstGeom prst="rect">
            <a:avLst/>
          </a:prstGeom>
          <a:ln w="12700">
            <a:miter lim="400000"/>
          </a:ln>
        </p:spPr>
      </p:pic>
      <p:sp>
        <p:nvSpPr>
          <p:cNvPr id="613" name="Rektangel">
            <a:extLst>
              <a:ext uri="{FF2B5EF4-FFF2-40B4-BE49-F238E27FC236}">
                <a16:creationId xmlns:a16="http://schemas.microsoft.com/office/drawing/2014/main" id="{3DDA4678-5919-9855-AE03-288275F5D824}"/>
              </a:ext>
            </a:extLst>
          </p:cNvPr>
          <p:cNvSpPr/>
          <p:nvPr/>
        </p:nvSpPr>
        <p:spPr>
          <a:xfrm>
            <a:off x="6788766" y="3004598"/>
            <a:ext cx="3751719" cy="357744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1"/>
          </a:p>
        </p:txBody>
      </p:sp>
      <p:sp>
        <p:nvSpPr>
          <p:cNvPr id="614" name="Lav innsats – Høy effekt…">
            <a:extLst>
              <a:ext uri="{FF2B5EF4-FFF2-40B4-BE49-F238E27FC236}">
                <a16:creationId xmlns:a16="http://schemas.microsoft.com/office/drawing/2014/main" id="{40DC4A45-7CA8-5479-9D86-77A960EDA97A}"/>
              </a:ext>
            </a:extLst>
          </p:cNvPr>
          <p:cNvSpPr txBox="1"/>
          <p:nvPr/>
        </p:nvSpPr>
        <p:spPr>
          <a:xfrm>
            <a:off x="6802181" y="2939840"/>
            <a:ext cx="4480844" cy="1564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7575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noProof="1"/>
              <a:t>Lav innsats – Høy effekt</a:t>
            </a:r>
            <a:endParaRPr lang="nb-NO" sz="1200" noProof="1">
              <a:latin typeface="Roboto Slab Regular"/>
              <a:ea typeface="Roboto Slab Regular"/>
              <a:cs typeface="Roboto Slab Regular"/>
              <a:sym typeface="Roboto Slab Regular"/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nb-NO" noProof="1"/>
              <a:t>Tiltak som gir stor verdi med liten ressursbruk og bør prioriteres først</a:t>
            </a:r>
            <a:r>
              <a:rPr lang="nb-NO" sz="1200" noProof="1"/>
              <a:t> </a:t>
            </a:r>
          </a:p>
        </p:txBody>
      </p:sp>
      <p:sp>
        <p:nvSpPr>
          <p:cNvPr id="615" name="Rektangel">
            <a:extLst>
              <a:ext uri="{FF2B5EF4-FFF2-40B4-BE49-F238E27FC236}">
                <a16:creationId xmlns:a16="http://schemas.microsoft.com/office/drawing/2014/main" id="{3D490688-9BC6-8618-C76B-2F6155D6E914}"/>
              </a:ext>
            </a:extLst>
          </p:cNvPr>
          <p:cNvSpPr/>
          <p:nvPr/>
        </p:nvSpPr>
        <p:spPr>
          <a:xfrm>
            <a:off x="12915246" y="3029998"/>
            <a:ext cx="3751719" cy="357744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1"/>
          </a:p>
        </p:txBody>
      </p:sp>
      <p:sp>
        <p:nvSpPr>
          <p:cNvPr id="616" name="Høy innsats – Høy effekt…">
            <a:extLst>
              <a:ext uri="{FF2B5EF4-FFF2-40B4-BE49-F238E27FC236}">
                <a16:creationId xmlns:a16="http://schemas.microsoft.com/office/drawing/2014/main" id="{74859D1E-749B-7362-73D0-D82B0BADF6F6}"/>
              </a:ext>
            </a:extLst>
          </p:cNvPr>
          <p:cNvSpPr txBox="1"/>
          <p:nvPr/>
        </p:nvSpPr>
        <p:spPr>
          <a:xfrm>
            <a:off x="12898181" y="2939840"/>
            <a:ext cx="4480844" cy="1564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7575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noProof="1"/>
              <a:t>Høy innsats – Høy effekt</a:t>
            </a:r>
            <a:endParaRPr lang="nb-NO" sz="1200" noProof="1">
              <a:latin typeface="Roboto Slab Regular"/>
              <a:ea typeface="Roboto Slab Regular"/>
              <a:cs typeface="Roboto Slab Regular"/>
              <a:sym typeface="Roboto Slab Regular"/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nb-NO" noProof="1"/>
              <a:t>Tiltak som gir betydelig verdi, men krever mye ressurser og planlegging</a:t>
            </a:r>
            <a:r>
              <a:rPr lang="nb-NO" sz="1200" noProof="1"/>
              <a:t> </a:t>
            </a:r>
          </a:p>
        </p:txBody>
      </p:sp>
      <p:sp>
        <p:nvSpPr>
          <p:cNvPr id="617" name="Rektangel">
            <a:extLst>
              <a:ext uri="{FF2B5EF4-FFF2-40B4-BE49-F238E27FC236}">
                <a16:creationId xmlns:a16="http://schemas.microsoft.com/office/drawing/2014/main" id="{FF249984-7114-FE70-5EF3-68708CC65541}"/>
              </a:ext>
            </a:extLst>
          </p:cNvPr>
          <p:cNvSpPr/>
          <p:nvPr/>
        </p:nvSpPr>
        <p:spPr>
          <a:xfrm>
            <a:off x="6788766" y="8554498"/>
            <a:ext cx="3645059" cy="357744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1"/>
          </a:p>
        </p:txBody>
      </p:sp>
      <p:sp>
        <p:nvSpPr>
          <p:cNvPr id="618" name="Lav innsats – Lav effekt…">
            <a:extLst>
              <a:ext uri="{FF2B5EF4-FFF2-40B4-BE49-F238E27FC236}">
                <a16:creationId xmlns:a16="http://schemas.microsoft.com/office/drawing/2014/main" id="{1D434803-74FC-D830-A98C-066E7BAB171B}"/>
              </a:ext>
            </a:extLst>
          </p:cNvPr>
          <p:cNvSpPr txBox="1"/>
          <p:nvPr/>
        </p:nvSpPr>
        <p:spPr>
          <a:xfrm>
            <a:off x="6802181" y="8489740"/>
            <a:ext cx="4480844" cy="1564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7575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noProof="1"/>
              <a:t>Lav innsats – Lav effekt</a:t>
            </a:r>
            <a:endParaRPr lang="nb-NO" sz="1200" noProof="1">
              <a:latin typeface="Roboto Slab Regular"/>
              <a:ea typeface="Roboto Slab Regular"/>
              <a:cs typeface="Roboto Slab Regular"/>
              <a:sym typeface="Roboto Slab Regular"/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nb-NO" noProof="1"/>
              <a:t>Tiltak med liten verdi, men som krever lite innsats og kan gjøres ved overskuddstid</a:t>
            </a:r>
            <a:r>
              <a:rPr lang="nb-NO" sz="1200" noProof="1"/>
              <a:t> </a:t>
            </a:r>
          </a:p>
        </p:txBody>
      </p:sp>
      <p:sp>
        <p:nvSpPr>
          <p:cNvPr id="619" name="Rektangel">
            <a:extLst>
              <a:ext uri="{FF2B5EF4-FFF2-40B4-BE49-F238E27FC236}">
                <a16:creationId xmlns:a16="http://schemas.microsoft.com/office/drawing/2014/main" id="{F24CBF0C-B150-D10F-693C-BF5FF3473AA9}"/>
              </a:ext>
            </a:extLst>
          </p:cNvPr>
          <p:cNvSpPr/>
          <p:nvPr/>
        </p:nvSpPr>
        <p:spPr>
          <a:xfrm>
            <a:off x="12915246" y="8562118"/>
            <a:ext cx="3645059" cy="357744"/>
          </a:xfrm>
          <a:prstGeom prst="rect">
            <a:avLst/>
          </a:prstGeom>
          <a:solidFill>
            <a:srgbClr val="FEE66A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57200">
              <a:lnSpc>
                <a:spcPct val="120000"/>
              </a:lnSpc>
              <a:spcBef>
                <a:spcPts val="0"/>
              </a:spcBef>
              <a:defRPr sz="1800">
                <a:latin typeface="Arial"/>
                <a:ea typeface="Arial"/>
                <a:cs typeface="Arial"/>
                <a:sym typeface="Arial"/>
              </a:defRPr>
            </a:pPr>
            <a:endParaRPr lang="nb-NO" noProof="1"/>
          </a:p>
        </p:txBody>
      </p:sp>
      <p:sp>
        <p:nvSpPr>
          <p:cNvPr id="620" name="Høy innsats – Lav effekt…">
            <a:extLst>
              <a:ext uri="{FF2B5EF4-FFF2-40B4-BE49-F238E27FC236}">
                <a16:creationId xmlns:a16="http://schemas.microsoft.com/office/drawing/2014/main" id="{E9D25E92-8964-E04D-D1D9-CF524453BF7E}"/>
              </a:ext>
            </a:extLst>
          </p:cNvPr>
          <p:cNvSpPr txBox="1"/>
          <p:nvPr/>
        </p:nvSpPr>
        <p:spPr>
          <a:xfrm>
            <a:off x="12898181" y="8477040"/>
            <a:ext cx="4480844" cy="1209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solidFill>
                  <a:srgbClr val="FF7575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pPr>
            <a:r>
              <a:rPr lang="nb-NO" noProof="1"/>
              <a:t>Høy innsats – Lav effekt</a:t>
            </a:r>
            <a:endParaRPr lang="nb-NO" sz="1200" noProof="1">
              <a:latin typeface="Roboto Slab Regular"/>
              <a:ea typeface="Roboto Slab Regular"/>
              <a:cs typeface="Roboto Slab Regular"/>
              <a:sym typeface="Roboto Slab Regular"/>
            </a:endParaR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nb-NO" noProof="1"/>
              <a:t>Tiltak som gir liten verdi, krever mye innsats og bør unngås</a:t>
            </a:r>
            <a:r>
              <a:rPr lang="nb-NO" sz="1200" noProof="1"/>
              <a:t> </a:t>
            </a:r>
          </a:p>
        </p:txBody>
      </p:sp>
      <p:sp>
        <p:nvSpPr>
          <p:cNvPr id="2" name="TekstSylinder 1">
            <a:extLst>
              <a:ext uri="{FF2B5EF4-FFF2-40B4-BE49-F238E27FC236}">
                <a16:creationId xmlns:a16="http://schemas.microsoft.com/office/drawing/2014/main" id="{D3540164-DC66-B4EE-9235-23C3BE4561E7}"/>
              </a:ext>
            </a:extLst>
          </p:cNvPr>
          <p:cNvSpPr txBox="1"/>
          <p:nvPr/>
        </p:nvSpPr>
        <p:spPr>
          <a:xfrm>
            <a:off x="188649" y="155938"/>
            <a:ext cx="12520990" cy="2718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rtlCol="0" anchor="ctr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r>
              <a:rPr lang="nb-NO" sz="1100" dirty="0" err="1">
                <a:solidFill>
                  <a:schemeClr val="tx1"/>
                </a:solidFill>
                <a:latin typeface="+mn-lt"/>
                <a:ea typeface="+mn-ea"/>
                <a:cs typeface="+mn-cs"/>
                <a:sym typeface="Roboto Slab Bold"/>
              </a:rPr>
              <a:t>Arbeidsark</a:t>
            </a:r>
            <a:r>
              <a:rPr lang="nb-NO" sz="11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Roboto Slab Bold"/>
              </a:rPr>
              <a:t> x: </a:t>
            </a:r>
            <a:r>
              <a:rPr lang="nb-NO" sz="1100" b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Roboto Slab Bold"/>
              </a:rPr>
              <a:t>«prioriteringsmatrise»</a:t>
            </a:r>
          </a:p>
        </p:txBody>
      </p:sp>
    </p:spTree>
    <p:extLst>
      <p:ext uri="{BB962C8B-B14F-4D97-AF65-F5344CB8AC3E}">
        <p14:creationId xmlns:p14="http://schemas.microsoft.com/office/powerpoint/2010/main" val="193309711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E1434AA0-4BEA-2452-B711-D37ADBFF7FCC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97E1C6-F888-90AE-01A0-18E3427ABABD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95FA7B9-DA16-57D7-7F60-687B1F777D35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3B7874A2-9F22-4CE9-AAE8-056B257529F1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653E96D1-887E-F5C2-CFB8-9B5830B0A7D1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FBADFEBE-FB50-A048-E071-55BBD2065B6E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8" name="Plassholder for innhold 7">
            <a:extLst>
              <a:ext uri="{FF2B5EF4-FFF2-40B4-BE49-F238E27FC236}">
                <a16:creationId xmlns:a16="http://schemas.microsoft.com/office/drawing/2014/main" id="{B07BF6B1-373C-E62F-0CDD-37B4960FF28B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innhold 8">
            <a:extLst>
              <a:ext uri="{FF2B5EF4-FFF2-40B4-BE49-F238E27FC236}">
                <a16:creationId xmlns:a16="http://schemas.microsoft.com/office/drawing/2014/main" id="{308FCD24-FC53-1716-2E6E-293C5986D13A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CA65550E-47F3-1F16-993F-0CEFEE0D3B41}"/>
              </a:ext>
            </a:extLst>
          </p:cNvPr>
          <p:cNvSpPr txBox="1"/>
          <p:nvPr/>
        </p:nvSpPr>
        <p:spPr>
          <a:xfrm>
            <a:off x="186490" y="309058"/>
            <a:ext cx="13848346" cy="276999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>
            <a:spAutoFit/>
          </a:bodyPr>
          <a:lstStyle/>
          <a:p>
            <a:pPr marL="0" indent="0" algn="l">
              <a:lnSpc>
                <a:spcPct val="100000"/>
              </a:lnSpc>
              <a:buSzTx/>
            </a:pPr>
            <a:r>
              <a:rPr lang="nb-NO" sz="1200" dirty="0" err="1">
                <a:solidFill>
                  <a:schemeClr val="tx1"/>
                </a:solidFill>
                <a:latin typeface="+mn-lt"/>
                <a:ea typeface="+mn-ea"/>
                <a:cs typeface="+mn-cs"/>
                <a:sym typeface="Roboto Slab Bold"/>
              </a:rPr>
              <a:t>Arbeidsark</a:t>
            </a:r>
            <a:r>
              <a:rPr lang="nb-NO" sz="120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Roboto Slab Bold"/>
              </a:rPr>
              <a:t> x: </a:t>
            </a:r>
            <a:r>
              <a:rPr lang="nb-NO" sz="1200" b="1" dirty="0">
                <a:solidFill>
                  <a:schemeClr val="tx1"/>
                </a:solidFill>
                <a:latin typeface="+mn-lt"/>
                <a:ea typeface="+mn-ea"/>
                <a:cs typeface="+mn-cs"/>
                <a:sym typeface="Roboto Slab Bold"/>
              </a:rPr>
              <a:t>«Handlingsplanen?»</a:t>
            </a:r>
          </a:p>
        </p:txBody>
      </p:sp>
    </p:spTree>
    <p:extLst>
      <p:ext uri="{BB962C8B-B14F-4D97-AF65-F5344CB8AC3E}">
        <p14:creationId xmlns:p14="http://schemas.microsoft.com/office/powerpoint/2010/main" val="2585869650"/>
      </p:ext>
    </p:extLst>
  </p:cSld>
  <p:clrMapOvr>
    <a:masterClrMapping/>
  </p:clrMapOvr>
  <p:transition spd="med"/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Roboto Slab Bold"/>
        <a:ea typeface="Roboto Slab Bold"/>
        <a:cs typeface="Roboto Slab Bold"/>
      </a:majorFont>
      <a:minorFont>
        <a:latin typeface="Roboto Slab Bold"/>
        <a:ea typeface="Roboto Slab Bold"/>
        <a:cs typeface="Roboto Slab 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ln w="12700">
          <a:miter lim="400000"/>
        </a:ln>
        <a:extLst>
          <a:ext uri="{C572A759-6A51-4108-AA02-DFA0A04FC94B}">
            <ma14:wrappingTextBoxFlag xmlns="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xmlns:ma14="http://schemas.microsoft.com/office/mac/drawingml/2011/main" val="1"/>
          </a:ext>
        </a:extLst>
      </a:spPr>
      <a:bodyPr lIns="50800" tIns="50800" rIns="50800" bIns="50800" anchor="ctr">
        <a:spAutoFit/>
      </a:bodyPr>
      <a:lstStyle>
        <a:defPPr marL="0" indent="0" algn="l">
          <a:lnSpc>
            <a:spcPct val="100000"/>
          </a:lnSpc>
          <a:buSzTx/>
          <a:defRPr sz="5800" dirty="0">
            <a:solidFill>
              <a:srgbClr val="FFFFFF"/>
            </a:solidFill>
            <a:latin typeface="+mn-lt"/>
            <a:ea typeface="+mn-ea"/>
            <a:cs typeface="+mn-cs"/>
            <a:sym typeface="Roboto Slab Bold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Roboto Slab Bold"/>
        <a:ea typeface="Roboto Slab Bold"/>
        <a:cs typeface="Roboto Slab Bold"/>
      </a:majorFont>
      <a:minorFont>
        <a:latin typeface="Roboto Slab Bold"/>
        <a:ea typeface="Roboto Slab Bold"/>
        <a:cs typeface="Roboto Slab 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304800" marR="0" indent="-304800" algn="l" defTabSz="457200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Pct val="80000"/>
          <a:buFontTx/>
          <a:buBlip>
            <a:blip xmlns:r="http://schemas.openxmlformats.org/officeDocument/2006/relationships" r:embed="rId1"/>
          </a:buBlip>
          <a:tabLst/>
          <a:defRPr kumimoji="0" sz="1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d73eeac-0527-46ce-b240-deb54efaeddd">
      <Terms xmlns="http://schemas.microsoft.com/office/infopath/2007/PartnerControls"/>
    </lcf76f155ced4ddcb4097134ff3c332f>
    <_ip_UnifiedCompliancePolicyUIAction xmlns="http://schemas.microsoft.com/sharepoint/v3" xsi:nil="true"/>
    <TaxCatchAll xmlns="bda6c9db-e234-45b1-b876-3becb6099e40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7A9FFE19C1404ABB880631B38D434C" ma:contentTypeVersion="18" ma:contentTypeDescription="Create a new document." ma:contentTypeScope="" ma:versionID="ca3f03529515438f8d084e0b46f243bc">
  <xsd:schema xmlns:xsd="http://www.w3.org/2001/XMLSchema" xmlns:xs="http://www.w3.org/2001/XMLSchema" xmlns:p="http://schemas.microsoft.com/office/2006/metadata/properties" xmlns:ns1="http://schemas.microsoft.com/sharepoint/v3" xmlns:ns2="8d73eeac-0527-46ce-b240-deb54efaeddd" xmlns:ns3="bda6c9db-e234-45b1-b876-3becb6099e40" targetNamespace="http://schemas.microsoft.com/office/2006/metadata/properties" ma:root="true" ma:fieldsID="439ee2da24a18b2bcbefd384c4fc265a" ns1:_="" ns2:_="" ns3:_="">
    <xsd:import namespace="http://schemas.microsoft.com/sharepoint/v3"/>
    <xsd:import namespace="8d73eeac-0527-46ce-b240-deb54efaeddd"/>
    <xsd:import namespace="bda6c9db-e234-45b1-b876-3becb6099e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73eeac-0527-46ce-b240-deb54efaed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28493a-ba9a-494e-af97-f05f01d29c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a6c9db-e234-45b1-b876-3becb6099e4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5a9b993-bdfc-468a-952c-a1274fadfd13}" ma:internalName="TaxCatchAll" ma:showField="CatchAllData" ma:web="bda6c9db-e234-45b1-b876-3becb6099e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1242B9-E0D4-450C-8D1B-4B458FEB2ACB}">
  <ds:schemaRefs>
    <ds:schemaRef ds:uri="http://purl.org/dc/elements/1.1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bda6c9db-e234-45b1-b876-3becb6099e40"/>
    <ds:schemaRef ds:uri="8d73eeac-0527-46ce-b240-deb54efaeddd"/>
    <ds:schemaRef ds:uri="http://schemas.microsoft.com/sharepoint/v3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AADE68F-EC91-4EF6-8850-F685E590DB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367745-943D-4054-9A0B-5B17683270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d73eeac-0527-46ce-b240-deb54efaeddd"/>
    <ds:schemaRef ds:uri="bda6c9db-e234-45b1-b876-3becb6099e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1a7df76-0892-4e11-9342-e0df2f932a03}" enabled="1" method="Privileged" siteId="{62366534-1ec3-4962-8869-9b5535279d0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672</Words>
  <Application>Microsoft Office PowerPoint</Application>
  <PresentationFormat>Egendefinert</PresentationFormat>
  <Paragraphs>102</Paragraphs>
  <Slides>9</Slides>
  <Notes>4</Notes>
  <HiddenSlides>0</HiddenSlides>
  <MMClips>0</MMClips>
  <ScaleCrop>false</ScaleCrop>
  <HeadingPairs>
    <vt:vector size="6" baseType="variant">
      <vt:variant>
        <vt:lpstr>Brukte skrifter</vt:lpstr>
      </vt:variant>
      <vt:variant>
        <vt:i4>8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8" baseType="lpstr">
      <vt:lpstr>Arial</vt:lpstr>
      <vt:lpstr>Calibri</vt:lpstr>
      <vt:lpstr>Helvetica Neue</vt:lpstr>
      <vt:lpstr>Helvetica Neue Medium</vt:lpstr>
      <vt:lpstr>Roboto Slab</vt:lpstr>
      <vt:lpstr>Roboto Slab Bold</vt:lpstr>
      <vt:lpstr>Roboto Slab Regular</vt:lpstr>
      <vt:lpstr>Wingdings</vt:lpstr>
      <vt:lpstr>21_BasicWhite</vt:lpstr>
      <vt:lpstr>Fase 0 Forberedelser 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Roligheten, Hege Marie</dc:creator>
  <cp:lastModifiedBy>Torske, Kristin Oust</cp:lastModifiedBy>
  <cp:revision>5</cp:revision>
  <dcterms:modified xsi:type="dcterms:W3CDTF">2026-01-14T14:49:53Z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0x0101000E7A9FFE19C1404ABB880631B38D434C</vt:lpwstr>
  </property>
  <property fmtid="{D5CDD505-2E9C-101B-9397-08002B2CF9AE}" pid="3" name="MediaServiceImageTags">
    <vt:lpwstr/>
  </property>
</Properties>
</file>