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147197682" r:id="rId5"/>
    <p:sldId id="310" r:id="rId6"/>
    <p:sldId id="2147197649" r:id="rId7"/>
    <p:sldId id="257" r:id="rId8"/>
    <p:sldId id="2147197651" r:id="rId9"/>
    <p:sldId id="2147197652" r:id="rId10"/>
    <p:sldId id="280" r:id="rId11"/>
    <p:sldId id="2147197650" r:id="rId12"/>
    <p:sldId id="2147197681" r:id="rId13"/>
    <p:sldId id="295" r:id="rId14"/>
    <p:sldId id="2147197683" r:id="rId15"/>
    <p:sldId id="305" r:id="rId16"/>
    <p:sldId id="296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304800" marR="0" indent="-304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Pct val="80000"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646351C4-CF2D-4B58-B3DB-DCB26C734082}">
          <p14:sldIdLst>
            <p14:sldId id="2147197682"/>
          </p14:sldIdLst>
        </p14:section>
        <p14:section name="Innledning" id="{65B9AD54-449E-40A1-9ACB-FBA1AC215ED3}">
          <p14:sldIdLst>
            <p14:sldId id="310"/>
            <p14:sldId id="2147197649"/>
            <p14:sldId id="257"/>
          </p14:sldIdLst>
        </p14:section>
        <p14:section name="Oppsummering av fagstoffet" id="{5005F049-19B4-4BB1-B30F-C0246F59921E}">
          <p14:sldIdLst>
            <p14:sldId id="2147197651"/>
            <p14:sldId id="2147197652"/>
          </p14:sldIdLst>
        </p14:section>
        <p14:section name="HelseIArbeid-spillet" id="{3B42ADAD-FF21-4F03-9D1B-A2A27A68AB10}">
          <p14:sldIdLst>
            <p14:sldId id="280"/>
            <p14:sldId id="2147197650"/>
            <p14:sldId id="2147197681"/>
          </p14:sldIdLst>
        </p14:section>
        <p14:section name="Avslutning" id="{DE2A58D1-28ED-4CF4-863B-6F6A5070D1DD}">
          <p14:sldIdLst>
            <p14:sldId id="295"/>
            <p14:sldId id="2147197683"/>
            <p14:sldId id="30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E"/>
    <a:srgbClr val="2D5660"/>
    <a:srgbClr val="F5F0E6"/>
    <a:srgbClr val="ACCAC4"/>
    <a:srgbClr val="F8FFF8"/>
    <a:srgbClr val="ED6D6E"/>
    <a:srgbClr val="000000"/>
    <a:srgbClr val="FF6B6B"/>
    <a:srgbClr val="4ECDC4"/>
    <a:srgbClr val="3A4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984C8-97EF-400D-B2CA-2243D66A1D0C}" v="2" dt="2026-01-14T15:19:01.864"/>
    <p1510:client id="{52DB869D-1EC3-41E6-A752-56A0DF521DE6}" v="2" dt="2026-01-14T16:22:08.542"/>
    <p1510:client id="{79731104-525B-4B54-A5C2-D512FCDE434F}" v="7" dt="2026-01-14T15:18:31.591"/>
    <p1510:client id="{7F0D5F5A-ED6D-48C4-FF31-79AE20C75E54}" v="1" dt="2026-01-14T15:13:39.103"/>
    <p1510:client id="{9F272A8D-6D7B-4C4E-A2F9-CBF4A531FFF5}" v="13" dt="2026-01-14T09:32:56.462"/>
    <p1510:client id="{ADD1772C-8E03-273B-01A8-09CD1F15FA56}" v="4" dt="2026-01-14T14:39:24.971"/>
    <p1510:client id="{D61C10B6-FB54-4DAC-8951-68DE9D01337E}" v="2" dt="2026-01-14T14:38:20.923"/>
    <p1510:client id="{F021FCE3-EECB-344C-AE22-33CAF968DE6C}" v="23" dt="2026-01-14T15:05:00.2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Anbefalt tid: </a:t>
            </a:r>
            <a:r>
              <a:rPr lang="nb-NO"/>
              <a:t>2 timer</a:t>
            </a:r>
          </a:p>
          <a:p>
            <a:r>
              <a:rPr lang="nb-NO" b="1">
                <a:cs typeface="+mn-lt"/>
              </a:rPr>
              <a:t>Deltakere: </a:t>
            </a:r>
            <a:r>
              <a:rPr lang="nb-NO">
                <a:cs typeface="+mn-lt"/>
              </a:rPr>
              <a:t>Leder, verneombud og tillitsvalgt/ansattrepresentant 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46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 b="0"/>
              <a:t>Avslutte dagen på en god måte</a:t>
            </a:r>
            <a:br>
              <a:rPr lang="nb-NO">
                <a:cs typeface="+mn-lt"/>
              </a:rPr>
            </a:br>
            <a:r>
              <a:rPr lang="nb-NO" b="1"/>
              <a:t>Metode: </a:t>
            </a:r>
            <a:r>
              <a:rPr lang="nb-NO" b="0"/>
              <a:t>Runde rundt bordet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26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cs typeface="+mn-lt"/>
              </a:rPr>
              <a:t>Hensikt: </a:t>
            </a:r>
            <a:r>
              <a:rPr lang="nb-NO">
                <a:cs typeface="+mn-lt"/>
              </a:rPr>
              <a:t>Vise hvor vi er i prosessen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62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/>
              <a:t>Vise hva vi skal jobbe med i møte</a:t>
            </a:r>
            <a:br>
              <a:rPr lang="nb-NO">
                <a:cs typeface="+mn-lt"/>
              </a:rPr>
            </a:br>
            <a:endParaRPr lang="nb-NO" b="1"/>
          </a:p>
          <a:p>
            <a:r>
              <a:rPr lang="nb-NO" b="1"/>
              <a:t>Støttetekst: </a:t>
            </a:r>
            <a:br>
              <a:rPr lang="nb-NO" b="1"/>
            </a:br>
            <a:r>
              <a:rPr lang="nb-NO" b="0"/>
              <a:t>Vi skal starte dagen med å gå igjennom hovedbudskapet i filmene, og reflektere rundt hva dette betyr for deres arbeidsplass.</a:t>
            </a:r>
            <a:r>
              <a:rPr lang="en-US"/>
              <a:t>
</a:t>
            </a:r>
            <a:r>
              <a:rPr lang="en-US" err="1"/>
              <a:t>Deretter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vi </a:t>
            </a:r>
            <a:r>
              <a:rPr lang="en-US" err="1"/>
              <a:t>gå</a:t>
            </a:r>
            <a:r>
              <a:rPr lang="en-US"/>
              <a:t> </a:t>
            </a:r>
            <a:r>
              <a:rPr lang="en-US" err="1"/>
              <a:t>igjennom</a:t>
            </a:r>
            <a:r>
              <a:rPr lang="en-US"/>
              <a:t> </a:t>
            </a:r>
            <a:r>
              <a:rPr lang="en-US" err="1"/>
              <a:t>innspillene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gruppearbeidet</a:t>
            </a:r>
            <a:r>
              <a:rPr lang="en-US"/>
              <a:t>. </a:t>
            </a:r>
            <a:r>
              <a:rPr lang="en-US" err="1"/>
              <a:t>Innspillene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bearbeides</a:t>
            </a:r>
            <a:r>
              <a:rPr lang="en-US"/>
              <a:t> </a:t>
            </a:r>
            <a:r>
              <a:rPr lang="en-US" err="1"/>
              <a:t>sånn</a:t>
            </a:r>
            <a:r>
              <a:rPr lang="en-US"/>
              <a:t> at vi har et </a:t>
            </a:r>
            <a:r>
              <a:rPr lang="en-US" err="1"/>
              <a:t>utgangspunkt</a:t>
            </a:r>
            <a:r>
              <a:rPr lang="en-US"/>
              <a:t> for å </a:t>
            </a:r>
            <a:r>
              <a:rPr lang="en-US" err="1"/>
              <a:t>fortsette</a:t>
            </a:r>
            <a:r>
              <a:rPr lang="en-US"/>
              <a:t> </a:t>
            </a:r>
            <a:r>
              <a:rPr lang="en-US" err="1"/>
              <a:t>HelseIArbeid</a:t>
            </a:r>
            <a:r>
              <a:rPr lang="en-US"/>
              <a:t> </a:t>
            </a:r>
            <a:r>
              <a:rPr lang="en-US" err="1"/>
              <a:t>spillet</a:t>
            </a:r>
            <a:r>
              <a:rPr lang="en-US"/>
              <a:t>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97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 b="0"/>
              <a:t>P</a:t>
            </a:r>
            <a:r>
              <a:rPr lang="nb-NO"/>
              <a:t>åkobling.</a:t>
            </a:r>
            <a:br>
              <a:rPr lang="nb-NO"/>
            </a:br>
            <a:br>
              <a:rPr lang="nb-NO"/>
            </a:br>
            <a:r>
              <a:rPr lang="nb-NO" b="1"/>
              <a:t>Metode: </a:t>
            </a:r>
            <a:r>
              <a:rPr lang="nb-NO" b="0"/>
              <a:t>Runde rundt bordet</a:t>
            </a:r>
            <a:endParaRPr lang="en-US" b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8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2400" b="1" i="0">
                <a:solidFill>
                  <a:srgbClr val="3A4053"/>
                </a:solidFill>
              </a:rPr>
              <a:t>Hensikt: </a:t>
            </a:r>
            <a:r>
              <a:rPr lang="nb-NO" sz="2400" b="0" i="0">
                <a:solidFill>
                  <a:srgbClr val="3A4053"/>
                </a:solidFill>
              </a:rPr>
              <a:t>Koble filmens budskap til eget arbeidsmiljø</a:t>
            </a:r>
            <a:br>
              <a:rPr lang="nb-NO" sz="2400" b="0" i="0">
                <a:solidFill>
                  <a:srgbClr val="3A4053"/>
                </a:solidFill>
              </a:rPr>
            </a:br>
            <a:br>
              <a:rPr lang="nb-NO" sz="2400" b="1" i="0">
                <a:solidFill>
                  <a:srgbClr val="3A4053"/>
                </a:solidFill>
              </a:rPr>
            </a:br>
            <a:r>
              <a:rPr lang="nb-NO" sz="2400" b="1" i="0">
                <a:solidFill>
                  <a:srgbClr val="3A4053"/>
                </a:solidFill>
              </a:rPr>
              <a:t>Metode: </a:t>
            </a:r>
            <a:r>
              <a:rPr lang="nb-NO" sz="2400" i="0">
                <a:solidFill>
                  <a:srgbClr val="3A4053"/>
                </a:solidFill>
              </a:rPr>
              <a:t>Runde rundt bordet</a:t>
            </a:r>
            <a:br>
              <a:rPr lang="nb-NO" sz="2400" i="0">
                <a:solidFill>
                  <a:srgbClr val="3A4053"/>
                </a:solidFill>
              </a:rPr>
            </a:br>
            <a:br>
              <a:rPr lang="nb-NO" sz="2400" i="0">
                <a:solidFill>
                  <a:srgbClr val="3A4053"/>
                </a:solidFill>
              </a:rPr>
            </a:br>
            <a:r>
              <a:rPr lang="nb-NO" sz="2400" b="1" i="0">
                <a:solidFill>
                  <a:srgbClr val="3A4053"/>
                </a:solidFill>
              </a:rPr>
              <a:t>Forslag til refleksjonsspørsmål:</a:t>
            </a:r>
            <a:br>
              <a:rPr lang="nb-NO" sz="2400" i="0">
                <a:solidFill>
                  <a:srgbClr val="3A4053"/>
                </a:solidFill>
              </a:rPr>
            </a:br>
            <a:r>
              <a:rPr lang="nb-NO" sz="2400" i="0">
                <a:solidFill>
                  <a:srgbClr val="3A4053"/>
                </a:solidFill>
              </a:rPr>
              <a:t>Hva er det viktigste budskapet vi tar med oss, og hva betyr dette for oss/vår bransje? </a:t>
            </a:r>
          </a:p>
          <a:p>
            <a:pPr lvl="0" algn="l"/>
            <a:r>
              <a:rPr lang="nb-NO" i="0"/>
              <a:t>Hva betyr dette for vår arbeidsplass?</a:t>
            </a:r>
          </a:p>
          <a:p>
            <a:pPr lvl="0" algn="l"/>
            <a:r>
              <a:rPr lang="nb-NO" i="0"/>
              <a:t>Hva gjør vi allerede bra?</a:t>
            </a:r>
          </a:p>
          <a:p>
            <a:pPr lvl="0" algn="l"/>
            <a:r>
              <a:rPr lang="nb-NO" i="0"/>
              <a:t>Hva kan vi forbedre?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3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2000" b="1" i="0">
                <a:solidFill>
                  <a:srgbClr val="3A4053"/>
                </a:solidFill>
              </a:rPr>
              <a:t>Hensikt: </a:t>
            </a:r>
            <a:r>
              <a:rPr lang="nb-NO" sz="2000" b="0" i="0">
                <a:solidFill>
                  <a:srgbClr val="3A4053"/>
                </a:solidFill>
              </a:rPr>
              <a:t>Koble filmens budskap til eget arbeidsmiljø</a:t>
            </a:r>
            <a:br>
              <a:rPr lang="nb-NO" sz="2000" b="0" i="0">
                <a:solidFill>
                  <a:srgbClr val="3A4053"/>
                </a:solidFill>
              </a:rPr>
            </a:br>
            <a:endParaRPr lang="nb-NO" sz="2000" b="0" i="0">
              <a:solidFill>
                <a:srgbClr val="3A4053"/>
              </a:solidFill>
            </a:endParaRPr>
          </a:p>
          <a:p>
            <a:pPr lvl="0" algn="l"/>
            <a:r>
              <a:rPr lang="nb-NO" sz="2000" b="1" i="0">
                <a:solidFill>
                  <a:srgbClr val="3A4053"/>
                </a:solidFill>
              </a:rPr>
              <a:t>Metode: </a:t>
            </a:r>
            <a:r>
              <a:rPr lang="nb-NO" sz="2000" i="0">
                <a:solidFill>
                  <a:srgbClr val="3A4053"/>
                </a:solidFill>
              </a:rPr>
              <a:t>Runde rundt bordet</a:t>
            </a:r>
            <a:br>
              <a:rPr lang="nb-NO" sz="2000" i="0">
                <a:solidFill>
                  <a:srgbClr val="3A4053"/>
                </a:solidFill>
              </a:rPr>
            </a:b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Forslag til refleksjonsspørsmål:</a:t>
            </a: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i="0">
                <a:solidFill>
                  <a:srgbClr val="3A4053"/>
                </a:solidFill>
              </a:rPr>
              <a:t>Hva er det viktigste budskapet vi tar med oss, og hva betyr dette for oss/vår bransje? </a:t>
            </a:r>
          </a:p>
          <a:p>
            <a:pPr lvl="0" algn="l"/>
            <a:r>
              <a:rPr lang="nb-NO" i="0"/>
              <a:t>Hva betyr dette for vår arbeidsplass?</a:t>
            </a:r>
          </a:p>
          <a:p>
            <a:pPr lvl="0" algn="l"/>
            <a:r>
              <a:rPr lang="nb-NO" i="0"/>
              <a:t>Hva gjør vi allerede bra?</a:t>
            </a:r>
          </a:p>
          <a:p>
            <a:pPr lvl="0" algn="l"/>
            <a:r>
              <a:rPr lang="nb-NO" i="0"/>
              <a:t>Hva kan vi forbedre?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21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/>
              <a:t>Vise fremgangsmåten til hvordan vi skal bearbeide innspillene fra gruppearbeidet.</a:t>
            </a:r>
            <a:br>
              <a:rPr lang="nb-NO"/>
            </a:br>
            <a:br>
              <a:rPr lang="nb-NO"/>
            </a:br>
            <a:r>
              <a:rPr lang="nb-NO" b="1"/>
              <a:t>Metode: </a:t>
            </a:r>
            <a:r>
              <a:rPr lang="nb-NO" b="0"/>
              <a:t>IGP og avstemming</a:t>
            </a:r>
            <a:br>
              <a:rPr lang="nb-NO" b="0"/>
            </a:br>
            <a:endParaRPr lang="en-US" b="0">
              <a:solidFill>
                <a:srgbClr val="444444"/>
              </a:solidFill>
            </a:endParaRPr>
          </a:p>
          <a:p>
            <a:pPr marL="0" indent="0">
              <a:buFont typeface="Arial,Sans-Serif"/>
              <a:buNone/>
            </a:pPr>
            <a:r>
              <a:rPr lang="nb-NO" b="1">
                <a:solidFill>
                  <a:srgbClr val="444444"/>
                </a:solidFill>
              </a:rPr>
              <a:t>Materiell: </a:t>
            </a:r>
            <a:r>
              <a:rPr lang="nb-NO" b="0">
                <a:solidFill>
                  <a:srgbClr val="444444"/>
                </a:solidFill>
              </a:rPr>
              <a:t>Prioriteringsarkene de ansatte fylte ut i forrige møte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43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t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Hensikt: </a:t>
            </a:r>
            <a: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Kortet som fikk flest stemmer omformuleres og fylles inn som «Hvordan kan vi… spørsmål»</a:t>
            </a:r>
            <a:b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b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Metode: </a:t>
            </a:r>
            <a:r>
              <a:rPr lang="nb-NO" sz="3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«Hvordan kan vi…» spørsmål</a:t>
            </a:r>
            <a:br>
              <a:rPr lang="nb-NO" sz="3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en-US" sz="2000"/>
              <a:t>«</a:t>
            </a:r>
            <a:r>
              <a:rPr lang="en-US" sz="2000" err="1"/>
              <a:t>Hvordan</a:t>
            </a:r>
            <a:r>
              <a:rPr lang="en-US" sz="2000"/>
              <a:t> </a:t>
            </a:r>
            <a:r>
              <a:rPr lang="en-US" sz="2000" err="1"/>
              <a:t>kan</a:t>
            </a:r>
            <a:r>
              <a:rPr lang="en-US" sz="2000"/>
              <a:t> vi…” er </a:t>
            </a:r>
            <a:r>
              <a:rPr lang="en-US" sz="2000" err="1"/>
              <a:t>utformet</a:t>
            </a:r>
            <a:r>
              <a:rPr lang="en-US" sz="2000"/>
              <a:t> for å </a:t>
            </a:r>
            <a:r>
              <a:rPr lang="en-US" sz="2000" err="1"/>
              <a:t>være</a:t>
            </a:r>
            <a:r>
              <a:rPr lang="en-US" sz="2000"/>
              <a:t> </a:t>
            </a:r>
            <a:r>
              <a:rPr lang="en-US" sz="2000" err="1"/>
              <a:t>åpne</a:t>
            </a:r>
            <a:r>
              <a:rPr lang="en-US" sz="2000"/>
              <a:t>, positive </a:t>
            </a:r>
            <a:r>
              <a:rPr lang="en-US" sz="2000" err="1"/>
              <a:t>og</a:t>
            </a:r>
            <a:r>
              <a:rPr lang="en-US" sz="2000"/>
              <a:t> </a:t>
            </a:r>
            <a:r>
              <a:rPr lang="en-US" sz="2000" err="1"/>
              <a:t>inspirerende</a:t>
            </a:r>
            <a:r>
              <a:rPr lang="en-US" sz="2000"/>
              <a:t> </a:t>
            </a:r>
            <a:r>
              <a:rPr lang="en-US" sz="2000" err="1"/>
              <a:t>spørsmål</a:t>
            </a:r>
            <a:r>
              <a:rPr lang="en-US" sz="2000"/>
              <a:t>.</a:t>
            </a:r>
            <a:br>
              <a:rPr lang="en-US" sz="2000"/>
            </a:br>
            <a:r>
              <a:rPr lang="en-US" sz="2000" err="1"/>
              <a:t>Spørsmålene</a:t>
            </a:r>
            <a:r>
              <a:rPr lang="en-US" sz="2000"/>
              <a:t> </a:t>
            </a:r>
            <a:r>
              <a:rPr lang="en-US" sz="2000" err="1"/>
              <a:t>skal</a:t>
            </a:r>
            <a:r>
              <a:rPr lang="en-US" sz="2000"/>
              <a:t> </a:t>
            </a:r>
            <a:r>
              <a:rPr lang="en-US" sz="2000" err="1"/>
              <a:t>invitere</a:t>
            </a:r>
            <a:r>
              <a:rPr lang="en-US" sz="2000"/>
              <a:t> </a:t>
            </a:r>
            <a:r>
              <a:rPr lang="en-US" sz="2000" err="1"/>
              <a:t>til</a:t>
            </a:r>
            <a:r>
              <a:rPr lang="en-US" sz="2000"/>
              <a:t> </a:t>
            </a:r>
            <a:r>
              <a:rPr lang="en-US" sz="2000" err="1"/>
              <a:t>flere</a:t>
            </a:r>
            <a:r>
              <a:rPr lang="en-US" sz="2000"/>
              <a:t> </a:t>
            </a:r>
            <a:r>
              <a:rPr lang="en-US" sz="2000" err="1"/>
              <a:t>mulige</a:t>
            </a:r>
            <a:r>
              <a:rPr lang="en-US" sz="2000"/>
              <a:t> </a:t>
            </a:r>
            <a:r>
              <a:rPr lang="en-US" sz="2000" err="1"/>
              <a:t>løsninger</a:t>
            </a:r>
            <a:r>
              <a:rPr lang="en-US" sz="2000"/>
              <a:t>, </a:t>
            </a:r>
            <a:r>
              <a:rPr lang="en-US" sz="2000" err="1"/>
              <a:t>ikke</a:t>
            </a:r>
            <a:r>
              <a:rPr lang="en-US" sz="2000"/>
              <a:t> ja/</a:t>
            </a:r>
            <a:r>
              <a:rPr lang="en-US" sz="2000" err="1"/>
              <a:t>nei-svar</a:t>
            </a:r>
            <a:r>
              <a:rPr lang="en-US" sz="2000"/>
              <a:t>, for å </a:t>
            </a:r>
            <a:r>
              <a:rPr lang="en-US" sz="2000" err="1"/>
              <a:t>fremme</a:t>
            </a:r>
            <a:r>
              <a:rPr lang="en-US" sz="2000"/>
              <a:t> </a:t>
            </a:r>
            <a:r>
              <a:rPr lang="en-US" sz="2000" err="1"/>
              <a:t>kreativitet</a:t>
            </a:r>
            <a:r>
              <a:rPr lang="en-US" sz="2000"/>
              <a:t> </a:t>
            </a:r>
            <a:r>
              <a:rPr lang="en-US" sz="2000" err="1"/>
              <a:t>og</a:t>
            </a:r>
            <a:r>
              <a:rPr lang="en-US" sz="2000"/>
              <a:t> </a:t>
            </a:r>
            <a:r>
              <a:rPr lang="en-US" sz="2000" err="1"/>
              <a:t>idéutvikling</a:t>
            </a:r>
            <a:r>
              <a:rPr lang="en-US" sz="2000"/>
              <a:t>.</a:t>
            </a:r>
          </a:p>
          <a:p>
            <a:pPr marL="0" marR="0" lvl="0" indent="0" defTabSz="457200" eaLnBrk="1" fontAlgn="t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20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fontAlgn="t">
              <a:lnSpc>
                <a:spcPts val="3000"/>
              </a:lnSpc>
            </a:pPr>
            <a: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Under finner dere forslag til «Hvordan kan vi…»-spørsmål basert på kortene. Se etter overskrift fra kortet. </a:t>
            </a:r>
            <a:b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Partsgruppen bestemmer selv om de ønsker å bruke formuleringen vi har lagd, eller om de ønsker å lage sin egen vri. Men det er viktig at «Hvordan kan vi…» spørsmålet er knyttet til temaet i kortet som er valgt.</a:t>
            </a:r>
            <a:br>
              <a:rPr lang="nb-NO" sz="20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b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Autonomi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skape gode muligheter for å påvirke egne arbeidsoppgaver og delta i beslutninger?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Organisere arbeidet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legge til rette for innspill til hvordan arbeidet organiseres?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Tilbakemelding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sikre konstruktive tilbakemeldinger på arbeidet vårt?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Mening i arbeidet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sørge for at arbeidet oppleves som viktig og meningsfullt?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Emosjonelt arbeid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gi tid og rom til å bearbeide faglige og følelsesmessige utfordringer?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Støtte fra kollegaer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gjøre det enkelt å få hjelp og støtte fra kollegaer i hverdagen?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Arbeidsmengde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tilpasse arbeidsoppgaver og tidsrammer slik at oppgavene kan utføres på en god måte?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Trygghet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skape trygghet i jobben og mulighet til å si ifra når det trengs?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Rettferdighet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sikre at beslutninger og handlinger på arbeidsplassen oppleves som rettferdige og bidrar til et godt arbeidsmiljø?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Læring og utvikling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gi gode muligheter for både faglig og personlig utvikling?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Mestring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legge til rette for mestring i arbeidsoppgavene og utvikling av kompetanse?</a:t>
            </a:r>
            <a:b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Støtte fra leder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sørge for at ledere er tilgjengelige, tydelige og gir god støtte?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Forutsigbarhet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tydeliggjøre hva som forventes og gi oversikt over hva som skjer fremover?</a:t>
            </a:r>
            <a:endParaRPr lang="nb-NO" sz="2000" b="1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Kommunikasjon (avdelinger)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sikre at kommunikasjon på tvers av avdelinger fungerer godt?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Kommunikasjon (generelt)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sørge for at kommunikasjon hos oss fungerer godt?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Anerkjennelse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vise at innsats på jobben blir sett og verdsatt?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Arbeidsglede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feire små og store suksesser?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Pause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gi tid og rom til pauser i arbeidsdagen?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Samarbeid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styrke samarbeidet slik at det oppleves som et felles ansvar?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Tilrettelegging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gjøre det mulig å tilrettelegge ved behov?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Rolleklarhet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tydeliggjøre hva som forventes i jobben og hvilke oppgaver som skal utføres?</a:t>
            </a:r>
          </a:p>
          <a:p>
            <a:pPr fontAlgn="t">
              <a:lnSpc>
                <a:spcPts val="3000"/>
              </a:lnSpc>
            </a:pPr>
            <a:r>
              <a:rPr lang="nb-NO" sz="2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Kultur</a:t>
            </a:r>
          </a:p>
          <a:p>
            <a:pPr fontAlgn="t">
              <a:lnSpc>
                <a:spcPts val="3000"/>
              </a:lnSpc>
            </a:pPr>
            <a:r>
              <a:rPr lang="nb-NO"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 skape en kultur der det er lov å komme på jobb med helseplager?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70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E39F-DC79-FF59-7297-4358D3AC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B85C31D-43FD-308A-0FDA-3D9F6B585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9E28279-2C02-2E10-C97E-0F877D4FA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lnSpc>
                <a:spcPts val="1529"/>
              </a:lnSpc>
            </a:pPr>
            <a:r>
              <a:rPr lang="nb-NO" b="1"/>
              <a:t>Hensikt: </a:t>
            </a:r>
            <a:r>
              <a:rPr lang="nb-NO"/>
              <a:t>Disse kortene skal bedriften jobbe med i steg 4, etter de har fullført tiltak som utarbeides for det første prioriterte kortet.</a:t>
            </a:r>
            <a:br>
              <a:rPr lang="nb-NO"/>
            </a:br>
            <a:r>
              <a:rPr lang="nb-NO"/>
              <a:t>Her fyller dere inn riktig «Hvordan kan vi spørsmål» til de utvalgte kortene. Disse finner dere i listen under. Se etter overskriften.</a:t>
            </a:r>
            <a:br>
              <a:rPr lang="nb-NO"/>
            </a:br>
            <a:br>
              <a:rPr lang="nb-NO"/>
            </a:br>
            <a:r>
              <a:rPr lang="nb-NO"/>
              <a:t>«</a:t>
            </a:r>
            <a:r>
              <a:rPr lang="nb-NO" b="1"/>
              <a:t>Hvordan kan vi…» spørsmålene:</a:t>
            </a:r>
            <a:br>
              <a:rPr lang="nb-NO"/>
            </a:b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Autonomi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gode muligheter for å påvirke egne arbeidsoppgaver og delta i beslutninger?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Organisere arbeidet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legge til rette for innspill til hvordan arbeidet organiseres?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Tilbakemelding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konstruktive tilbakemeldinger på arbeidet vårt?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Mening i arbeidet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arbeidet oppleves som viktig og meningsfullt?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Emosjonelt arbeid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tid og rom til å bearbeide faglige og følelsesmessige utfordringer?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Støtte fra kollegaer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gjøre det enkelt å få hjelp og støtte fra kollegaer i hverdagen?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Arbeidsmengde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tilpasse arbeidsoppgaver og tidsrammer slik at oppgavene kan utføres på en god måte?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Trygghet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trygghet i jobben og mulighet til å si ifra når det trengs?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Rettferdighet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at beslutninger og handlinger på arbeidsplassen oppleves som rettferdige og bidrar til et godt arbeidsmiljø?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Læring og utvikling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gode muligheter for både faglig og personlig utvikling?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Mestring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legge til rette for mestring i arbeidsoppgavene og utvikling av kompetanse?</a:t>
            </a:r>
            <a:b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</a:b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Støtte fra leder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ledere er tilgjengelige, tydelige og gir god støtte?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Forutsigbarhet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tydeliggjøre hva som forventes og gi oversikt over hva som skjer fremover?</a:t>
            </a:r>
            <a:endParaRPr lang="nb-NO" b="1">
              <a:solidFill>
                <a:srgbClr val="3A4053"/>
              </a:solidFill>
              <a:latin typeface="Segoe UI" panose="020B0502040204020203" pitchFamily="34" charset="0"/>
            </a:endParaRP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Kommunikasjon (avdelinger)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at kommunikasjon på tvers av avdelinger fungerer godt?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Kommunikasjon (generelt)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kommunikasjon hos oss fungerer godt?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Anerkjennelse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vise at innsats på jobben blir sett og verdsatt?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Arbeidsglede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feire små og store suksesser?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Pause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tid og rom til pauser i arbeidsdagen?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Samarbeid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styrke samarbeidet slik at det oppleves som et felles ansvar?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Tilrettelegging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gjøre det mulig å tilrettelegge ved behov?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Rolleklarhet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tydeliggjøre hva som forventes i jobben og hvilke oppgaver som skal utføres?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Kultur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en kultur der det er lov å komme på jobb med helseplager?</a:t>
            </a:r>
          </a:p>
          <a:p>
            <a:pPr fontAlgn="t">
              <a:lnSpc>
                <a:spcPts val="1529"/>
              </a:lnSpc>
            </a:pPr>
            <a:endParaRPr lang="nb-NO">
              <a:solidFill>
                <a:srgbClr val="3A4053"/>
              </a:solidFill>
              <a:latin typeface="Segoe UI" panose="020B0502040204020203" pitchFamily="34" charset="0"/>
            </a:endParaRPr>
          </a:p>
          <a:p>
            <a:br>
              <a:rPr lang="nb-NO"/>
            </a:br>
            <a:endParaRPr lang="en-US">
              <a:solidFill>
                <a:srgbClr val="444444"/>
              </a:solidFill>
            </a:endParaRPr>
          </a:p>
          <a:p>
            <a:pPr marL="174708" indent="-174708">
              <a:buFont typeface="Arial,Sans-Serif"/>
              <a:buChar char="•"/>
            </a:pPr>
            <a:endParaRPr lang="nb-NO">
              <a:solidFill>
                <a:srgbClr val="444444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3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86BC8ECB-0CC9-CE88-5BBD-C41CAD936F7D}"/>
              </a:ext>
            </a:extLst>
          </p:cNvPr>
          <p:cNvSpPr/>
          <p:nvPr userDrawn="1"/>
        </p:nvSpPr>
        <p:spPr>
          <a:xfrm>
            <a:off x="242048" y="349624"/>
            <a:ext cx="23864960" cy="13093326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Diverse materiell">
            <a:extLst>
              <a:ext uri="{FF2B5EF4-FFF2-40B4-BE49-F238E27FC236}">
                <a16:creationId xmlns:a16="http://schemas.microsoft.com/office/drawing/2014/main" id="{68467F76-9855-7E29-9D76-E875078F548B}"/>
              </a:ext>
            </a:extLst>
          </p:cNvPr>
          <p:cNvSpPr txBox="1"/>
          <p:nvPr userDrawn="1"/>
        </p:nvSpPr>
        <p:spPr>
          <a:xfrm>
            <a:off x="7546889" y="5524302"/>
            <a:ext cx="1170192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8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nb-NO"/>
              <a:t>Møte med partsgruppen</a:t>
            </a:r>
            <a:endParaRPr/>
          </a:p>
        </p:txBody>
      </p:sp>
      <p:pic>
        <p:nvPicPr>
          <p:cNvPr id="3" name="Helseiarbeid_logo_org.ai" descr="Helseiarbeid_logo_org.ai">
            <a:extLst>
              <a:ext uri="{FF2B5EF4-FFF2-40B4-BE49-F238E27FC236}">
                <a16:creationId xmlns:a16="http://schemas.microsoft.com/office/drawing/2014/main" id="{5C70E248-3FB9-51B2-C220-E08247939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6530" y="12372122"/>
            <a:ext cx="2568509" cy="7234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44C1AF8-8716-3182-EA3F-8632E5EA5F3B}"/>
              </a:ext>
            </a:extLst>
          </p:cNvPr>
          <p:cNvSpPr txBox="1"/>
          <p:nvPr userDrawn="1"/>
        </p:nvSpPr>
        <p:spPr>
          <a:xfrm>
            <a:off x="1930037" y="649797"/>
            <a:ext cx="125945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2800">
                <a:solidFill>
                  <a:schemeClr val="tx1"/>
                </a:solidFill>
                <a:latin typeface="Roboto Slab "/>
                <a:ea typeface="+mn-ea"/>
                <a:cs typeface="+mn-cs"/>
                <a:sym typeface="Roboto Slab Bold"/>
              </a:rPr>
              <a:t>Steg 2</a:t>
            </a:r>
          </a:p>
        </p:txBody>
      </p:sp>
      <p:pic>
        <p:nvPicPr>
          <p:cNvPr id="5" name="Grafikk 4" descr="Stopp med heldekkende fyll">
            <a:extLst>
              <a:ext uri="{FF2B5EF4-FFF2-40B4-BE49-F238E27FC236}">
                <a16:creationId xmlns:a16="http://schemas.microsoft.com/office/drawing/2014/main" id="{FF6AE729-EB63-AF4B-F703-C377572C2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40" y="607776"/>
            <a:ext cx="575500" cy="575500"/>
          </a:xfrm>
          <a:prstGeom prst="rect">
            <a:avLst/>
          </a:prstGeom>
        </p:spPr>
      </p:pic>
      <p:pic>
        <p:nvPicPr>
          <p:cNvPr id="7" name="Bilde" descr="Bilde">
            <a:extLst>
              <a:ext uri="{FF2B5EF4-FFF2-40B4-BE49-F238E27FC236}">
                <a16:creationId xmlns:a16="http://schemas.microsoft.com/office/drawing/2014/main" id="{AB7BB7FB-A881-551C-388B-1F59EBDBDD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1581" y="5327746"/>
            <a:ext cx="1443356" cy="1765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3EE5CB4-0B4B-930E-77CE-37281F1F0775}"/>
              </a:ext>
            </a:extLst>
          </p:cNvPr>
          <p:cNvSpPr txBox="1"/>
          <p:nvPr userDrawn="1"/>
        </p:nvSpPr>
        <p:spPr>
          <a:xfrm>
            <a:off x="10929022" y="12559876"/>
            <a:ext cx="26781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ctr">
              <a:lnSpc>
                <a:spcPct val="100000"/>
              </a:lnSpc>
              <a:buSzTx/>
            </a:pPr>
            <a:r>
              <a:rPr lang="nb-NO" sz="1800">
                <a:solidFill>
                  <a:schemeClr val="tx1"/>
                </a:solidFill>
                <a:latin typeface="All Round Gothic XLig" panose="020B0403020202020104" pitchFamily="34" charset="77"/>
                <a:ea typeface="+mn-ea"/>
                <a:cs typeface="+mn-cs"/>
                <a:sym typeface="Roboto Slab Bold"/>
              </a:rPr>
              <a:t>I samarbeid med</a:t>
            </a:r>
          </a:p>
        </p:txBody>
      </p:sp>
      <p:pic>
        <p:nvPicPr>
          <p:cNvPr id="9" name="Bilde 8" descr="Et bilde som inneholder Grafikk, symbol, design&#10;&#10;KI-generert innhold kan være feil.">
            <a:extLst>
              <a:ext uri="{FF2B5EF4-FFF2-40B4-BE49-F238E27FC236}">
                <a16:creationId xmlns:a16="http://schemas.microsoft.com/office/drawing/2014/main" id="{F93D17E4-3D37-8A5A-4389-A2682374F6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463" y="12446265"/>
            <a:ext cx="883057" cy="586111"/>
          </a:xfrm>
          <a:prstGeom prst="rect">
            <a:avLst/>
          </a:prstGeom>
        </p:spPr>
      </p:pic>
      <p:pic>
        <p:nvPicPr>
          <p:cNvPr id="10" name="Bilde 9" descr="Et bilde som inneholder Grafikk, Font, logo, grafisk design&#10;&#10;KI-generert innhold kan være feil.">
            <a:extLst>
              <a:ext uri="{FF2B5EF4-FFF2-40B4-BE49-F238E27FC236}">
                <a16:creationId xmlns:a16="http://schemas.microsoft.com/office/drawing/2014/main" id="{89117C98-141F-38C1-5BE2-E3975133E7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94" y="12446264"/>
            <a:ext cx="932128" cy="586111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B80C11BC-2A82-2F6E-8E5A-11F89B449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34072" y="7743245"/>
            <a:ext cx="7341716" cy="586111"/>
          </a:xfrm>
        </p:spPr>
        <p:txBody>
          <a:bodyPr anchor="ctr">
            <a:normAutofit/>
          </a:bodyPr>
          <a:lstStyle>
            <a:lvl1pPr marL="468313" indent="-457200" algn="l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bedrift..</a:t>
            </a:r>
            <a:endParaRPr lang="nb-US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6890D1D-89B3-0DE0-074A-436841756D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57060" y="7743245"/>
            <a:ext cx="5289364" cy="586111"/>
          </a:xfrm>
        </p:spPr>
        <p:txBody>
          <a:bodyPr anchor="ctr">
            <a:normAutofit/>
          </a:bodyPr>
          <a:lstStyle>
            <a:lvl1pPr marL="468313" indent="-457200" algn="r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dato..</a:t>
            </a:r>
            <a:endParaRPr lang="nb-US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C4FD264-973C-127E-B69A-48B8A6BD38CE}"/>
              </a:ext>
            </a:extLst>
          </p:cNvPr>
          <p:cNvCxnSpPr/>
          <p:nvPr userDrawn="1"/>
        </p:nvCxnSpPr>
        <p:spPr>
          <a:xfrm>
            <a:off x="12200260" y="7832453"/>
            <a:ext cx="0" cy="429093"/>
          </a:xfrm>
          <a:prstGeom prst="line">
            <a:avLst/>
          </a:prstGeom>
          <a:noFill/>
          <a:ln w="25400" cap="flat">
            <a:solidFill>
              <a:srgbClr val="ED6C6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Grafikk 5" descr="Stopp med heldekkende fyll">
            <a:extLst>
              <a:ext uri="{FF2B5EF4-FFF2-40B4-BE49-F238E27FC236}">
                <a16:creationId xmlns:a16="http://schemas.microsoft.com/office/drawing/2014/main" id="{D5630174-24A2-3749-8D8E-FE0EBE38A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119" y="607776"/>
            <a:ext cx="575500" cy="5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36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888B3A3D-5890-3205-222C-07D079F9AA0D}"/>
              </a:ext>
            </a:extLst>
          </p:cNvPr>
          <p:cNvSpPr/>
          <p:nvPr userDrawn="1"/>
        </p:nvSpPr>
        <p:spPr>
          <a:xfrm>
            <a:off x="276993" y="273050"/>
            <a:ext cx="11915005" cy="11887200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BCCB36AC-8C96-FBA9-C992-B1EC7D4667B5}"/>
              </a:ext>
            </a:extLst>
          </p:cNvPr>
          <p:cNvSpPr/>
          <p:nvPr userDrawn="1"/>
        </p:nvSpPr>
        <p:spPr>
          <a:xfrm>
            <a:off x="12191998" y="1555750"/>
            <a:ext cx="11915005" cy="11887200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730250"/>
            <a:ext cx="10514502" cy="265112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C229B7-0F4D-EC57-8D0E-9BD34B8AB7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1325" y="2170288"/>
            <a:ext cx="10529888" cy="262369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A6A7661-419A-8531-47B2-881D61709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01262" y="3651251"/>
            <a:ext cx="10514501" cy="8095272"/>
          </a:xfrm>
        </p:spPr>
        <p:txBody>
          <a:bodyPr anchor="t"/>
          <a:lstStyle>
            <a:lvl1pPr marL="468313" indent="-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26FFF4C-0A6B-2DB3-BE4D-06C11DC1E3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141325" y="5171565"/>
            <a:ext cx="10606477" cy="7893804"/>
          </a:xfrm>
        </p:spPr>
        <p:txBody>
          <a:bodyPr anchor="t"/>
          <a:lstStyle>
            <a:lvl1pPr marL="468313" indent="-457200">
              <a:buClr>
                <a:srgbClr val="EB69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B69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B69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B69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B69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5803352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r_innholdsdeler_2x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e">
            <a:extLst>
              <a:ext uri="{FF2B5EF4-FFF2-40B4-BE49-F238E27FC236}">
                <a16:creationId xmlns:a16="http://schemas.microsoft.com/office/drawing/2014/main" id="{DE49C843-E157-699D-F24F-B761717E96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8940" y="251012"/>
            <a:ext cx="5486400" cy="6493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771D7015-0C86-5FDD-6495-7C46C6450C05}"/>
              </a:ext>
            </a:extLst>
          </p:cNvPr>
          <p:cNvSpPr/>
          <p:nvPr userDrawn="1"/>
        </p:nvSpPr>
        <p:spPr>
          <a:xfrm>
            <a:off x="268940" y="6744053"/>
            <a:ext cx="5486400" cy="4832861"/>
          </a:xfrm>
          <a:prstGeom prst="rect">
            <a:avLst/>
          </a:prstGeom>
          <a:solidFill>
            <a:srgbClr val="F5F0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014349B4-31A5-2EC3-E7E5-ED0D819E8BF5}"/>
              </a:ext>
            </a:extLst>
          </p:cNvPr>
          <p:cNvSpPr/>
          <p:nvPr userDrawn="1"/>
        </p:nvSpPr>
        <p:spPr>
          <a:xfrm>
            <a:off x="6230470" y="1490601"/>
            <a:ext cx="5486400" cy="4850482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13" name="Capsdude.png">
            <a:extLst>
              <a:ext uri="{FF2B5EF4-FFF2-40B4-BE49-F238E27FC236}">
                <a16:creationId xmlns:a16="http://schemas.microsoft.com/office/drawing/2014/main" id="{261D813B-4CE3-69B1-1CE9-180838F24C61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12192000" y="251012"/>
            <a:ext cx="11923059" cy="131866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807" y="7331683"/>
            <a:ext cx="4028665" cy="3657600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B5D0219-1178-6203-1DEC-89CEC6E7F7C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0471" y="7175970"/>
            <a:ext cx="5486400" cy="5862483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A1E23-1277-67BD-5CD6-2FCEC716F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4963" y="1816100"/>
            <a:ext cx="4535487" cy="4127500"/>
          </a:xfrm>
        </p:spPr>
        <p:txBody>
          <a:bodyPr anchor="ctr"/>
          <a:lstStyle>
            <a:lvl1pPr>
              <a:defRPr sz="380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5553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BF8D8-C57C-4AA6-96A3-50CD91721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730250"/>
            <a:ext cx="21031200" cy="2651125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1FEA50-6D12-94B5-6D7C-BB337A36B8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9575" y="3593291"/>
            <a:ext cx="103155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66A429-3340-DD83-887A-3102845242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344400" y="3593291"/>
            <a:ext cx="103663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BBD30F1-0E7C-2B45-3F00-5E5F8704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73C801B-D5D4-46E1-CB8E-29EB70FC4B9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79575" y="5010150"/>
            <a:ext cx="10312400" cy="7369175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8429024-BCBE-58A1-E804-1B90156D05B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330240" y="5025793"/>
            <a:ext cx="10312400" cy="736917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320590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19A23-DEF5-83CE-E131-6FE73257F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118DC7-CA6C-02A0-24EF-BB88C1C6AB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AF2974-1ECA-91CB-F3AE-725F1B5B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8D8E20D-A6D0-4C92-9224-EFA92FD1D3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366375" y="1974849"/>
            <a:ext cx="12338050" cy="976312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696700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x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4CB4D-1BEF-0D4D-CF8E-29EF2B40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36A30F6-299B-455E-AF2B-F37F04F58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4" y="276995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7DB3E6D1-D10F-854E-2155-5BE8579185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2C8084F-DF06-EB0A-67DF-61D6AC4083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366374" y="6857997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243814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64EFF8DB-90ED-7AD4-E005-DF1BA052DB37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/>
          </a:solidFill>
          <a:ln w="254000">
            <a:noFill/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FE04D2-7AFC-3110-085B-93DFBF481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5940" y="5283763"/>
            <a:ext cx="10212117" cy="2868956"/>
          </a:xfrm>
          <a:prstGeom prst="rect">
            <a:avLst/>
          </a:prstGeom>
        </p:spPr>
      </p:pic>
      <p:pic>
        <p:nvPicPr>
          <p:cNvPr id="3" name="Helseiarbeid_logo_org.ai" descr="Helseiarbeid_logo_org.ai">
            <a:extLst>
              <a:ext uri="{FF2B5EF4-FFF2-40B4-BE49-F238E27FC236}">
                <a16:creationId xmlns:a16="http://schemas.microsoft.com/office/drawing/2014/main" id="{023054D5-31B1-D8A1-86B7-2D855DD812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2573" y="12512149"/>
            <a:ext cx="2087528" cy="5879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206739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1410A-1DCD-E0CC-790B-D40218FD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DB183-5FC0-4442-3222-24527CA1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D80DC-E6BE-AF92-273F-2513BFF2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E71E-A918-4761-A38F-E278841B5997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E77D3B-02DD-6646-D590-DB4093CC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BAA9C8-91E5-31D5-BF8F-C6F12A3B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3626-4F7D-465A-8425-5295FAEC2E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92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9691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5" y="276995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821181"/>
            <a:ext cx="18288000" cy="4198744"/>
          </a:xfrm>
        </p:spPr>
        <p:txBody>
          <a:bodyPr anchor="b"/>
          <a:lstStyle>
            <a:lvl1pPr algn="ctr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FD37D2-C4F7-D06B-0A92-D99B52541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690744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2D5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118D6-814F-B6CD-31C5-1055D833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</a:pPr>
            <a:r>
              <a:rPr lang="nb-NO"/>
              <a:t>Tittel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2075A674-543D-BDB6-28B3-19875C3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chemeClr val="bg1"/>
              </a:buClr>
            </a:pPr>
            <a:fld id="{CD8BD15F-71AF-854E-9182-4777FF9948DA}" type="datetimeFigureOut">
              <a:rPr lang="nb-US" smtClean="0"/>
              <a:pPr>
                <a:buClr>
                  <a:schemeClr val="bg1"/>
                </a:buClr>
              </a:pPr>
              <a:t>01/14/2026</a:t>
            </a:fld>
            <a:endParaRPr lang="nb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846871-2E3E-8A50-CFC4-CFE90E3DC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5287" y="1039813"/>
            <a:ext cx="3534280" cy="99290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2236948-CE01-0AF1-D941-FD83B8CB9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70" y="12583588"/>
            <a:ext cx="1569051" cy="4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23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6" y="276996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1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3EAD8D60-7A63-E923-C448-59C330C24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2958353"/>
            <a:ext cx="18288001" cy="7817224"/>
          </a:xfrm>
        </p:spPr>
        <p:txBody>
          <a:bodyPr anchor="ctr"/>
          <a:lstStyle>
            <a:lvl1pPr algn="l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1A4A98-52A0-E580-8A46-26EA98C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chemeClr val="bg1"/>
              </a:buClr>
            </a:pPr>
            <a:fld id="{CD8BD15F-71AF-854E-9182-4777FF9948DA}" type="datetimeFigureOut">
              <a:rPr lang="nb-US" smtClean="0"/>
              <a:pPr>
                <a:buClr>
                  <a:schemeClr val="bg1"/>
                </a:buClr>
              </a:pPr>
              <a:t>01/14/2026</a:t>
            </a:fld>
            <a:endParaRPr lang="nb-US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37D44477-E270-CA64-B27A-15885C94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</a:pPr>
            <a:r>
              <a:rPr lang="nb-NO"/>
              <a:t>Tittel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866741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237ECEBB-5EB9-8B93-9D73-B14478AEB2B9}"/>
              </a:ext>
            </a:extLst>
          </p:cNvPr>
          <p:cNvSpPr/>
          <p:nvPr userDrawn="1"/>
        </p:nvSpPr>
        <p:spPr>
          <a:xfrm>
            <a:off x="267761" y="276995"/>
            <a:ext cx="1354658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6CF526-68AD-7505-D6C6-14EDF3A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4" y="1690821"/>
            <a:ext cx="9544050" cy="10339254"/>
          </a:xfrm>
        </p:spPr>
        <p:txBody>
          <a:bodyPr anchor="ctr"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pic>
        <p:nvPicPr>
          <p:cNvPr id="8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67D7EC46-2259-59B5-DE40-46777588E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4A96A6A-A971-64F3-E5B5-A31B5AB6B6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61458" y="3651250"/>
            <a:ext cx="9170054" cy="8378825"/>
          </a:xfrm>
        </p:spPr>
        <p:txBody>
          <a:bodyPr anchor="t"/>
          <a:lstStyle>
            <a:lvl1pPr marL="468313" indent="-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889359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" descr="Bilde">
            <a:extLst>
              <a:ext uri="{FF2B5EF4-FFF2-40B4-BE49-F238E27FC236}">
                <a16:creationId xmlns:a16="http://schemas.microsoft.com/office/drawing/2014/main" id="{A8A24D36-D50B-1213-1E45-43BCE68E3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476"/>
          </a:blip>
          <a:stretch>
            <a:fillRect/>
          </a:stretch>
        </p:blipFill>
        <p:spPr>
          <a:xfrm>
            <a:off x="-93527" y="0"/>
            <a:ext cx="2274528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1B008E-9A56-83F7-97F9-A77562A32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4817" y="954571"/>
            <a:ext cx="12748592" cy="1576595"/>
          </a:xfrm>
        </p:spPr>
        <p:txBody>
          <a:bodyPr anchor="b"/>
          <a:lstStyle>
            <a:lvl1pPr algn="l"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A55238-71E9-5A41-3FB2-2890C56DD5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54817" y="2796209"/>
            <a:ext cx="12748592" cy="1312036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14382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226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>
            <a:extLst>
              <a:ext uri="{FF2B5EF4-FFF2-40B4-BE49-F238E27FC236}">
                <a16:creationId xmlns:a16="http://schemas.microsoft.com/office/drawing/2014/main" id="{D6AEF4D8-9FBD-C289-8402-4CE223527F4D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>
              <a:alpha val="29804"/>
            </a:srgbClr>
          </a:solidFill>
          <a:ln w="254000">
            <a:noFill/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3" y="742950"/>
            <a:ext cx="16125274" cy="1509712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0" name="Bilde">
            <a:extLst>
              <a:ext uri="{FF2B5EF4-FFF2-40B4-BE49-F238E27FC236}">
                <a16:creationId xmlns:a16="http://schemas.microsoft.com/office/drawing/2014/main" id="{EF3E7F7E-CC47-ACBE-B8A1-F558A275DD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528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/>
          <a:p>
            <a:endParaRPr/>
          </a:p>
        </p:txBody>
      </p:sp>
      <p:sp>
        <p:nvSpPr>
          <p:cNvPr id="11" name="Bilde">
            <a:extLst>
              <a:ext uri="{FF2B5EF4-FFF2-40B4-BE49-F238E27FC236}">
                <a16:creationId xmlns:a16="http://schemas.microsoft.com/office/drawing/2014/main" id="{BE995E87-D9E2-DC41-011C-665448AD27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0994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130460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906905-A324-FDB2-655A-EAA56F228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CA01EA9-65F8-40BD-9F07-2E96DB41502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573520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614B4AE-F942-F8C2-B3DF-DAFB2889BB7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5057941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7DE6278-77B4-BBCA-5DE8-01F036DCC3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89099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8934057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9601143" cy="1583521"/>
          </a:xfrm>
        </p:spPr>
        <p:txBody>
          <a:bodyPr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277600" y="273050"/>
            <a:ext cx="12829405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1385297-85AC-C15F-4E2A-DA1EFA98F0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9601143" cy="7793166"/>
          </a:xfrm>
        </p:spPr>
        <p:txBody>
          <a:bodyPr anchor="t"/>
          <a:lstStyle>
            <a:lvl1pPr marL="468313" indent="-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8519130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bilde 30-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6171069" cy="1583521"/>
          </a:xfrm>
        </p:spPr>
        <p:txBody>
          <a:bodyPr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974" y="273050"/>
            <a:ext cx="16646031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09FED4A-9DD2-B2F4-043F-534A8D9670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6171069" cy="7793166"/>
          </a:xfrm>
        </p:spPr>
        <p:txBody>
          <a:bodyPr anchor="t"/>
          <a:lstStyle>
            <a:lvl1pPr marL="468313" indent="-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97843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sjonstittel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Presentasjonstittel</a:t>
            </a:r>
            <a:endParaRPr/>
          </a:p>
        </p:txBody>
      </p:sp>
      <p:sp>
        <p:nvSpPr>
          <p:cNvPr id="6" name="Brødtekst nivå 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err="1"/>
              <a:t>Presentasjonsundertittel</a:t>
            </a:r>
            <a:endParaRPr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60F0573-47F0-5064-C2E8-CE7AA5AF307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2" name="Kvadrat">
            <a:extLst>
              <a:ext uri="{FF2B5EF4-FFF2-40B4-BE49-F238E27FC236}">
                <a16:creationId xmlns:a16="http://schemas.microsoft.com/office/drawing/2014/main" id="{EE1B2E55-2529-696F-C66A-B615DB2586E9}"/>
              </a:ext>
            </a:extLst>
          </p:cNvPr>
          <p:cNvSpPr/>
          <p:nvPr userDrawn="1"/>
        </p:nvSpPr>
        <p:spPr>
          <a:xfrm>
            <a:off x="11407772" y="-972932"/>
            <a:ext cx="753468" cy="753468"/>
          </a:xfrm>
          <a:prstGeom prst="rect">
            <a:avLst/>
          </a:prstGeom>
          <a:solidFill>
            <a:srgbClr val="2D56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Kvadrat">
            <a:extLst>
              <a:ext uri="{FF2B5EF4-FFF2-40B4-BE49-F238E27FC236}">
                <a16:creationId xmlns:a16="http://schemas.microsoft.com/office/drawing/2014/main" id="{57203EBF-F3D9-FDA3-47A9-FA6D9F111BBB}"/>
              </a:ext>
            </a:extLst>
          </p:cNvPr>
          <p:cNvSpPr/>
          <p:nvPr userDrawn="1"/>
        </p:nvSpPr>
        <p:spPr>
          <a:xfrm>
            <a:off x="13029457" y="-968054"/>
            <a:ext cx="753468" cy="753468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Kvadrat">
            <a:extLst>
              <a:ext uri="{FF2B5EF4-FFF2-40B4-BE49-F238E27FC236}">
                <a16:creationId xmlns:a16="http://schemas.microsoft.com/office/drawing/2014/main" id="{E34B3E9C-8711-F4B9-EAC0-A78EE1CA59C1}"/>
              </a:ext>
            </a:extLst>
          </p:cNvPr>
          <p:cNvSpPr/>
          <p:nvPr userDrawn="1"/>
        </p:nvSpPr>
        <p:spPr>
          <a:xfrm>
            <a:off x="10654088" y="-972932"/>
            <a:ext cx="753468" cy="753468"/>
          </a:xfrm>
          <a:prstGeom prst="rect">
            <a:avLst/>
          </a:prstGeom>
          <a:solidFill>
            <a:srgbClr val="ED6D6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Kvadrat">
            <a:extLst>
              <a:ext uri="{FF2B5EF4-FFF2-40B4-BE49-F238E27FC236}">
                <a16:creationId xmlns:a16="http://schemas.microsoft.com/office/drawing/2014/main" id="{E666EFAA-335E-4967-E71D-E725492EFE8E}"/>
              </a:ext>
            </a:extLst>
          </p:cNvPr>
          <p:cNvSpPr/>
          <p:nvPr userDrawn="1"/>
        </p:nvSpPr>
        <p:spPr>
          <a:xfrm>
            <a:off x="12171774" y="-968054"/>
            <a:ext cx="753468" cy="753468"/>
          </a:xfrm>
          <a:prstGeom prst="rect">
            <a:avLst/>
          </a:prstGeom>
          <a:solidFill>
            <a:srgbClr val="F5F0E6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74" r:id="rId3"/>
    <p:sldLayoutId id="2147483662" r:id="rId4"/>
    <p:sldLayoutId id="2147483663" r:id="rId5"/>
    <p:sldLayoutId id="2147483682" r:id="rId6"/>
    <p:sldLayoutId id="2147483666" r:id="rId7"/>
    <p:sldLayoutId id="2147483676" r:id="rId8"/>
    <p:sldLayoutId id="2147483677" r:id="rId9"/>
    <p:sldLayoutId id="2147483664" r:id="rId10"/>
    <p:sldLayoutId id="2147483673" r:id="rId11"/>
    <p:sldLayoutId id="2147483665" r:id="rId12"/>
    <p:sldLayoutId id="2147483668" r:id="rId13"/>
    <p:sldLayoutId id="2147483669" r:id="rId14"/>
    <p:sldLayoutId id="2147483672" r:id="rId15"/>
    <p:sldLayoutId id="2147483679" r:id="rId16"/>
    <p:sldLayoutId id="2147483681" r:id="rId17"/>
  </p:sldLayoutIdLst>
  <p:transition spd="med"/>
  <p:txStyles>
    <p:title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titleStyle>
    <p:body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F72098C-9B6E-1BD2-3ECD-84F43151F73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B1868-FF75-DF0E-3E33-4E4CABDDBB4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1935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FD3E47-8917-D6B9-B45A-94072E1D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/>
              <a:t>Hva er det viktigste du tar med deg fra dagen i dag?</a:t>
            </a:r>
          </a:p>
        </p:txBody>
      </p:sp>
      <p:pic>
        <p:nvPicPr>
          <p:cNvPr id="3" name="Bilde" descr="Bilde">
            <a:extLst>
              <a:ext uri="{FF2B5EF4-FFF2-40B4-BE49-F238E27FC236}">
                <a16:creationId xmlns:a16="http://schemas.microsoft.com/office/drawing/2014/main" id="{B9856DE4-E753-079D-77C2-ED1FD0FA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233230" y="3831504"/>
            <a:ext cx="2315078" cy="14200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89188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622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85E548-B048-0342-5E59-D144DF19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Valgfritt tilleggsstoff</a:t>
            </a:r>
          </a:p>
        </p:txBody>
      </p:sp>
    </p:spTree>
    <p:extLst>
      <p:ext uri="{BB962C8B-B14F-4D97-AF65-F5344CB8AC3E}">
        <p14:creationId xmlns:p14="http://schemas.microsoft.com/office/powerpoint/2010/main" val="12012245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Vårt beste tips til hva dere kan gjøre til neste samling:"/>
          <p:cNvSpPr txBox="1"/>
          <p:nvPr/>
        </p:nvSpPr>
        <p:spPr>
          <a:xfrm>
            <a:off x="1073720" y="1000572"/>
            <a:ext cx="870110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27776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Vårt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beste</a:t>
            </a:r>
            <a:r>
              <a:rPr>
                <a:solidFill>
                  <a:schemeClr val="tx1"/>
                </a:solidFill>
              </a:rPr>
              <a:t> tips </a:t>
            </a:r>
            <a:r>
              <a:rPr err="1">
                <a:solidFill>
                  <a:schemeClr val="tx1"/>
                </a:solidFill>
              </a:rPr>
              <a:t>til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hva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dere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kan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gjøre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lang="nb-NO">
                <a:solidFill>
                  <a:schemeClr val="tx1"/>
                </a:solidFill>
              </a:rPr>
              <a:t>fremover</a:t>
            </a:r>
            <a:r>
              <a:rPr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642" name="Rektangel"/>
          <p:cNvSpPr/>
          <p:nvPr/>
        </p:nvSpPr>
        <p:spPr>
          <a:xfrm>
            <a:off x="567398" y="2006600"/>
            <a:ext cx="23610414" cy="11240773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43" name="Helseiarbeid_logo_org.ai" descr="Helseiarbeid_logo_org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120" y="12465896"/>
            <a:ext cx="2774482" cy="781477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Rektangel"/>
          <p:cNvSpPr/>
          <p:nvPr/>
        </p:nvSpPr>
        <p:spPr>
          <a:xfrm>
            <a:off x="1065105" y="1672447"/>
            <a:ext cx="21022487" cy="332748"/>
          </a:xfrm>
          <a:prstGeom prst="rect">
            <a:avLst/>
          </a:prstGeom>
          <a:solidFill>
            <a:srgbClr val="69C1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" name="Bilde" descr="Bilde">
            <a:extLst>
              <a:ext uri="{FF2B5EF4-FFF2-40B4-BE49-F238E27FC236}">
                <a16:creationId xmlns:a16="http://schemas.microsoft.com/office/drawing/2014/main" id="{0C509836-DFA9-6B33-73EE-B1E7193F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592" y="566423"/>
            <a:ext cx="1171292" cy="1432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CA8E218-DD0C-A22C-FF81-1A3554B3BE74}"/>
              </a:ext>
            </a:extLst>
          </p:cNvPr>
          <p:cNvSpPr txBox="1"/>
          <p:nvPr/>
        </p:nvSpPr>
        <p:spPr>
          <a:xfrm>
            <a:off x="1150126" y="2780886"/>
            <a:ext cx="10764644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5800">
                <a:solidFill>
                  <a:srgbClr val="2D5660"/>
                </a:solidFill>
                <a:latin typeface="+mn-lt"/>
                <a:ea typeface="+mn-ea"/>
                <a:cs typeface="+mn-cs"/>
                <a:sym typeface="Roboto Slab Bold"/>
              </a:rPr>
              <a:t>Prosessen</a:t>
            </a:r>
          </a:p>
        </p:txBody>
      </p:sp>
      <p:pic>
        <p:nvPicPr>
          <p:cNvPr id="3" name="Bilde 2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0696B2B5-7F75-FA74-F5F1-2FC17B50C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7" y="3997702"/>
            <a:ext cx="22688506" cy="74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68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6F35-DFD5-7D80-139D-AD17F68C29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567936" y="3885165"/>
            <a:ext cx="9170054" cy="8378825"/>
          </a:xfrm>
        </p:spPr>
        <p:txBody>
          <a:bodyPr/>
          <a:lstStyle/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10795" indent="0">
              <a:buNone/>
            </a:pPr>
            <a:r>
              <a:rPr lang="nb-NO" b="1">
                <a:latin typeface="+mn-lt"/>
                <a:cs typeface="Arial"/>
              </a:rPr>
              <a:t>Hensikt: </a:t>
            </a:r>
          </a:p>
          <a:p>
            <a:pPr marL="467995">
              <a:buClr>
                <a:srgbClr val="FF6B6B"/>
              </a:buClr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Reflektere rundt budskapet i filmene</a:t>
            </a:r>
          </a:p>
          <a:p>
            <a:pPr marL="467995">
              <a:buClr>
                <a:srgbClr val="FF6B6B"/>
              </a:buClr>
            </a:pPr>
            <a:r>
              <a:rPr lang="nb-NO">
                <a:latin typeface="Roboto Slab"/>
                <a:ea typeface="Roboto Slab"/>
                <a:cs typeface="Roboto Slab"/>
              </a:rPr>
              <a:t>Gjennomgå gruppearbeid</a:t>
            </a:r>
            <a:endParaRPr lang="nb-NO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67995">
              <a:buClr>
                <a:srgbClr val="FF6B6B"/>
              </a:buClr>
            </a:pPr>
            <a:r>
              <a:rPr lang="nb-NO">
                <a:latin typeface="Roboto Slab"/>
                <a:ea typeface="Roboto Slab"/>
                <a:cs typeface="Roboto Slab"/>
              </a:rPr>
              <a:t>Sortere og prioritere</a:t>
            </a:r>
            <a:br>
              <a:rPr lang="nb-NO">
                <a:latin typeface="Aptos"/>
              </a:rPr>
            </a:br>
            <a:endParaRPr lang="en-US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BF3FEE9-FA2A-9C8C-67D7-1853FA09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4" y="1690821"/>
            <a:ext cx="9544050" cy="10339254"/>
          </a:xfrm>
        </p:spPr>
        <p:txBody>
          <a:bodyPr/>
          <a:lstStyle/>
          <a:p>
            <a:r>
              <a:rPr lang="nb-NO"/>
              <a:t>Refleksjon, sortering og prioritering </a:t>
            </a:r>
          </a:p>
        </p:txBody>
      </p:sp>
    </p:spTree>
    <p:extLst>
      <p:ext uri="{BB962C8B-B14F-4D97-AF65-F5344CB8AC3E}">
        <p14:creationId xmlns:p14="http://schemas.microsoft.com/office/powerpoint/2010/main" val="29854100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7FFCAB0-63E8-29EE-C5C4-DAC2914D65F2}"/>
              </a:ext>
            </a:extLst>
          </p:cNvPr>
          <p:cNvSpPr txBox="1"/>
          <p:nvPr/>
        </p:nvSpPr>
        <p:spPr>
          <a:xfrm>
            <a:off x="3563836" y="6360428"/>
            <a:ext cx="16336203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5800">
                <a:solidFill>
                  <a:srgbClr val="2D5660"/>
                </a:solidFill>
                <a:latin typeface="+mn-lt"/>
                <a:ea typeface="+mn-ea"/>
                <a:cs typeface="+mn-cs"/>
                <a:sym typeface="Roboto Slab Bold"/>
              </a:rPr>
              <a:t>Hva var det viktigste du tok med deg fra sist? </a:t>
            </a:r>
          </a:p>
        </p:txBody>
      </p:sp>
      <p:pic>
        <p:nvPicPr>
          <p:cNvPr id="3" name="Bilde" descr="Bilde">
            <a:extLst>
              <a:ext uri="{FF2B5EF4-FFF2-40B4-BE49-F238E27FC236}">
                <a16:creationId xmlns:a16="http://schemas.microsoft.com/office/drawing/2014/main" id="{62DDD5FF-4A01-946A-AEF3-59DB3B52CA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086926" y="4727616"/>
            <a:ext cx="2315078" cy="14200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73915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48D77F-D780-59D5-754A-93F9938C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>
            <a:normAutofit fontScale="90000"/>
          </a:bodyPr>
          <a:lstStyle/>
          <a:p>
            <a:pPr>
              <a:lnSpc>
                <a:spcPct val="110000"/>
              </a:lnSpc>
            </a:pPr>
            <a:br>
              <a:rPr lang="nb-NO" sz="2900"/>
            </a:br>
            <a:br>
              <a:rPr lang="nb-NO" sz="2900"/>
            </a:br>
            <a:br>
              <a:rPr lang="nb-NO" sz="5200"/>
            </a:br>
            <a:r>
              <a:rPr lang="nb-NO" sz="5200">
                <a:solidFill>
                  <a:srgbClr val="2D5660"/>
                </a:solidFill>
              </a:rPr>
              <a:t>Film 1:</a:t>
            </a:r>
            <a:br>
              <a:rPr lang="nb-NO" sz="5200">
                <a:solidFill>
                  <a:srgbClr val="2D5660"/>
                </a:solidFill>
              </a:rPr>
            </a:br>
            <a:r>
              <a:rPr lang="nb-NO" sz="5200" b="1">
                <a:solidFill>
                  <a:srgbClr val="2D5660"/>
                </a:solidFill>
              </a:rPr>
              <a:t>Viktigste budskap</a:t>
            </a:r>
            <a:br>
              <a:rPr lang="nb-NO" sz="5200">
                <a:solidFill>
                  <a:srgbClr val="2D5660"/>
                </a:solidFill>
              </a:rPr>
            </a:br>
            <a:endParaRPr lang="nb-NO" sz="5200">
              <a:solidFill>
                <a:srgbClr val="2D5660"/>
              </a:solidFill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58E809-95E7-5668-FE45-2CFB5606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FF6B6B"/>
              </a:buClr>
            </a:pPr>
            <a:endParaRPr lang="nb-NO" sz="3600">
              <a:latin typeface="+mn-lt"/>
            </a:endParaRPr>
          </a:p>
          <a:p>
            <a:pPr marL="571500" indent="-571500">
              <a:spcAft>
                <a:spcPts val="600"/>
              </a:spcAft>
              <a:buClr>
                <a:srgbClr val="FF6B6B"/>
              </a:buClr>
              <a:buFont typeface="Wingdings" panose="05000000000000000000" pitchFamily="2" charset="2"/>
              <a:buChar char="§"/>
            </a:pPr>
            <a:r>
              <a:rPr lang="nb-NO" sz="3600">
                <a:latin typeface="Roboto Slab "/>
              </a:rPr>
              <a:t>Helse skapes i samspill – kropp, tanker, følelser og omgivelser</a:t>
            </a:r>
            <a:br>
              <a:rPr lang="nb-NO" sz="3600">
                <a:latin typeface="Roboto Slab "/>
              </a:rPr>
            </a:br>
            <a:endParaRPr lang="nb-NO" sz="3600">
              <a:latin typeface="Roboto Slab "/>
            </a:endParaRPr>
          </a:p>
          <a:p>
            <a:pPr marL="571500" indent="-571500">
              <a:spcAft>
                <a:spcPts val="600"/>
              </a:spcAft>
              <a:buClr>
                <a:srgbClr val="FF6B6B"/>
              </a:buClr>
              <a:buFont typeface="Wingdings" panose="05000000000000000000" pitchFamily="2" charset="2"/>
              <a:buChar char="§"/>
            </a:pPr>
            <a:r>
              <a:rPr lang="nb-NO" sz="3600">
                <a:latin typeface="Roboto Slab "/>
              </a:rPr>
              <a:t>Jobben kan gi energi - når krav, kontroll og støtte er i balanse</a:t>
            </a:r>
            <a:br>
              <a:rPr lang="nb-NO" sz="3600">
                <a:latin typeface="Roboto Slab "/>
              </a:rPr>
            </a:br>
            <a:endParaRPr lang="nb-NO" sz="3600">
              <a:latin typeface="Roboto Slab "/>
            </a:endParaRPr>
          </a:p>
          <a:p>
            <a:pPr marL="571500" indent="-571500">
              <a:spcAft>
                <a:spcPts val="600"/>
              </a:spcAft>
              <a:buClr>
                <a:srgbClr val="FF6B6B"/>
              </a:buClr>
              <a:buFont typeface="Wingdings" panose="05000000000000000000" pitchFamily="2" charset="2"/>
              <a:buChar char="§"/>
            </a:pPr>
            <a:r>
              <a:rPr lang="nb-NO" sz="3600">
                <a:latin typeface="Roboto Slab "/>
              </a:rPr>
              <a:t>Et godt arbeidsmiljø er et felles ansvar</a:t>
            </a:r>
            <a:br>
              <a:rPr lang="nb-NO" sz="3600"/>
            </a:br>
            <a:endParaRPr lang="nb-NO" sz="3600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D237045F-04C4-728C-7448-5162FDD336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l="7507" r="7506"/>
          <a:stretch>
            <a:fillRect/>
          </a:stretch>
        </p:blipFill>
        <p:spPr>
          <a:xfrm>
            <a:off x="10366375" y="1974849"/>
            <a:ext cx="12338050" cy="97631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</p:spTree>
    <p:extLst>
      <p:ext uri="{BB962C8B-B14F-4D97-AF65-F5344CB8AC3E}">
        <p14:creationId xmlns:p14="http://schemas.microsoft.com/office/powerpoint/2010/main" val="22418985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84213-19D5-E63F-616D-73932978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413BC8-333E-AE28-C5C2-0B62F2B0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9601143" cy="1583521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nb-NO" sz="4700"/>
              <a:t>Film 2: </a:t>
            </a:r>
            <a:br>
              <a:rPr lang="nb-NO" sz="4700"/>
            </a:br>
            <a:r>
              <a:rPr lang="nb-NO" sz="4700" b="1"/>
              <a:t>Viktigste budskap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B4DE90FE-7E72-C928-D519-2188F84CBC9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29" r="29"/>
          <a:stretch/>
        </p:blipFill>
        <p:spPr>
          <a:xfrm>
            <a:off x="11277625" y="273050"/>
            <a:ext cx="12829354" cy="131659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05A168-A939-8B22-95FB-322814F10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9601143" cy="779316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nb-NO"/>
          </a:p>
          <a:p>
            <a:pPr>
              <a:spcAft>
                <a:spcPts val="600"/>
              </a:spcAft>
              <a:buClr>
                <a:srgbClr val="FF6B6B"/>
              </a:buClr>
            </a:pPr>
            <a:endParaRPr lang="nb-NO"/>
          </a:p>
          <a:p>
            <a:pPr>
              <a:spcAft>
                <a:spcPts val="600"/>
              </a:spcAft>
              <a:buClr>
                <a:srgbClr val="FF6B6B"/>
              </a:buClr>
            </a:pPr>
            <a:r>
              <a:rPr lang="nb-NO" sz="3600">
                <a:latin typeface="Roboto Slab "/>
              </a:rPr>
              <a:t>Ryggsmerter er vanlige og som regel ufarlige.</a:t>
            </a:r>
            <a:br>
              <a:rPr lang="nb-NO" sz="3600">
                <a:latin typeface="Roboto Slab "/>
              </a:rPr>
            </a:br>
            <a:endParaRPr lang="nb-NO" sz="3600">
              <a:latin typeface="Roboto Slab "/>
            </a:endParaRPr>
          </a:p>
          <a:p>
            <a:pPr>
              <a:spcAft>
                <a:spcPts val="600"/>
              </a:spcAft>
              <a:buClr>
                <a:srgbClr val="FF6B6B"/>
              </a:buClr>
            </a:pPr>
            <a:r>
              <a:rPr lang="nb-NO" sz="3600">
                <a:latin typeface="Roboto Slab "/>
              </a:rPr>
              <a:t>Bevegelse hjelper mest – hold deg i gang.</a:t>
            </a:r>
            <a:br>
              <a:rPr lang="nb-NO" sz="3600">
                <a:latin typeface="Roboto Slab "/>
              </a:rPr>
            </a:br>
            <a:endParaRPr lang="nb-NO" sz="3600">
              <a:latin typeface="Roboto Slab "/>
            </a:endParaRPr>
          </a:p>
          <a:p>
            <a:pPr>
              <a:spcAft>
                <a:spcPts val="600"/>
              </a:spcAft>
              <a:buClr>
                <a:srgbClr val="FF6B6B"/>
              </a:buClr>
            </a:pPr>
            <a:r>
              <a:rPr lang="nb-NO" sz="3600">
                <a:latin typeface="Roboto Slab "/>
              </a:rPr>
              <a:t>Unngåelse kan forverre plagene.</a:t>
            </a:r>
          </a:p>
          <a:p>
            <a:pPr marL="11113" indent="0">
              <a:spcAft>
                <a:spcPts val="600"/>
              </a:spcAft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6411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C42828-71B2-E406-4034-6CF814408A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213177" y="692356"/>
            <a:ext cx="9544050" cy="12279366"/>
          </a:xfrm>
        </p:spPr>
        <p:txBody>
          <a:bodyPr>
            <a:noAutofit/>
          </a:bodyPr>
          <a:lstStyle/>
          <a:p>
            <a:pPr marL="11113" indent="0">
              <a:lnSpc>
                <a:spcPct val="150000"/>
              </a:lnSpc>
              <a:buNone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Oppgave:</a:t>
            </a:r>
          </a:p>
          <a:p>
            <a:pPr>
              <a:lnSpc>
                <a:spcPct val="150000"/>
              </a:lnSpc>
              <a:buClr>
                <a:srgbClr val="FF6B6B"/>
              </a:buClr>
              <a:buFont typeface="+mj-lt"/>
              <a:buAutoNum type="arabicPeriod"/>
            </a:pP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 på prioriteringsarkene de ansatte fylte ut i forrige møte.</a:t>
            </a:r>
            <a:b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Noter for deg selv hva du legger merke til med kortene fra gruppene. </a:t>
            </a:r>
            <a:b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 med de andre det du legger merke til, de andre bare lytter.</a:t>
            </a:r>
            <a:br>
              <a:rPr lang="nb-NO" sz="2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2200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  <a:buClr>
                <a:srgbClr val="FF6B6B"/>
              </a:buClr>
              <a:buFont typeface="+mj-lt"/>
              <a:buAutoNum type="arabicPeriod"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Sorter</a:t>
            </a:r>
            <a:b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Slå</a:t>
            </a: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sammen like kort og sorter etter tema</a:t>
            </a:r>
            <a:endParaRPr lang="nb-NO" sz="2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b-NO" sz="2200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Clr>
                <a:srgbClr val="FF6B6B"/>
              </a:buClr>
              <a:buFont typeface="+mj-lt"/>
              <a:buAutoNum type="arabicPeriod"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Avstemming med poeng</a:t>
            </a:r>
          </a:p>
          <a:p>
            <a:pPr lvl="1" indent="0">
              <a:buNone/>
            </a:pP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Hver deltaker har fem poeng til å fordele på kortene i en avstemning for å bestemme prioriteringer. Man bestemmer selv om man ønsker å bruke alle stemmene på et kort, eller om man ønsker å fordele stemmene på flere kort.</a:t>
            </a:r>
          </a:p>
          <a:p>
            <a:pPr lvl="1" indent="0">
              <a:buNone/>
            </a:pPr>
            <a:endParaRPr lang="nb-NO" sz="2200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925513" lvl="1" indent="-457200">
              <a:buFont typeface="+mj-lt"/>
              <a:buAutoNum type="arabicPeriod"/>
            </a:pPr>
            <a:endParaRPr lang="nb-NO" sz="2200" b="1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Clr>
                <a:srgbClr val="FF6B6B"/>
              </a:buClr>
              <a:buFont typeface="+mj-lt"/>
              <a:buAutoNum type="arabicPeriod"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Prioriter</a:t>
            </a:r>
            <a:b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Kortet med flest stemmer blir utgangspunktet for videre arbeid</a:t>
            </a:r>
          </a:p>
          <a:p>
            <a:pPr>
              <a:buClr>
                <a:srgbClr val="FF6B6B"/>
              </a:buClr>
              <a:buFont typeface="+mj-lt"/>
              <a:buAutoNum type="arabicPeriod"/>
            </a:pPr>
            <a:endParaRPr lang="nb-NO" sz="2200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Clr>
                <a:srgbClr val="FF6B6B"/>
              </a:buClr>
              <a:buFont typeface="+mj-lt"/>
              <a:buAutoNum type="arabicPeriod"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kan vi… spørsmål:</a:t>
            </a:r>
            <a:b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Utsagnet i kortet omformuleres til «Hvordan kan vi...» spørsmål. Dette blir utgangspunkt til neste møte med ansatte. </a:t>
            </a:r>
            <a:b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2200" b="1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11113" indent="0">
              <a:buNone/>
            </a:pPr>
            <a:r>
              <a:rPr lang="nb-NO" sz="2200" b="1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Spar på de neste tre kortene fra prioriteringslista:</a:t>
            </a:r>
            <a:br>
              <a:rPr lang="nb-NO" sz="2200" b="1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2200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Ta vare på kortene som ikke ble valgt, men som fikk flere stemmer. Disse kortene skal dere jobbe videre med i steg 4. </a:t>
            </a:r>
            <a:br>
              <a:rPr lang="nb-NO" sz="2200">
                <a:latin typeface="Aptos"/>
                <a:ea typeface="Source Sans Pro" panose="020B0503030403020204" pitchFamily="34" charset="0"/>
                <a:cs typeface="Calibri Light" panose="020F0302020204030204" pitchFamily="34" charset="0"/>
              </a:rPr>
            </a:br>
            <a:endParaRPr lang="nb-NO" sz="2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607F9CC-12EB-7093-E708-2F749D2BA51A}"/>
              </a:ext>
            </a:extLst>
          </p:cNvPr>
          <p:cNvSpPr>
            <a:spLocks noGrp="1"/>
          </p:cNvSpPr>
          <p:nvPr/>
        </p:nvSpPr>
        <p:spPr>
          <a:xfrm>
            <a:off x="1312035" y="4235192"/>
            <a:ext cx="10679074" cy="32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1pPr>
            <a:lvl2pPr marL="0" marR="0" indent="457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2pPr>
            <a:lvl3pPr marL="0" marR="0" indent="9144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3pPr>
            <a:lvl4pPr marL="0" marR="0" indent="13716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4pPr>
            <a:lvl5pPr marL="0" marR="0" indent="18288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5pPr>
            <a:lvl6pPr marL="0" marR="0" indent="22860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6pPr>
            <a:lvl7pPr marL="0" marR="0" indent="2743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7pPr>
            <a:lvl8pPr marL="0" marR="0" indent="32004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8pPr>
            <a:lvl9pPr marL="0" marR="0" indent="36576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9pPr>
          </a:lstStyle>
          <a:p>
            <a:r>
              <a:rPr lang="nb-NO" sz="6600" dirty="0" err="1">
                <a:solidFill>
                  <a:srgbClr val="2D5660"/>
                </a:solidFill>
              </a:rPr>
              <a:t>HelseIArbeid</a:t>
            </a:r>
            <a:r>
              <a:rPr lang="nb-NO" sz="6600" dirty="0">
                <a:solidFill>
                  <a:srgbClr val="2D5660"/>
                </a:solidFill>
              </a:rPr>
              <a:t>-spillet:</a:t>
            </a:r>
          </a:p>
          <a:p>
            <a:r>
              <a:rPr lang="nb-NO" sz="6600" b="1" dirty="0">
                <a:solidFill>
                  <a:srgbClr val="2D5660"/>
                </a:solidFill>
              </a:rPr>
              <a:t>Sortere og prioritere</a:t>
            </a:r>
          </a:p>
        </p:txBody>
      </p:sp>
    </p:spTree>
    <p:extLst>
      <p:ext uri="{BB962C8B-B14F-4D97-AF65-F5344CB8AC3E}">
        <p14:creationId xmlns:p14="http://schemas.microsoft.com/office/powerpoint/2010/main" val="41205668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F865577B-0C64-6804-935C-32C1BC7C770F}"/>
              </a:ext>
            </a:extLst>
          </p:cNvPr>
          <p:cNvSpPr/>
          <p:nvPr/>
        </p:nvSpPr>
        <p:spPr>
          <a:xfrm>
            <a:off x="5706555" y="1141641"/>
            <a:ext cx="13223996" cy="11808240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Hvordan kan vi…">
            <a:extLst>
              <a:ext uri="{FF2B5EF4-FFF2-40B4-BE49-F238E27FC236}">
                <a16:creationId xmlns:a16="http://schemas.microsoft.com/office/drawing/2014/main" id="{3DE8126C-AFEF-E257-454D-6C0464E504E6}"/>
              </a:ext>
            </a:extLst>
          </p:cNvPr>
          <p:cNvSpPr txBox="1"/>
          <p:nvPr/>
        </p:nvSpPr>
        <p:spPr>
          <a:xfrm>
            <a:off x="5898061" y="1714707"/>
            <a:ext cx="10832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3600"/>
              <a:t> </a:t>
            </a:r>
            <a:r>
              <a:rPr sz="3600" err="1"/>
              <a:t>Hvordan</a:t>
            </a:r>
            <a:r>
              <a:rPr sz="3600"/>
              <a:t> </a:t>
            </a:r>
            <a:r>
              <a:rPr sz="3600" err="1"/>
              <a:t>kan</a:t>
            </a:r>
            <a:r>
              <a:rPr sz="3600"/>
              <a:t> vi…</a:t>
            </a:r>
          </a:p>
        </p:txBody>
      </p:sp>
    </p:spTree>
    <p:extLst>
      <p:ext uri="{BB962C8B-B14F-4D97-AF65-F5344CB8AC3E}">
        <p14:creationId xmlns:p14="http://schemas.microsoft.com/office/powerpoint/2010/main" val="95853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B1014-35D4-6612-4779-437A944E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ktangel">
            <a:extLst>
              <a:ext uri="{FF2B5EF4-FFF2-40B4-BE49-F238E27FC236}">
                <a16:creationId xmlns:a16="http://schemas.microsoft.com/office/drawing/2014/main" id="{32FA5317-405A-9D6F-4727-66B968A0C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03858" y="-279400"/>
            <a:ext cx="25098178" cy="14336217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ktangel">
            <a:extLst>
              <a:ext uri="{FF2B5EF4-FFF2-40B4-BE49-F238E27FC236}">
                <a16:creationId xmlns:a16="http://schemas.microsoft.com/office/drawing/2014/main" id="{422603C7-B490-4306-CF53-E1497850FAF5}"/>
              </a:ext>
            </a:extLst>
          </p:cNvPr>
          <p:cNvSpPr/>
          <p:nvPr/>
        </p:nvSpPr>
        <p:spPr>
          <a:xfrm>
            <a:off x="217768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Hvordan kan vi…">
            <a:extLst>
              <a:ext uri="{FF2B5EF4-FFF2-40B4-BE49-F238E27FC236}">
                <a16:creationId xmlns:a16="http://schemas.microsoft.com/office/drawing/2014/main" id="{FA79A528-98E7-58CF-96D5-E68281CAFE92}"/>
              </a:ext>
            </a:extLst>
          </p:cNvPr>
          <p:cNvSpPr txBox="1"/>
          <p:nvPr/>
        </p:nvSpPr>
        <p:spPr>
          <a:xfrm>
            <a:off x="260010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16" name="Rektangel">
            <a:extLst>
              <a:ext uri="{FF2B5EF4-FFF2-40B4-BE49-F238E27FC236}">
                <a16:creationId xmlns:a16="http://schemas.microsoft.com/office/drawing/2014/main" id="{059F6177-6D33-0FBB-19A3-1C8522AD1410}"/>
              </a:ext>
            </a:extLst>
          </p:cNvPr>
          <p:cNvSpPr/>
          <p:nvPr/>
        </p:nvSpPr>
        <p:spPr>
          <a:xfrm>
            <a:off x="1723846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Hvordan kan vi…">
            <a:extLst>
              <a:ext uri="{FF2B5EF4-FFF2-40B4-BE49-F238E27FC236}">
                <a16:creationId xmlns:a16="http://schemas.microsoft.com/office/drawing/2014/main" id="{5E9850C9-5F1E-23AC-FC54-B9A9C37CC749}"/>
              </a:ext>
            </a:extLst>
          </p:cNvPr>
          <p:cNvSpPr txBox="1"/>
          <p:nvPr/>
        </p:nvSpPr>
        <p:spPr>
          <a:xfrm>
            <a:off x="1766088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A5242804-5D2E-7AB8-E1A7-7040E642C5E5}"/>
              </a:ext>
            </a:extLst>
          </p:cNvPr>
          <p:cNvSpPr/>
          <p:nvPr/>
        </p:nvSpPr>
        <p:spPr>
          <a:xfrm>
            <a:off x="970807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Hvordan kan vi…">
            <a:extLst>
              <a:ext uri="{FF2B5EF4-FFF2-40B4-BE49-F238E27FC236}">
                <a16:creationId xmlns:a16="http://schemas.microsoft.com/office/drawing/2014/main" id="{EDE02966-EFFE-366B-DBC9-E92F519F192A}"/>
              </a:ext>
            </a:extLst>
          </p:cNvPr>
          <p:cNvSpPr txBox="1"/>
          <p:nvPr/>
        </p:nvSpPr>
        <p:spPr>
          <a:xfrm>
            <a:off x="1013049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20" name="Hvordan kan vi…">
            <a:extLst>
              <a:ext uri="{FF2B5EF4-FFF2-40B4-BE49-F238E27FC236}">
                <a16:creationId xmlns:a16="http://schemas.microsoft.com/office/drawing/2014/main" id="{416AD223-29B6-3615-2C96-6B8FD6BD4DE9}"/>
              </a:ext>
            </a:extLst>
          </p:cNvPr>
          <p:cNvSpPr txBox="1"/>
          <p:nvPr/>
        </p:nvSpPr>
        <p:spPr>
          <a:xfrm>
            <a:off x="831570" y="1346429"/>
            <a:ext cx="129320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pPr marL="0" indent="0">
              <a:buNone/>
            </a:pPr>
            <a:r>
              <a:rPr lang="nb-NO" sz="3600"/>
              <a:t>Disse tar vi vare på</a:t>
            </a:r>
            <a:endParaRPr sz="3600"/>
          </a:p>
        </p:txBody>
      </p:sp>
      <p:pic>
        <p:nvPicPr>
          <p:cNvPr id="22" name="Grafikk 21" descr="Merke 3 kontur">
            <a:extLst>
              <a:ext uri="{FF2B5EF4-FFF2-40B4-BE49-F238E27FC236}">
                <a16:creationId xmlns:a16="http://schemas.microsoft.com/office/drawing/2014/main" id="{1D3898FE-4A26-E403-A72F-B8218841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3990" y="3308914"/>
            <a:ext cx="1314083" cy="1314083"/>
          </a:xfrm>
          <a:prstGeom prst="rect">
            <a:avLst/>
          </a:prstGeom>
        </p:spPr>
      </p:pic>
      <p:pic>
        <p:nvPicPr>
          <p:cNvPr id="23" name="Grafikk 22" descr="Merke kontur">
            <a:extLst>
              <a:ext uri="{FF2B5EF4-FFF2-40B4-BE49-F238E27FC236}">
                <a16:creationId xmlns:a16="http://schemas.microsoft.com/office/drawing/2014/main" id="{3F7B77EC-5AAC-042A-77CF-43C5E3ABF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570" y="3308914"/>
            <a:ext cx="1314083" cy="1314083"/>
          </a:xfrm>
          <a:prstGeom prst="rect">
            <a:avLst/>
          </a:prstGeom>
        </p:spPr>
      </p:pic>
      <p:pic>
        <p:nvPicPr>
          <p:cNvPr id="24" name="Grafikk 23" descr="Merke 4 kontur">
            <a:extLst>
              <a:ext uri="{FF2B5EF4-FFF2-40B4-BE49-F238E27FC236}">
                <a16:creationId xmlns:a16="http://schemas.microsoft.com/office/drawing/2014/main" id="{0B112F17-332C-6F7F-5ABB-93E3AE101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24380" y="3308914"/>
            <a:ext cx="1314083" cy="13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1622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lIns="50800" tIns="50800" rIns="50800" bIns="50800" anchor="ctr">
        <a:spAutoFit/>
      </a:bodyPr>
      <a:lstStyle>
        <a:defPPr marL="0" indent="0" algn="l">
          <a:lnSpc>
            <a:spcPct val="100000"/>
          </a:lnSpc>
          <a:buSzTx/>
          <a:defRPr sz="5800" dirty="0">
            <a:solidFill>
              <a:srgbClr val="FFFFFF"/>
            </a:solidFill>
            <a:latin typeface="+mn-lt"/>
            <a:ea typeface="+mn-ea"/>
            <a:cs typeface="+mn-cs"/>
            <a:sym typeface="Roboto Slab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04800" marR="0" indent="-30480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A9FFE19C1404ABB880631B38D434C" ma:contentTypeVersion="18" ma:contentTypeDescription="Create a new document." ma:contentTypeScope="" ma:versionID="ca3f03529515438f8d084e0b46f243bc">
  <xsd:schema xmlns:xsd="http://www.w3.org/2001/XMLSchema" xmlns:xs="http://www.w3.org/2001/XMLSchema" xmlns:p="http://schemas.microsoft.com/office/2006/metadata/properties" xmlns:ns1="http://schemas.microsoft.com/sharepoint/v3" xmlns:ns2="8d73eeac-0527-46ce-b240-deb54efaeddd" xmlns:ns3="bda6c9db-e234-45b1-b876-3becb6099e40" targetNamespace="http://schemas.microsoft.com/office/2006/metadata/properties" ma:root="true" ma:fieldsID="439ee2da24a18b2bcbefd384c4fc265a" ns1:_="" ns2:_="" ns3:_="">
    <xsd:import namespace="http://schemas.microsoft.com/sharepoint/v3"/>
    <xsd:import namespace="8d73eeac-0527-46ce-b240-deb54efaeddd"/>
    <xsd:import namespace="bda6c9db-e234-45b1-b876-3becb6099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3eeac-0527-46ce-b240-deb54efae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6c9db-e234-45b1-b876-3becb6099e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5a9b993-bdfc-468a-952c-a1274fadfd13}" ma:internalName="TaxCatchAll" ma:showField="CatchAllData" ma:web="bda6c9db-e234-45b1-b876-3becb6099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73eeac-0527-46ce-b240-deb54efaeddd">
      <Terms xmlns="http://schemas.microsoft.com/office/infopath/2007/PartnerControls"/>
    </lcf76f155ced4ddcb4097134ff3c332f>
    <_ip_UnifiedCompliancePolicyUIAction xmlns="http://schemas.microsoft.com/sharepoint/v3" xsi:nil="true"/>
    <TaxCatchAll xmlns="bda6c9db-e234-45b1-b876-3becb6099e40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F7358-A98B-4EFB-8B70-E3469F3607F8}">
  <ds:schemaRefs>
    <ds:schemaRef ds:uri="8d73eeac-0527-46ce-b240-deb54efaeddd"/>
    <ds:schemaRef ds:uri="bda6c9db-e234-45b1-b876-3becb6099e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2F389D-679B-4E69-B791-7108503A07D4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da6c9db-e234-45b1-b876-3becb6099e40"/>
    <ds:schemaRef ds:uri="8d73eeac-0527-46ce-b240-deb54efaedd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4413075-6533-498A-A8AB-A3AEA90F501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1a7df76-0892-4e11-9342-e0df2f932a03}" enabled="1" method="Privilege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1504</Words>
  <Application>Microsoft Office PowerPoint</Application>
  <PresentationFormat>Egendefinert</PresentationFormat>
  <Paragraphs>151</Paragraphs>
  <Slides>13</Slides>
  <Notes>10</Notes>
  <HiddenSlides>2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5" baseType="lpstr">
      <vt:lpstr>All Round Gothic XLig</vt:lpstr>
      <vt:lpstr>Aptos</vt:lpstr>
      <vt:lpstr>Arial</vt:lpstr>
      <vt:lpstr>Arial,Sans-Serif</vt:lpstr>
      <vt:lpstr>Helvetica Neue</vt:lpstr>
      <vt:lpstr>Helvetica Neue Medium</vt:lpstr>
      <vt:lpstr>Roboto Slab</vt:lpstr>
      <vt:lpstr>Roboto Slab </vt:lpstr>
      <vt:lpstr>Roboto Slab Bold</vt:lpstr>
      <vt:lpstr>Segoe UI</vt:lpstr>
      <vt:lpstr>Wingdings</vt:lpstr>
      <vt:lpstr>21_BasicWhite</vt:lpstr>
      <vt:lpstr>PowerPoint-presentasjon</vt:lpstr>
      <vt:lpstr>PowerPoint-presentasjon</vt:lpstr>
      <vt:lpstr>Refleksjon, sortering og prioritering </vt:lpstr>
      <vt:lpstr>PowerPoint-presentasjon</vt:lpstr>
      <vt:lpstr>   Film 1: Viktigste budskap </vt:lpstr>
      <vt:lpstr>Film 2:  Viktigste budskap</vt:lpstr>
      <vt:lpstr>PowerPoint-presentasjon</vt:lpstr>
      <vt:lpstr>PowerPoint-presentasjon</vt:lpstr>
      <vt:lpstr>PowerPoint-presentasjon</vt:lpstr>
      <vt:lpstr>Hva er det viktigste du tar med deg fra dagen i dag?</vt:lpstr>
      <vt:lpstr>PowerPoint-presentasjon</vt:lpstr>
      <vt:lpstr>Valgfritt tilleggsstoff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Torske, Kristin Oust</dc:creator>
  <cp:lastModifiedBy>Torske, Kristin Oust</cp:lastModifiedBy>
  <cp:revision>2</cp:revision>
  <dcterms:modified xsi:type="dcterms:W3CDTF">2026-01-14T16:22:08Z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0x0101000E7A9FFE19C1404ABB880631B38D434C</vt:lpwstr>
  </property>
  <property fmtid="{D5CDD505-2E9C-101B-9397-08002B2CF9AE}" pid="3" name="MediaServiceImageTags">
    <vt:lpwstr/>
  </property>
</Properties>
</file>