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8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CA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E3E577-0E3B-4597-BFE0-965796EF2EE6}" v="5" dt="2026-01-14T14:18:26.599"/>
    <p1510:client id="{BEB1CFFC-9EC1-EF46-23FF-C7A8859C7A7C}" v="2" dt="2026-01-14T14:11:27.5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2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A4626E-781F-4DDA-A5BC-39799236B63C}" type="datetimeFigureOut">
              <a:rPr lang="nb-NO" smtClean="0"/>
              <a:t>14.01.2026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37E4F6-7F90-4AA7-ACA8-31709067744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56846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/>
              <a:t>Forslag til </a:t>
            </a:r>
            <a:r>
              <a:rPr lang="nb-NO" err="1"/>
              <a:t>spm</a:t>
            </a:r>
            <a:r>
              <a:rPr lang="nb-NO"/>
              <a:t>: «Hva kan være utfordringer – og hvordan løser vi dem sammen?»</a:t>
            </a:r>
            <a:br>
              <a:rPr lang="en-US">
                <a:latin typeface="Calibri"/>
                <a:ea typeface="Calibri"/>
                <a:cs typeface="Calibri"/>
              </a:rPr>
            </a:br>
            <a:br>
              <a:rPr lang="en-US">
                <a:latin typeface="Calibri"/>
                <a:ea typeface="Calibri"/>
                <a:cs typeface="Calibri"/>
              </a:rPr>
            </a:br>
            <a:r>
              <a:rPr lang="en-US" err="1">
                <a:latin typeface="Calibri"/>
                <a:ea typeface="Calibri"/>
                <a:cs typeface="Calibri"/>
              </a:rPr>
              <a:t>Metoder</a:t>
            </a:r>
            <a:r>
              <a:rPr lang="en-US">
                <a:latin typeface="Calibri"/>
                <a:ea typeface="Calibri"/>
                <a:cs typeface="Calibri"/>
              </a:rPr>
              <a:t>: </a:t>
            </a:r>
            <a:br>
              <a:rPr lang="en-US">
                <a:latin typeface="Calibri"/>
                <a:ea typeface="Calibri"/>
                <a:cs typeface="Calibri"/>
              </a:rPr>
            </a:br>
            <a:r>
              <a:rPr lang="en-US">
                <a:latin typeface="Calibri"/>
                <a:ea typeface="Calibri"/>
                <a:cs typeface="Calibri"/>
              </a:rPr>
              <a:t>Intro </a:t>
            </a:r>
            <a:r>
              <a:rPr lang="en-US" err="1">
                <a:latin typeface="Calibri"/>
                <a:ea typeface="Calibri"/>
                <a:cs typeface="Calibri"/>
              </a:rPr>
              <a:t>til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HelseIarbeid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bedriftstiltaket</a:t>
            </a:r>
            <a:r>
              <a:rPr lang="en-US">
                <a:latin typeface="Calibri"/>
                <a:ea typeface="Calibri"/>
                <a:cs typeface="Calibri"/>
              </a:rPr>
              <a:t>/ </a:t>
            </a:r>
            <a:r>
              <a:rPr lang="en-US" err="1">
                <a:latin typeface="Calibri"/>
                <a:ea typeface="Calibri"/>
                <a:cs typeface="Calibri"/>
              </a:rPr>
              <a:t>og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Lynkurset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endParaRPr lang="en-US"/>
          </a:p>
          <a:p>
            <a:br>
              <a:rPr lang="en-US">
                <a:latin typeface="Calibri"/>
                <a:ea typeface="Calibri"/>
                <a:cs typeface="Calibri"/>
              </a:rPr>
            </a:br>
            <a:r>
              <a:rPr lang="en-US" err="1">
                <a:latin typeface="Calibri"/>
                <a:ea typeface="Calibri"/>
                <a:cs typeface="Calibri"/>
              </a:rPr>
              <a:t>HelseIArbeid</a:t>
            </a:r>
            <a:r>
              <a:rPr lang="en-US">
                <a:latin typeface="Calibri"/>
                <a:ea typeface="Calibri"/>
                <a:cs typeface="Calibri"/>
              </a:rPr>
              <a:t>: roller </a:t>
            </a:r>
            <a:r>
              <a:rPr lang="en-US" err="1">
                <a:latin typeface="Calibri"/>
                <a:ea typeface="Calibri"/>
                <a:cs typeface="Calibri"/>
              </a:rPr>
              <a:t>og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samarbeid</a:t>
            </a:r>
            <a:br>
              <a:rPr lang="en-US">
                <a:latin typeface="Calibri"/>
                <a:ea typeface="Calibri"/>
                <a:cs typeface="Calibri"/>
              </a:rPr>
            </a:br>
            <a:r>
              <a:rPr lang="en-US" err="1">
                <a:latin typeface="Calibri"/>
                <a:ea typeface="Calibri"/>
                <a:cs typeface="Calibri"/>
              </a:rPr>
              <a:t>Mål</a:t>
            </a:r>
            <a:r>
              <a:rPr lang="en-US">
                <a:latin typeface="Calibri"/>
                <a:ea typeface="Calibri"/>
                <a:cs typeface="Calibri"/>
              </a:rPr>
              <a:t>: </a:t>
            </a:r>
            <a:r>
              <a:rPr lang="en-US" err="1">
                <a:latin typeface="Calibri"/>
                <a:ea typeface="Calibri"/>
                <a:cs typeface="Calibri"/>
              </a:rPr>
              <a:t>metode</a:t>
            </a:r>
            <a:r>
              <a:rPr lang="en-US">
                <a:latin typeface="Calibri"/>
                <a:ea typeface="Calibri"/>
                <a:cs typeface="Calibri"/>
              </a:rPr>
              <a:t> for å </a:t>
            </a:r>
            <a:r>
              <a:rPr lang="en-US" err="1">
                <a:latin typeface="Calibri"/>
                <a:ea typeface="Calibri"/>
                <a:cs typeface="Calibri"/>
              </a:rPr>
              <a:t>bli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bevist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og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avklare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forventninger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til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partenes</a:t>
            </a:r>
            <a:r>
              <a:rPr lang="en-US">
                <a:latin typeface="Calibri"/>
                <a:ea typeface="Calibri"/>
                <a:cs typeface="Calibri"/>
              </a:rPr>
              <a:t> roller I </a:t>
            </a:r>
            <a:r>
              <a:rPr lang="en-US" err="1">
                <a:latin typeface="Calibri"/>
                <a:ea typeface="Calibri"/>
                <a:cs typeface="Calibri"/>
              </a:rPr>
              <a:t>HelseIarbeid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</a:p>
          <a:p>
            <a:pPr marL="178027" indent="-178027">
              <a:buFont typeface="Calibri"/>
              <a:buChar char="-"/>
            </a:pPr>
            <a:endParaRPr lang="en-US">
              <a:latin typeface="Calibri"/>
              <a:ea typeface="Calibri"/>
              <a:cs typeface="Calibri"/>
            </a:endParaRPr>
          </a:p>
          <a:p>
            <a:pPr marL="177800" indent="-177800">
              <a:buFont typeface="Calibri"/>
              <a:buChar char="-"/>
            </a:pPr>
            <a:r>
              <a:rPr lang="en-US" err="1">
                <a:latin typeface="Calibri"/>
                <a:ea typeface="Calibri"/>
                <a:cs typeface="Calibri"/>
              </a:rPr>
              <a:t>Hvordan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forstår</a:t>
            </a:r>
            <a:r>
              <a:rPr lang="en-US">
                <a:latin typeface="Calibri"/>
                <a:ea typeface="Calibri"/>
                <a:cs typeface="Calibri"/>
              </a:rPr>
              <a:t> du din </a:t>
            </a:r>
            <a:r>
              <a:rPr lang="en-US" err="1">
                <a:latin typeface="Calibri"/>
                <a:ea typeface="Calibri"/>
                <a:cs typeface="Calibri"/>
              </a:rPr>
              <a:t>rolle</a:t>
            </a:r>
            <a:r>
              <a:rPr lang="en-US">
                <a:latin typeface="Calibri"/>
                <a:ea typeface="Calibri"/>
                <a:cs typeface="Calibri"/>
              </a:rPr>
              <a:t> I </a:t>
            </a:r>
            <a:r>
              <a:rPr lang="en-US" err="1">
                <a:latin typeface="Calibri"/>
                <a:ea typeface="Calibri"/>
                <a:cs typeface="Calibri"/>
              </a:rPr>
              <a:t>helseIArbeid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bedriftstiltaket</a:t>
            </a:r>
            <a:r>
              <a:rPr lang="en-US">
                <a:latin typeface="Calibri"/>
                <a:ea typeface="Calibri"/>
                <a:cs typeface="Calibri"/>
              </a:rPr>
              <a:t>? </a:t>
            </a:r>
            <a:endParaRPr lang="en-US">
              <a:latin typeface="Aptos" panose="02110004020202020204"/>
              <a:ea typeface="Calibri"/>
              <a:cs typeface="Calibri"/>
            </a:endParaRPr>
          </a:p>
          <a:p>
            <a:pPr marL="177800" indent="-177800">
              <a:buFont typeface="Calibri"/>
              <a:buChar char="-"/>
            </a:pPr>
            <a:r>
              <a:rPr lang="en-US" err="1">
                <a:latin typeface="Calibri"/>
                <a:ea typeface="Calibri"/>
                <a:cs typeface="Calibri"/>
              </a:rPr>
              <a:t>Hva</a:t>
            </a:r>
            <a:r>
              <a:rPr lang="en-US">
                <a:latin typeface="Calibri"/>
                <a:ea typeface="Calibri"/>
                <a:cs typeface="Calibri"/>
              </a:rPr>
              <a:t> </a:t>
            </a:r>
            <a:r>
              <a:rPr lang="en-US" err="1">
                <a:latin typeface="Calibri"/>
                <a:ea typeface="Calibri"/>
                <a:cs typeface="Calibri"/>
              </a:rPr>
              <a:t>tror</a:t>
            </a:r>
            <a:r>
              <a:rPr lang="en-US">
                <a:latin typeface="Calibri"/>
                <a:ea typeface="Calibri"/>
                <a:cs typeface="Calibri"/>
              </a:rPr>
              <a:t> du </a:t>
            </a:r>
            <a:r>
              <a:rPr lang="en-US" err="1">
                <a:latin typeface="Calibri"/>
                <a:ea typeface="Calibri"/>
                <a:cs typeface="Calibri"/>
              </a:rPr>
              <a:t>blir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ditt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ansvar</a:t>
            </a:r>
            <a:r>
              <a:rPr lang="en-US">
                <a:latin typeface="Calibri"/>
                <a:ea typeface="Calibri"/>
                <a:cs typeface="Calibri"/>
              </a:rPr>
              <a:t> I </a:t>
            </a:r>
            <a:r>
              <a:rPr lang="en-US" err="1">
                <a:latin typeface="Calibri"/>
                <a:ea typeface="Calibri"/>
                <a:cs typeface="Calibri"/>
              </a:rPr>
              <a:t>HelseIArbeid</a:t>
            </a:r>
            <a:r>
              <a:rPr lang="en-US">
                <a:latin typeface="Calibri"/>
                <a:ea typeface="Calibri"/>
                <a:cs typeface="Calibri"/>
              </a:rPr>
              <a:t>? </a:t>
            </a:r>
          </a:p>
          <a:p>
            <a:pPr marL="177800" indent="-177800">
              <a:buFont typeface="Calibri"/>
              <a:buChar char="-"/>
            </a:pPr>
            <a:r>
              <a:rPr lang="en-US" err="1">
                <a:latin typeface="Calibri"/>
                <a:ea typeface="Calibri"/>
                <a:cs typeface="Calibri"/>
              </a:rPr>
              <a:t>Hva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trenger</a:t>
            </a:r>
            <a:r>
              <a:rPr lang="en-US">
                <a:latin typeface="Calibri"/>
                <a:ea typeface="Calibri"/>
                <a:cs typeface="Calibri"/>
              </a:rPr>
              <a:t> du </a:t>
            </a:r>
            <a:r>
              <a:rPr lang="en-US" err="1">
                <a:latin typeface="Calibri"/>
                <a:ea typeface="Calibri"/>
                <a:cs typeface="Calibri"/>
              </a:rPr>
              <a:t>fra</a:t>
            </a:r>
            <a:r>
              <a:rPr lang="en-US">
                <a:latin typeface="Calibri"/>
                <a:ea typeface="Calibri"/>
                <a:cs typeface="Calibri"/>
              </a:rPr>
              <a:t> de </a:t>
            </a:r>
            <a:r>
              <a:rPr lang="en-US" err="1">
                <a:latin typeface="Calibri"/>
                <a:ea typeface="Calibri"/>
                <a:cs typeface="Calibri"/>
              </a:rPr>
              <a:t>andre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rollene</a:t>
            </a:r>
            <a:r>
              <a:rPr lang="en-US">
                <a:latin typeface="Calibri"/>
                <a:ea typeface="Calibri"/>
                <a:cs typeface="Calibri"/>
              </a:rPr>
              <a:t>? </a:t>
            </a:r>
          </a:p>
          <a:p>
            <a:pPr marL="171450" indent="-171450">
              <a:buFont typeface="Arial"/>
              <a:buChar char="•"/>
            </a:pPr>
            <a:r>
              <a:rPr lang="en-US" err="1">
                <a:latin typeface="Calibri"/>
                <a:ea typeface="Calibri"/>
                <a:cs typeface="Calibri"/>
              </a:rPr>
              <a:t>Hvordan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kan</a:t>
            </a:r>
            <a:r>
              <a:rPr lang="en-US">
                <a:latin typeface="Calibri"/>
                <a:ea typeface="Calibri"/>
                <a:cs typeface="Calibri"/>
              </a:rPr>
              <a:t> du </a:t>
            </a:r>
            <a:r>
              <a:rPr lang="en-US" err="1">
                <a:latin typeface="Calibri"/>
                <a:ea typeface="Calibri"/>
                <a:cs typeface="Calibri"/>
              </a:rPr>
              <a:t>bidra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til</a:t>
            </a:r>
            <a:r>
              <a:rPr lang="en-US">
                <a:latin typeface="Calibri"/>
                <a:ea typeface="Calibri"/>
                <a:cs typeface="Calibri"/>
              </a:rPr>
              <a:t> å </a:t>
            </a:r>
            <a:r>
              <a:rPr lang="en-US" err="1">
                <a:latin typeface="Calibri"/>
                <a:ea typeface="Calibri"/>
                <a:cs typeface="Calibri"/>
              </a:rPr>
              <a:t>skape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engasjement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blandt</a:t>
            </a:r>
            <a:r>
              <a:rPr lang="en-US">
                <a:latin typeface="Calibri"/>
                <a:ea typeface="Calibri"/>
                <a:cs typeface="Calibri"/>
              </a:rPr>
              <a:t> de </a:t>
            </a:r>
            <a:r>
              <a:rPr lang="en-US" err="1">
                <a:latin typeface="Calibri"/>
                <a:ea typeface="Calibri"/>
                <a:cs typeface="Calibri"/>
              </a:rPr>
              <a:t>ansatte</a:t>
            </a:r>
            <a:r>
              <a:rPr lang="en-US">
                <a:latin typeface="Calibri"/>
                <a:ea typeface="Calibri"/>
                <a:cs typeface="Calibri"/>
              </a:rPr>
              <a:t>  </a:t>
            </a:r>
            <a:endParaRPr lang="en-US">
              <a:solidFill>
                <a:srgbClr val="444444"/>
              </a:solidFill>
            </a:endParaRPr>
          </a:p>
          <a:p>
            <a:endParaRPr lang="en-US" b="1"/>
          </a:p>
          <a:p>
            <a:r>
              <a:rPr lang="en-US" b="1" err="1"/>
              <a:t>Mulige</a:t>
            </a:r>
            <a:r>
              <a:rPr lang="en-US" b="1"/>
              <a:t> </a:t>
            </a:r>
            <a:r>
              <a:rPr lang="en-US" b="1" err="1"/>
              <a:t>hindringer</a:t>
            </a:r>
            <a:r>
              <a:rPr lang="en-US" b="1"/>
              <a:t>:</a:t>
            </a:r>
            <a:r>
              <a:rPr lang="en-US"/>
              <a:t> </a:t>
            </a:r>
            <a:endParaRPr lang="en-US">
              <a:solidFill>
                <a:srgbClr val="444444"/>
              </a:solidFill>
            </a:endParaRPr>
          </a:p>
          <a:p>
            <a:pPr marL="628650" lvl="1" indent="-171450">
              <a:buFont typeface="Arial,Sans-Serif"/>
              <a:buChar char="•"/>
            </a:pPr>
            <a:r>
              <a:rPr lang="en-US" err="1"/>
              <a:t>Omstilling</a:t>
            </a:r>
            <a:r>
              <a:rPr lang="en-US"/>
              <a:t> </a:t>
            </a:r>
            <a:r>
              <a:rPr lang="en-US" err="1"/>
              <a:t>eller</a:t>
            </a:r>
            <a:r>
              <a:rPr lang="en-US"/>
              <a:t> store </a:t>
            </a:r>
            <a:r>
              <a:rPr lang="en-US" err="1"/>
              <a:t>konflikter</a:t>
            </a:r>
            <a:endParaRPr lang="en-US">
              <a:solidFill>
                <a:srgbClr val="444444"/>
              </a:solidFill>
            </a:endParaRPr>
          </a:p>
          <a:p>
            <a:pPr marL="628650" lvl="1" indent="-171450">
              <a:buFont typeface="Arial,Sans-Serif"/>
              <a:buChar char="•"/>
            </a:pPr>
            <a:r>
              <a:rPr lang="en-US" err="1"/>
              <a:t>Tidspress</a:t>
            </a:r>
            <a:r>
              <a:rPr lang="en-US"/>
              <a:t> </a:t>
            </a:r>
            <a:r>
              <a:rPr lang="en-US" err="1"/>
              <a:t>eller</a:t>
            </a:r>
            <a:r>
              <a:rPr lang="en-US"/>
              <a:t> </a:t>
            </a:r>
            <a:r>
              <a:rPr lang="en-US" err="1"/>
              <a:t>mangel</a:t>
            </a:r>
            <a:r>
              <a:rPr lang="en-US"/>
              <a:t> </a:t>
            </a:r>
            <a:r>
              <a:rPr lang="en-US" err="1"/>
              <a:t>på</a:t>
            </a:r>
            <a:r>
              <a:rPr lang="en-US"/>
              <a:t> </a:t>
            </a:r>
            <a:r>
              <a:rPr lang="en-US" err="1"/>
              <a:t>tid</a:t>
            </a:r>
            <a:endParaRPr lang="en-US">
              <a:solidFill>
                <a:srgbClr val="444444"/>
              </a:solidFill>
            </a:endParaRPr>
          </a:p>
          <a:p>
            <a:pPr marL="628650" lvl="1" indent="-171450">
              <a:buFont typeface="Arial,Sans-Serif"/>
              <a:buChar char="•"/>
            </a:pPr>
            <a:r>
              <a:rPr lang="en-US" err="1"/>
              <a:t>Nøkkelpersoner</a:t>
            </a:r>
            <a:r>
              <a:rPr lang="en-US"/>
              <a:t> </a:t>
            </a:r>
            <a:r>
              <a:rPr lang="en-US" err="1"/>
              <a:t>som</a:t>
            </a:r>
            <a:r>
              <a:rPr lang="en-US"/>
              <a:t> </a:t>
            </a:r>
            <a:r>
              <a:rPr lang="en-US" err="1"/>
              <a:t>slutter</a:t>
            </a:r>
            <a:endParaRPr lang="en-US">
              <a:solidFill>
                <a:srgbClr val="444444"/>
              </a:solidFill>
            </a:endParaRPr>
          </a:p>
          <a:p>
            <a:pPr marL="628650" lvl="1" indent="-171450">
              <a:buFont typeface="Arial,Sans-Serif"/>
              <a:buChar char="•"/>
            </a:pPr>
            <a:r>
              <a:rPr lang="en-US" err="1"/>
              <a:t>Manglende</a:t>
            </a:r>
            <a:r>
              <a:rPr lang="en-US"/>
              <a:t> </a:t>
            </a:r>
            <a:r>
              <a:rPr lang="en-US" err="1"/>
              <a:t>forankring</a:t>
            </a:r>
            <a:r>
              <a:rPr lang="en-US"/>
              <a:t> i </a:t>
            </a:r>
            <a:r>
              <a:rPr lang="en-US" err="1"/>
              <a:t>ledelsen</a:t>
            </a:r>
            <a:endParaRPr lang="en-US">
              <a:solidFill>
                <a:srgbClr val="444444"/>
              </a:solidFill>
            </a:endParaRPr>
          </a:p>
          <a:p>
            <a:pPr marL="628650" lvl="1" indent="-171450">
              <a:buFont typeface="Arial,Sans-Serif"/>
              <a:buChar char="•"/>
            </a:pPr>
            <a:r>
              <a:rPr lang="en-US" err="1"/>
              <a:t>Svakt</a:t>
            </a:r>
            <a:r>
              <a:rPr lang="en-US"/>
              <a:t> </a:t>
            </a:r>
            <a:r>
              <a:rPr lang="en-US" err="1"/>
              <a:t>partssamarbeid</a:t>
            </a:r>
            <a:endParaRPr lang="en-US">
              <a:solidFill>
                <a:srgbClr val="444444"/>
              </a:solidFill>
            </a:endParaRPr>
          </a:p>
          <a:p>
            <a:pPr marL="628650" lvl="1" indent="-171450">
              <a:buFont typeface="Arial,Sans-Serif"/>
              <a:buChar char="•"/>
            </a:pPr>
            <a:r>
              <a:rPr lang="en-US" err="1"/>
              <a:t>Dårlig</a:t>
            </a:r>
            <a:r>
              <a:rPr lang="en-US"/>
              <a:t> </a:t>
            </a:r>
            <a:r>
              <a:rPr lang="en-US" err="1"/>
              <a:t>informasjonsflyt</a:t>
            </a:r>
            <a:endParaRPr lang="en-US">
              <a:solidFill>
                <a:srgbClr val="444444"/>
              </a:solidFill>
            </a:endParaRPr>
          </a:p>
          <a:p>
            <a:pPr marL="628650" lvl="1" indent="-171450">
              <a:buFont typeface="Arial,Sans-Serif"/>
              <a:buChar char="•"/>
            </a:pPr>
            <a:r>
              <a:rPr lang="en-US"/>
              <a:t>Negative </a:t>
            </a:r>
            <a:r>
              <a:rPr lang="en-US" err="1"/>
              <a:t>holdninger</a:t>
            </a:r>
            <a:r>
              <a:rPr lang="en-US"/>
              <a:t> </a:t>
            </a:r>
            <a:r>
              <a:rPr lang="en-US" err="1"/>
              <a:t>blant</a:t>
            </a:r>
            <a:r>
              <a:rPr lang="en-US"/>
              <a:t> </a:t>
            </a:r>
            <a:r>
              <a:rPr lang="en-US" err="1"/>
              <a:t>ansatte</a:t>
            </a:r>
            <a:endParaRPr lang="en-US"/>
          </a:p>
          <a:p>
            <a:pPr marL="177943" indent="-177943">
              <a:buFont typeface="Calibri"/>
              <a:buChar char="-"/>
            </a:pPr>
            <a:endParaRPr lang="en-US">
              <a:latin typeface="Calibri"/>
              <a:ea typeface="Calibri"/>
              <a:cs typeface="Calibri"/>
            </a:endParaRPr>
          </a:p>
          <a:p>
            <a:pPr marL="177943" indent="-177943">
              <a:buFont typeface="Calibri"/>
              <a:buChar char="-"/>
            </a:pPr>
            <a:endParaRPr lang="en-US">
              <a:latin typeface="Calibri"/>
              <a:ea typeface="Calibri"/>
              <a:cs typeface="Calibri"/>
            </a:endParaRPr>
          </a:p>
          <a:p>
            <a:pPr>
              <a:buNone/>
            </a:pPr>
            <a:r>
              <a:rPr lang="nb-NO" b="1"/>
              <a:t>Vurdering av forutsetninger for å lykkes med </a:t>
            </a:r>
            <a:r>
              <a:rPr lang="nb-NO" b="1" err="1"/>
              <a:t>HelseIArbeid</a:t>
            </a:r>
            <a:endParaRPr lang="nb-NO" b="1"/>
          </a:p>
          <a:p>
            <a:pPr>
              <a:buNone/>
            </a:pPr>
            <a:r>
              <a:rPr lang="nb-NO" b="1"/>
              <a:t>1. Start med styrkene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b-NO"/>
              <a:t>Hva fungerer allerede godt hos oss når vi jobber med arbeidsmiljø og samarbeid?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b-NO"/>
              <a:t>Hvilke erfaringer har vi fra tidligere prosesser som vi kan bygge videre på?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b-NO"/>
              <a:t>Hva er vi mest stolte av i måten vi samarbeider på?</a:t>
            </a:r>
          </a:p>
          <a:p>
            <a:pPr>
              <a:buNone/>
            </a:pPr>
            <a:r>
              <a:rPr lang="nb-NO" b="1"/>
              <a:t>2. Utforsk ønsket fremtid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b-NO"/>
              <a:t>Hvis </a:t>
            </a:r>
            <a:r>
              <a:rPr lang="nb-NO" err="1"/>
              <a:t>HelseIArbeid</a:t>
            </a:r>
            <a:r>
              <a:rPr lang="nb-NO"/>
              <a:t>-prosessen blir en suksess, hvordan vil det se ut i hverdagen?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b-NO"/>
              <a:t>Hva vil være de første tegnene på at vi er på rett vei?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b-NO"/>
              <a:t>Hvordan vil ansatte, ledere og tillitsvalgte merke at prosessen gir verdi?</a:t>
            </a:r>
          </a:p>
          <a:p>
            <a:pPr>
              <a:buNone/>
            </a:pPr>
            <a:r>
              <a:rPr lang="nb-NO" b="1"/>
              <a:t>3. Identifiser mulige utfordringer – med løsningsfokus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b-NO"/>
              <a:t>Hvilke forhold kan gjøre det vanskelig å lykkes?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b-NO"/>
              <a:t>Hva kan vi gjøre for å redusere sannsynligheten for at disse oppstår?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b-NO"/>
              <a:t>Hvilke ressurser har vi som kan hjelpe oss å håndtere utfordringer?</a:t>
            </a:r>
          </a:p>
          <a:p>
            <a:pPr>
              <a:buNone/>
            </a:pPr>
            <a:r>
              <a:rPr lang="nb-NO" b="1"/>
              <a:t>4. Avslutt med en positiv forpliktelse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b-NO"/>
              <a:t>Hva er vi mest motiverte for å få til sammen?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b-NO"/>
              <a:t>Hvilket første skritt tar vi allerede i dag?</a:t>
            </a:r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91177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4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8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33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4037512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27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8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2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0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6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6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8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1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1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Rektangel"/>
          <p:cNvSpPr/>
          <p:nvPr/>
        </p:nvSpPr>
        <p:spPr>
          <a:xfrm>
            <a:off x="-297853" y="-159387"/>
            <a:ext cx="12959553" cy="7461135"/>
          </a:xfrm>
          <a:prstGeom prst="rect">
            <a:avLst/>
          </a:prstGeom>
          <a:solidFill>
            <a:srgbClr val="ACCAC4">
              <a:alpha val="39216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228600">
              <a:lnSpc>
                <a:spcPct val="120000"/>
              </a:lnSpc>
              <a:defRPr sz="1800">
                <a:latin typeface="Arial"/>
                <a:ea typeface="Arial"/>
                <a:cs typeface="Arial"/>
                <a:sym typeface="Arial"/>
              </a:defRPr>
            </a:pPr>
            <a:endParaRPr sz="900" dirty="0"/>
          </a:p>
        </p:txBody>
      </p:sp>
      <p:sp>
        <p:nvSpPr>
          <p:cNvPr id="513" name="Rektangel"/>
          <p:cNvSpPr/>
          <p:nvPr/>
        </p:nvSpPr>
        <p:spPr>
          <a:xfrm>
            <a:off x="175382" y="308732"/>
            <a:ext cx="2911018" cy="6364443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14" name="Rektangel"/>
          <p:cNvSpPr/>
          <p:nvPr/>
        </p:nvSpPr>
        <p:spPr>
          <a:xfrm>
            <a:off x="3184981" y="308732"/>
            <a:ext cx="2911019" cy="6348939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15" name="Rektangel"/>
          <p:cNvSpPr/>
          <p:nvPr/>
        </p:nvSpPr>
        <p:spPr>
          <a:xfrm>
            <a:off x="6171901" y="317198"/>
            <a:ext cx="2911018" cy="6348939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16" name="Rektangel"/>
          <p:cNvSpPr/>
          <p:nvPr/>
        </p:nvSpPr>
        <p:spPr>
          <a:xfrm>
            <a:off x="9173002" y="324767"/>
            <a:ext cx="2911019" cy="6341369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17" name="Hvordan forstår du partsgruppas…"/>
          <p:cNvSpPr txBox="1"/>
          <p:nvPr/>
        </p:nvSpPr>
        <p:spPr>
          <a:xfrm>
            <a:off x="659915" y="568824"/>
            <a:ext cx="1905971" cy="4667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5400" tIns="25400" rIns="25400" bIns="25400" anchor="ctr">
            <a:spAutoFit/>
          </a:bodyPr>
          <a:lstStyle/>
          <a:p>
            <a:pPr algn="ctr" defTabSz="228600">
              <a:defRPr sz="1800">
                <a:solidFill>
                  <a:srgbClr val="3A405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sz="900" err="1"/>
              <a:t>Hvordan</a:t>
            </a:r>
            <a:r>
              <a:rPr sz="900"/>
              <a:t> </a:t>
            </a:r>
            <a:r>
              <a:rPr sz="900" err="1"/>
              <a:t>forstår</a:t>
            </a:r>
            <a:r>
              <a:rPr sz="900"/>
              <a:t> du </a:t>
            </a:r>
            <a:r>
              <a:rPr sz="900" err="1"/>
              <a:t>partsgruppas</a:t>
            </a:r>
            <a:r>
              <a:rPr sz="900"/>
              <a:t> </a:t>
            </a:r>
          </a:p>
          <a:p>
            <a:pPr algn="ctr" defTabSz="228600">
              <a:defRPr sz="1800">
                <a:solidFill>
                  <a:srgbClr val="3A405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sz="900" err="1"/>
              <a:t>rolle</a:t>
            </a:r>
            <a:r>
              <a:rPr sz="900"/>
              <a:t> i </a:t>
            </a:r>
            <a:r>
              <a:rPr sz="900" err="1"/>
              <a:t>HelseIArbeid</a:t>
            </a:r>
            <a:r>
              <a:rPr sz="900"/>
              <a:t>?</a:t>
            </a:r>
            <a:endParaRPr sz="900">
              <a:solidFill>
                <a:srgbClr val="000000"/>
              </a:solidFill>
            </a:endParaRPr>
          </a:p>
          <a:p>
            <a:pPr algn="ctr" defTabSz="228600">
              <a:defRPr sz="1800">
                <a:latin typeface="Roboto Slab Bold"/>
                <a:ea typeface="Roboto Slab Bold"/>
                <a:cs typeface="Roboto Slab Bold"/>
                <a:sym typeface="Roboto Slab Bold"/>
              </a:defRPr>
            </a:pPr>
            <a:endParaRPr sz="900">
              <a:solidFill>
                <a:srgbClr val="000000"/>
              </a:solidFill>
            </a:endParaRPr>
          </a:p>
        </p:txBody>
      </p:sp>
      <p:sp>
        <p:nvSpPr>
          <p:cNvPr id="518" name="Linje"/>
          <p:cNvSpPr/>
          <p:nvPr/>
        </p:nvSpPr>
        <p:spPr>
          <a:xfrm>
            <a:off x="360433" y="993906"/>
            <a:ext cx="2522532" cy="1"/>
          </a:xfrm>
          <a:prstGeom prst="line">
            <a:avLst/>
          </a:prstGeom>
          <a:ln>
            <a:solidFill>
              <a:srgbClr val="000000"/>
            </a:solidFill>
            <a:miter lim="400000"/>
          </a:ln>
        </p:spPr>
        <p:txBody>
          <a:bodyPr lIns="25400" tIns="25400" rIns="25400" bIns="25400" anchor="ctr"/>
          <a:lstStyle/>
          <a:p>
            <a:endParaRPr sz="900"/>
          </a:p>
        </p:txBody>
      </p:sp>
      <p:sp>
        <p:nvSpPr>
          <p:cNvPr id="519" name="Hva kan dere gjøre for at de ansatte…"/>
          <p:cNvSpPr txBox="1"/>
          <p:nvPr/>
        </p:nvSpPr>
        <p:spPr>
          <a:xfrm>
            <a:off x="3626472" y="647741"/>
            <a:ext cx="2005357" cy="6052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5400" tIns="25400" rIns="25400" bIns="25400" anchor="ctr">
            <a:spAutoFit/>
          </a:bodyPr>
          <a:lstStyle/>
          <a:p>
            <a:pPr algn="ctr" defTabSz="228600">
              <a:defRPr sz="1800">
                <a:solidFill>
                  <a:srgbClr val="3A405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sz="900"/>
              <a:t>Hva kan dere gjøre for at de ansatte </a:t>
            </a:r>
          </a:p>
          <a:p>
            <a:pPr algn="ctr" defTabSz="228600">
              <a:defRPr sz="1800">
                <a:solidFill>
                  <a:srgbClr val="3A405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sz="900"/>
              <a:t>opplever HelseIArbeid som </a:t>
            </a:r>
          </a:p>
          <a:p>
            <a:pPr algn="ctr" defTabSz="228600">
              <a:defRPr sz="1800">
                <a:solidFill>
                  <a:srgbClr val="3A405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sz="900"/>
              <a:t>relevant og nyttig?</a:t>
            </a:r>
            <a:endParaRPr sz="900">
              <a:solidFill>
                <a:srgbClr val="000000"/>
              </a:solidFill>
            </a:endParaRPr>
          </a:p>
          <a:p>
            <a:pPr algn="ctr" defTabSz="228600">
              <a:defRPr sz="1800">
                <a:latin typeface="Roboto Slab Bold"/>
                <a:ea typeface="Roboto Slab Bold"/>
                <a:cs typeface="Roboto Slab Bold"/>
                <a:sym typeface="Roboto Slab Bold"/>
              </a:defRPr>
            </a:pPr>
            <a:endParaRPr sz="900">
              <a:solidFill>
                <a:srgbClr val="000000"/>
              </a:solidFill>
            </a:endParaRPr>
          </a:p>
        </p:txBody>
      </p:sp>
      <p:sp>
        <p:nvSpPr>
          <p:cNvPr id="520" name="Linje"/>
          <p:cNvSpPr/>
          <p:nvPr/>
        </p:nvSpPr>
        <p:spPr>
          <a:xfrm>
            <a:off x="3367884" y="1197106"/>
            <a:ext cx="2522532" cy="1"/>
          </a:xfrm>
          <a:prstGeom prst="line">
            <a:avLst/>
          </a:prstGeom>
          <a:ln>
            <a:solidFill>
              <a:srgbClr val="000000"/>
            </a:solidFill>
            <a:miter lim="400000"/>
          </a:ln>
        </p:spPr>
        <p:txBody>
          <a:bodyPr lIns="25400" tIns="25400" rIns="25400" bIns="25400" anchor="ctr"/>
          <a:lstStyle/>
          <a:p>
            <a:endParaRPr sz="900"/>
          </a:p>
        </p:txBody>
      </p:sp>
      <p:sp>
        <p:nvSpPr>
          <p:cNvPr id="521" name="Kan dere gi et eksempel på når dere…"/>
          <p:cNvSpPr txBox="1"/>
          <p:nvPr/>
        </p:nvSpPr>
        <p:spPr>
          <a:xfrm>
            <a:off x="6241938" y="556593"/>
            <a:ext cx="2716691" cy="7899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algn="ctr" defTabSz="228600">
              <a:defRPr sz="1800">
                <a:solidFill>
                  <a:srgbClr val="3A405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sz="900"/>
              <a:t>Kan </a:t>
            </a:r>
            <a:r>
              <a:rPr sz="900" err="1"/>
              <a:t>dere</a:t>
            </a:r>
            <a:r>
              <a:rPr sz="900"/>
              <a:t> </a:t>
            </a:r>
            <a:r>
              <a:rPr sz="900" err="1"/>
              <a:t>gi</a:t>
            </a:r>
            <a:r>
              <a:rPr sz="900"/>
              <a:t> et </a:t>
            </a:r>
            <a:r>
              <a:rPr sz="900" err="1"/>
              <a:t>eksempel</a:t>
            </a:r>
            <a:r>
              <a:rPr sz="900"/>
              <a:t> </a:t>
            </a:r>
            <a:r>
              <a:rPr sz="900" err="1"/>
              <a:t>på</a:t>
            </a:r>
            <a:r>
              <a:rPr sz="900"/>
              <a:t> </a:t>
            </a:r>
            <a:r>
              <a:rPr sz="900" err="1"/>
              <a:t>når</a:t>
            </a:r>
            <a:r>
              <a:rPr sz="900"/>
              <a:t> </a:t>
            </a:r>
            <a:r>
              <a:rPr sz="900" err="1"/>
              <a:t>dere</a:t>
            </a:r>
            <a:r>
              <a:rPr sz="900"/>
              <a:t> </a:t>
            </a:r>
          </a:p>
          <a:p>
            <a:pPr algn="ctr" defTabSz="228600">
              <a:defRPr sz="1800">
                <a:solidFill>
                  <a:srgbClr val="3A405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sz="900" err="1"/>
              <a:t>samarbeidet</a:t>
            </a:r>
            <a:r>
              <a:rPr sz="900"/>
              <a:t> </a:t>
            </a:r>
            <a:r>
              <a:rPr sz="900" err="1"/>
              <a:t>godt</a:t>
            </a:r>
            <a:r>
              <a:rPr sz="900"/>
              <a:t> om </a:t>
            </a:r>
            <a:r>
              <a:rPr sz="900" err="1"/>
              <a:t>arbeidsmiljøet</a:t>
            </a:r>
            <a:r>
              <a:rPr sz="900"/>
              <a:t>? </a:t>
            </a:r>
          </a:p>
          <a:p>
            <a:pPr algn="ctr" defTabSz="228600">
              <a:defRPr sz="1800">
                <a:solidFill>
                  <a:srgbClr val="3A405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sz="900" err="1"/>
              <a:t>Hva</a:t>
            </a:r>
            <a:r>
              <a:rPr sz="900"/>
              <a:t> </a:t>
            </a:r>
            <a:r>
              <a:rPr sz="900" err="1"/>
              <a:t>gjorde</a:t>
            </a:r>
            <a:r>
              <a:rPr sz="900"/>
              <a:t> </a:t>
            </a:r>
            <a:r>
              <a:rPr sz="900" err="1"/>
              <a:t>dere</a:t>
            </a:r>
            <a:r>
              <a:rPr sz="900"/>
              <a:t> da, </a:t>
            </a:r>
            <a:r>
              <a:rPr sz="900" err="1"/>
              <a:t>og</a:t>
            </a:r>
            <a:r>
              <a:rPr sz="900"/>
              <a:t> </a:t>
            </a:r>
            <a:r>
              <a:rPr sz="900" err="1"/>
              <a:t>hva</a:t>
            </a:r>
            <a:r>
              <a:rPr sz="900"/>
              <a:t> av </a:t>
            </a:r>
            <a:r>
              <a:rPr sz="900" err="1"/>
              <a:t>dette</a:t>
            </a:r>
            <a:r>
              <a:rPr sz="900"/>
              <a:t> </a:t>
            </a:r>
            <a:r>
              <a:rPr sz="900" err="1"/>
              <a:t>kan</a:t>
            </a:r>
            <a:r>
              <a:rPr sz="900"/>
              <a:t> </a:t>
            </a:r>
          </a:p>
          <a:p>
            <a:pPr algn="ctr" defTabSz="228600">
              <a:defRPr sz="1800">
                <a:solidFill>
                  <a:srgbClr val="3A405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sz="900"/>
              <a:t>vi </a:t>
            </a:r>
            <a:r>
              <a:rPr sz="900" err="1"/>
              <a:t>bruke</a:t>
            </a:r>
            <a:r>
              <a:rPr sz="900"/>
              <a:t> </a:t>
            </a:r>
            <a:r>
              <a:rPr sz="900" err="1"/>
              <a:t>nå</a:t>
            </a:r>
            <a:r>
              <a:rPr sz="900"/>
              <a:t>?</a:t>
            </a:r>
            <a:r>
              <a:rPr lang="nb-NO" sz="900"/>
              <a:t> </a:t>
            </a:r>
            <a:endParaRPr sz="900">
              <a:solidFill>
                <a:srgbClr val="000000"/>
              </a:solidFill>
            </a:endParaRPr>
          </a:p>
          <a:p>
            <a:pPr algn="ctr" defTabSz="228600">
              <a:defRPr sz="2400">
                <a:solidFill>
                  <a:srgbClr val="3A405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endParaRPr sz="600">
              <a:solidFill>
                <a:srgbClr val="000000"/>
              </a:solidFill>
            </a:endParaRPr>
          </a:p>
          <a:p>
            <a:pPr algn="ctr" defTabSz="228600">
              <a:defRPr sz="1200">
                <a:latin typeface="Roboto Slab Bold"/>
                <a:ea typeface="Roboto Slab Bold"/>
                <a:cs typeface="Roboto Slab Bold"/>
                <a:sym typeface="Roboto Slab Bold"/>
              </a:defRPr>
            </a:pPr>
            <a:endParaRPr sz="600">
              <a:solidFill>
                <a:srgbClr val="000000"/>
              </a:solidFill>
            </a:endParaRPr>
          </a:p>
        </p:txBody>
      </p:sp>
      <p:sp>
        <p:nvSpPr>
          <p:cNvPr id="522" name="Linje"/>
          <p:cNvSpPr/>
          <p:nvPr/>
        </p:nvSpPr>
        <p:spPr>
          <a:xfrm>
            <a:off x="6339017" y="1186478"/>
            <a:ext cx="2522532" cy="1"/>
          </a:xfrm>
          <a:prstGeom prst="line">
            <a:avLst/>
          </a:prstGeom>
          <a:ln>
            <a:solidFill>
              <a:srgbClr val="000000"/>
            </a:solidFill>
            <a:miter lim="400000"/>
          </a:ln>
        </p:spPr>
        <p:txBody>
          <a:bodyPr lIns="25400" tIns="25400" rIns="25400" bIns="25400" anchor="ctr"/>
          <a:lstStyle/>
          <a:p>
            <a:endParaRPr sz="900"/>
          </a:p>
        </p:txBody>
      </p:sp>
      <p:sp>
        <p:nvSpPr>
          <p:cNvPr id="523" name="Er det noe som kan påvirke prosessen?…"/>
          <p:cNvSpPr txBox="1"/>
          <p:nvPr/>
        </p:nvSpPr>
        <p:spPr>
          <a:xfrm>
            <a:off x="9453810" y="573337"/>
            <a:ext cx="2324675" cy="10207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5400" tIns="25400" rIns="25400" bIns="25400" anchor="ctr">
            <a:spAutoFit/>
          </a:bodyPr>
          <a:lstStyle/>
          <a:p>
            <a:pPr defTabSz="228600">
              <a:defRPr sz="1800">
                <a:solidFill>
                  <a:srgbClr val="3A405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sz="900"/>
              <a:t>Er det noe som kan påvirke prosessen?</a:t>
            </a:r>
            <a:br>
              <a:rPr sz="900"/>
            </a:br>
            <a:endParaRPr sz="900">
              <a:solidFill>
                <a:srgbClr val="000000"/>
              </a:solidFill>
            </a:endParaRPr>
          </a:p>
          <a:p>
            <a:pPr marL="249382" indent="-249382" defTabSz="228600">
              <a:buSzPct val="40000"/>
              <a:buBlip>
                <a:blip r:embed="rId3"/>
              </a:buBlip>
              <a:defRPr sz="1800">
                <a:solidFill>
                  <a:srgbClr val="3A4053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pPr>
            <a:r>
              <a:rPr sz="900"/>
              <a:t>Nøkkelpersoner slutter</a:t>
            </a:r>
            <a:endParaRPr sz="900">
              <a:solidFill>
                <a:srgbClr val="000000"/>
              </a:solidFill>
            </a:endParaRPr>
          </a:p>
          <a:p>
            <a:pPr marL="249382" indent="-249382" defTabSz="228600">
              <a:buSzPct val="40000"/>
              <a:buBlip>
                <a:blip r:embed="rId3"/>
              </a:buBlip>
              <a:defRPr sz="1800">
                <a:solidFill>
                  <a:srgbClr val="3A4053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pPr>
            <a:r>
              <a:rPr sz="900"/>
              <a:t>Manglende forankring i partsgruppa </a:t>
            </a:r>
            <a:endParaRPr sz="900">
              <a:solidFill>
                <a:srgbClr val="000000"/>
              </a:solidFill>
            </a:endParaRPr>
          </a:p>
          <a:p>
            <a:pPr marL="249382" indent="-249382" defTabSz="228600">
              <a:buSzPct val="40000"/>
              <a:buBlip>
                <a:blip r:embed="rId3"/>
              </a:buBlip>
              <a:defRPr sz="1800">
                <a:solidFill>
                  <a:srgbClr val="3A4053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pPr>
            <a:r>
              <a:rPr sz="900"/>
              <a:t>Dårlig informasjonsflyt </a:t>
            </a:r>
            <a:endParaRPr sz="900">
              <a:solidFill>
                <a:srgbClr val="000000"/>
              </a:solidFill>
            </a:endParaRPr>
          </a:p>
          <a:p>
            <a:pPr marL="249382" indent="-249382" defTabSz="228600">
              <a:buSzPct val="40000"/>
              <a:buBlip>
                <a:blip r:embed="rId3"/>
              </a:buBlip>
              <a:defRPr sz="1800">
                <a:solidFill>
                  <a:srgbClr val="3A4053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pPr>
            <a:r>
              <a:rPr sz="900"/>
              <a:t>Ansatte er negative til prosess</a:t>
            </a:r>
            <a:endParaRPr sz="900">
              <a:solidFill>
                <a:srgbClr val="000000"/>
              </a:solidFill>
            </a:endParaRPr>
          </a:p>
          <a:p>
            <a:pPr marL="249382" indent="-249382" defTabSz="228600">
              <a:buSzPct val="40000"/>
              <a:buBlip>
                <a:blip r:embed="rId3"/>
              </a:buBlip>
              <a:defRPr sz="1800">
                <a:solidFill>
                  <a:srgbClr val="3A4053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pPr>
            <a:r>
              <a:rPr sz="900"/>
              <a:t>Annet?</a:t>
            </a:r>
          </a:p>
        </p:txBody>
      </p:sp>
      <p:sp>
        <p:nvSpPr>
          <p:cNvPr id="524" name="Linje"/>
          <p:cNvSpPr/>
          <p:nvPr/>
        </p:nvSpPr>
        <p:spPr>
          <a:xfrm>
            <a:off x="9453810" y="1655515"/>
            <a:ext cx="2522532" cy="1"/>
          </a:xfrm>
          <a:prstGeom prst="line">
            <a:avLst/>
          </a:prstGeom>
          <a:ln>
            <a:solidFill>
              <a:srgbClr val="000000"/>
            </a:solidFill>
            <a:miter lim="400000"/>
          </a:ln>
        </p:spPr>
        <p:txBody>
          <a:bodyPr lIns="25400" tIns="25400" rIns="25400" bIns="25400" anchor="ctr"/>
          <a:lstStyle/>
          <a:p>
            <a:endParaRPr sz="900"/>
          </a:p>
        </p:txBody>
      </p:sp>
      <p:pic>
        <p:nvPicPr>
          <p:cNvPr id="2" name="Helseiarbeid_logo_org.ai" descr="Helseiarbeid_logo_org.ai">
            <a:extLst>
              <a:ext uri="{FF2B5EF4-FFF2-40B4-BE49-F238E27FC236}">
                <a16:creationId xmlns:a16="http://schemas.microsoft.com/office/drawing/2014/main" id="{2FA5B1B2-FBED-8F5B-CFDA-C88F385722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8511" y="6205619"/>
            <a:ext cx="1203993" cy="33912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d73eeac-0527-46ce-b240-deb54efaeddd">
      <Terms xmlns="http://schemas.microsoft.com/office/infopath/2007/PartnerControls"/>
    </lcf76f155ced4ddcb4097134ff3c332f>
    <_ip_UnifiedCompliancePolicyUIAction xmlns="http://schemas.microsoft.com/sharepoint/v3" xsi:nil="true"/>
    <TaxCatchAll xmlns="bda6c9db-e234-45b1-b876-3becb6099e40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7A9FFE19C1404ABB880631B38D434C" ma:contentTypeVersion="18" ma:contentTypeDescription="Create a new document." ma:contentTypeScope="" ma:versionID="ca3f03529515438f8d084e0b46f243bc">
  <xsd:schema xmlns:xsd="http://www.w3.org/2001/XMLSchema" xmlns:xs="http://www.w3.org/2001/XMLSchema" xmlns:p="http://schemas.microsoft.com/office/2006/metadata/properties" xmlns:ns1="http://schemas.microsoft.com/sharepoint/v3" xmlns:ns2="8d73eeac-0527-46ce-b240-deb54efaeddd" xmlns:ns3="bda6c9db-e234-45b1-b876-3becb6099e40" targetNamespace="http://schemas.microsoft.com/office/2006/metadata/properties" ma:root="true" ma:fieldsID="439ee2da24a18b2bcbefd384c4fc265a" ns1:_="" ns2:_="" ns3:_="">
    <xsd:import namespace="http://schemas.microsoft.com/sharepoint/v3"/>
    <xsd:import namespace="8d73eeac-0527-46ce-b240-deb54efaeddd"/>
    <xsd:import namespace="bda6c9db-e234-45b1-b876-3becb6099e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73eeac-0527-46ce-b240-deb54efaed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228493a-ba9a-494e-af97-f05f01d29c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a6c9db-e234-45b1-b876-3becb6099e4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5a9b993-bdfc-468a-952c-a1274fadfd13}" ma:internalName="TaxCatchAll" ma:showField="CatchAllData" ma:web="bda6c9db-e234-45b1-b876-3becb6099e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E755387-C011-42A0-A05B-0A7DCFC61C4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4886B6-88C5-4E41-95C2-A9F7D6854C4B}">
  <ds:schemaRefs>
    <ds:schemaRef ds:uri="http://purl.org/dc/terms/"/>
    <ds:schemaRef ds:uri="http://purl.org/dc/dcmitype/"/>
    <ds:schemaRef ds:uri="8d73eeac-0527-46ce-b240-deb54efaeddd"/>
    <ds:schemaRef ds:uri="http://purl.org/dc/elements/1.1/"/>
    <ds:schemaRef ds:uri="http://schemas.microsoft.com/office/infopath/2007/PartnerControls"/>
    <ds:schemaRef ds:uri="http://schemas.microsoft.com/sharepoint/v3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bda6c9db-e234-45b1-b876-3becb6099e4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B627F5A-7464-422A-9BBB-B1C0965036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d73eeac-0527-46ce-b240-deb54efaeddd"/>
    <ds:schemaRef ds:uri="bda6c9db-e234-45b1-b876-3becb6099e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ddf15bfe-616f-49eb-bf8f-6269de7f40a1}" enabled="1" method="Privileged" siteId="{62366534-1ec3-4962-8869-9b5535279d0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357</Words>
  <Application>Microsoft Office PowerPoint</Application>
  <PresentationFormat>Widescreen</PresentationFormat>
  <Paragraphs>49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Arial,Sans-Serif</vt:lpstr>
      <vt:lpstr>Calibri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Torske, Kristin Oust</dc:creator>
  <cp:lastModifiedBy>Torske, Kristin Oust</cp:lastModifiedBy>
  <cp:revision>2</cp:revision>
  <dcterms:created xsi:type="dcterms:W3CDTF">2026-01-08T12:15:12Z</dcterms:created>
  <dcterms:modified xsi:type="dcterms:W3CDTF">2026-01-14T14:18:26Z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0x0101000E7A9FFE19C1404ABB880631B38D434C</vt:lpwstr>
  </property>
  <property fmtid="{D5CDD505-2E9C-101B-9397-08002B2CF9AE}" pid="3" name="MediaServiceImageTags">
    <vt:lpwstr/>
  </property>
</Properties>
</file>