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313" r:id="rId5"/>
    <p:sldId id="258" r:id="rId6"/>
    <p:sldId id="310" r:id="rId7"/>
    <p:sldId id="257" r:id="rId8"/>
    <p:sldId id="307" r:id="rId9"/>
    <p:sldId id="287" r:id="rId10"/>
    <p:sldId id="295" r:id="rId11"/>
    <p:sldId id="270" r:id="rId12"/>
    <p:sldId id="289" r:id="rId13"/>
    <p:sldId id="288" r:id="rId14"/>
    <p:sldId id="284" r:id="rId15"/>
    <p:sldId id="305" r:id="rId16"/>
    <p:sldId id="306" r:id="rId17"/>
    <p:sldId id="291" r:id="rId18"/>
    <p:sldId id="293" r:id="rId19"/>
    <p:sldId id="292" r:id="rId20"/>
    <p:sldId id="259" r:id="rId21"/>
    <p:sldId id="279" r:id="rId22"/>
    <p:sldId id="268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304800" marR="0" indent="-304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Pct val="80000"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 inndeling" id="{FC72D858-CB36-411A-848F-E834D9CA8D9C}">
          <p14:sldIdLst>
            <p14:sldId id="313"/>
          </p14:sldIdLst>
        </p14:section>
        <p14:section name="Informasjon om HelseIArbeid" id="{7A3DD117-E878-488A-BC42-6C7B61927571}">
          <p14:sldIdLst>
            <p14:sldId id="258"/>
            <p14:sldId id="310"/>
            <p14:sldId id="257"/>
            <p14:sldId id="307"/>
            <p14:sldId id="287"/>
            <p14:sldId id="295"/>
          </p14:sldIdLst>
        </p14:section>
        <p14:section name="Forankring og planlegging" id="{F44B85BA-DC38-47CD-AA34-A05F600F7CC1}">
          <p14:sldIdLst>
            <p14:sldId id="270"/>
            <p14:sldId id="289"/>
            <p14:sldId id="288"/>
            <p14:sldId id="284"/>
            <p14:sldId id="305"/>
            <p14:sldId id="306"/>
            <p14:sldId id="291"/>
            <p14:sldId id="293"/>
            <p14:sldId id="292"/>
            <p14:sldId id="259"/>
            <p14:sldId id="27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6E"/>
    <a:srgbClr val="ED6D6E"/>
    <a:srgbClr val="ACCAC4"/>
    <a:srgbClr val="F5F0E6"/>
    <a:srgbClr val="2D5660"/>
    <a:srgbClr val="ED6D6D"/>
    <a:srgbClr val="4ECDC4"/>
    <a:srgbClr val="9BD0D1"/>
    <a:srgbClr val="FB6969"/>
    <a:srgbClr val="FFE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B957E-B648-4F5A-82D3-0C17CA17782F}" v="375" dt="2026-01-14T14:13:20.237"/>
    <p1510:client id="{C6347419-5016-8068-14AF-353F2369B3B8}" v="16" dt="2026-01-14T15:08:03.742"/>
    <p1510:client id="{E3E46DE4-B35E-5B46-AFF0-6C7593F1E2FE}" v="400" dt="2026-01-14T15:16:35.57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/>
              <a:t>Dette møte handler om å gi informasjon om </a:t>
            </a:r>
            <a:r>
              <a:rPr lang="nb-NO" b="0" err="1"/>
              <a:t>HelseIArbeid</a:t>
            </a:r>
            <a:r>
              <a:rPr lang="nb-NO" b="0"/>
              <a:t> bedrift til partsgruppen slik at de bli kjent med hva </a:t>
            </a:r>
            <a:r>
              <a:rPr lang="nb-NO" b="0" err="1"/>
              <a:t>HelseIArbeid</a:t>
            </a:r>
            <a:r>
              <a:rPr lang="nb-NO" b="0"/>
              <a:t> er, og hvorfor de bør ta verktøyet i bruk. Etter informasjon kommer forankringen med partsgruppen og planleggingen av gjennomføringen. </a:t>
            </a:r>
            <a:br>
              <a:rPr lang="nb-NO" b="0"/>
            </a:br>
            <a:r>
              <a:rPr lang="nb-NO" b="0"/>
              <a:t>Informasjon og forankring kan kjøres i et møte, eller gjennomføres i 2 separate møter alt etter hva som passer for bedriften. </a:t>
            </a:r>
            <a:br>
              <a:rPr lang="nb-NO" b="0"/>
            </a:br>
            <a:br>
              <a:rPr lang="nb-NO" b="1"/>
            </a:br>
            <a:r>
              <a:rPr lang="nb-NO" b="1"/>
              <a:t>Anbefalt tid: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Informasjon om </a:t>
            </a:r>
            <a:r>
              <a:rPr lang="nb-NO" err="1"/>
              <a:t>HelseIArbeid</a:t>
            </a:r>
            <a:r>
              <a:rPr lang="nb-NO"/>
              <a:t>: 20 minutter (foil 2 – 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/>
              <a:t>Forankring og planlegging: 1,5 – 2 timer (foil 6 – 19) </a:t>
            </a:r>
            <a:br>
              <a:rPr lang="nb-NO"/>
            </a:br>
            <a:endParaRPr lang="nb-NO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>
                <a:cs typeface="+mn-lt"/>
              </a:rPr>
              <a:t>Deltakere: </a:t>
            </a:r>
            <a:r>
              <a:rPr lang="nb-NO">
                <a:cs typeface="+mn-lt"/>
              </a:rPr>
              <a:t>Leder, verneombud og tillitsvalgt/ansattrepresentant (den lokale partsgruppen)</a:t>
            </a: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67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B106C-57D7-FF36-8CB6-AD382913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00974D3-DC33-9F9B-52C7-517E42F91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A5B7649-1E80-BA84-C88D-23586E55C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 med foilen: </a:t>
            </a:r>
            <a:r>
              <a:rPr lang="nb-NO"/>
              <a:t>Å gjøre partsgruppen kjent med de ulike rollene</a:t>
            </a:r>
            <a:endParaRPr lang="nb-NO">
              <a:cs typeface="+mn-lt"/>
            </a:endParaRPr>
          </a:p>
          <a:p>
            <a:endParaRPr lang="nb-NO" b="1">
              <a:solidFill>
                <a:srgbClr val="444444"/>
              </a:solidFill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Støttetekst: </a:t>
            </a:r>
            <a:br>
              <a:rPr lang="nb-NO">
                <a:cs typeface="+mn-lt"/>
              </a:rPr>
            </a:b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IA</a:t>
            </a:r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-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rådgiver er prosessleder. Han/hun </a:t>
            </a:r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leder møtene med partsgruppen og med ansattgruppen, og har ansvar for å lage det gode rommet å jobbe i. Rollen innebærer å styre tiden, presentere oppgaver, oppsummere innsikt og informere om neste steg. IA-rådgiver bidrar til struktur og fremdrift i prosessen. Leder, tillitsvalgt eller verneombud er hjertelig velkommen til å bidra inn i dette arbeidet om det er et ønske om det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  <a:endParaRPr lang="en-US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b-NO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nb-NO" sz="2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816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/>
              <a:t>Reflektere rund samarbeid og egen rolle. </a:t>
            </a:r>
            <a:br>
              <a:rPr lang="nb-NO"/>
            </a:br>
            <a:r>
              <a:rPr lang="nb-NO" b="1"/>
              <a:t>Metode: </a:t>
            </a:r>
            <a:r>
              <a:rPr lang="nb-NO"/>
              <a:t>I(G)P</a:t>
            </a:r>
            <a:br>
              <a:rPr lang="nb-NO"/>
            </a:br>
            <a:r>
              <a:rPr lang="nb-NO"/>
              <a:t>Alle får utdelt hvert sitt ark</a:t>
            </a:r>
          </a:p>
          <a:p>
            <a:r>
              <a:rPr lang="nb-NO"/>
              <a:t>I: Noter for deg selv.</a:t>
            </a:r>
          </a:p>
          <a:p>
            <a:r>
              <a:rPr lang="nb-NO"/>
              <a:t>P: Ta for dere et og et spørsmål. Alle deler det de har skrevet.</a:t>
            </a:r>
            <a:br>
              <a:rPr lang="nb-NO"/>
            </a:br>
            <a:r>
              <a:rPr lang="nb-NO"/>
              <a:t>Sammenfatt til slutt. Er det noe dere nå har snakket om som vil påvirke hvordan vi jobber sammen fremover? I så fall: Hvordan følger dere opp og hvem tar ansvar for dette? Er det noe som bør dokumenteres skriftlig? I så fall hvordan og hvem deler dette?</a:t>
            </a:r>
            <a:br>
              <a:rPr lang="nb-NO"/>
            </a:br>
            <a:r>
              <a:rPr lang="nb-NO" b="1"/>
              <a:t>Forslag til støttespørsmål:</a:t>
            </a:r>
            <a:endParaRPr lang="en-US">
              <a:latin typeface="Calibri"/>
              <a:ea typeface="Calibri"/>
              <a:cs typeface="Calibri"/>
            </a:endParaRPr>
          </a:p>
          <a:p>
            <a:pPr marL="177800" indent="-177800">
              <a:buFont typeface="Calibri"/>
              <a:buChar char="-"/>
            </a:pPr>
            <a:r>
              <a:rPr lang="en-US" err="1">
                <a:latin typeface="Calibri"/>
                <a:ea typeface="Calibri"/>
                <a:cs typeface="Calibri"/>
              </a:rPr>
              <a:t>Hvordan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forstår</a:t>
            </a:r>
            <a:r>
              <a:rPr lang="en-US">
                <a:latin typeface="Calibri"/>
                <a:ea typeface="Calibri"/>
                <a:cs typeface="Calibri"/>
              </a:rPr>
              <a:t> du din </a:t>
            </a:r>
            <a:r>
              <a:rPr lang="en-US" err="1">
                <a:latin typeface="Calibri"/>
                <a:ea typeface="Calibri"/>
                <a:cs typeface="Calibri"/>
              </a:rPr>
              <a:t>egen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rolle</a:t>
            </a:r>
            <a:r>
              <a:rPr lang="en-US">
                <a:latin typeface="Calibri"/>
                <a:ea typeface="Calibri"/>
                <a:cs typeface="Calibri"/>
              </a:rPr>
              <a:t> i </a:t>
            </a:r>
            <a:r>
              <a:rPr lang="en-US" err="1">
                <a:latin typeface="Calibri"/>
                <a:ea typeface="Calibri"/>
                <a:cs typeface="Calibri"/>
              </a:rPr>
              <a:t>HelseIArbeid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Bedrift</a:t>
            </a:r>
            <a:r>
              <a:rPr lang="en-US">
                <a:latin typeface="Calibri"/>
                <a:ea typeface="Calibri"/>
                <a:cs typeface="Calibri"/>
              </a:rPr>
              <a:t>? </a:t>
            </a:r>
            <a:endParaRPr lang="en-US">
              <a:latin typeface="Aptos" panose="02110004020202020204"/>
              <a:ea typeface="Calibri"/>
              <a:cs typeface="Calibri"/>
            </a:endParaRPr>
          </a:p>
          <a:p>
            <a:pPr marL="177800" indent="-177800">
              <a:buFont typeface="Calibri"/>
              <a:buChar char="-"/>
            </a:pPr>
            <a:r>
              <a:rPr lang="en-US" err="1">
                <a:latin typeface="Calibri"/>
                <a:ea typeface="Calibri"/>
                <a:cs typeface="Calibri"/>
              </a:rPr>
              <a:t>Hva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tror</a:t>
            </a:r>
            <a:r>
              <a:rPr lang="en-US">
                <a:latin typeface="Calibri"/>
                <a:ea typeface="Calibri"/>
                <a:cs typeface="Calibri"/>
              </a:rPr>
              <a:t> du </a:t>
            </a:r>
            <a:r>
              <a:rPr lang="en-US" err="1">
                <a:latin typeface="Calibri"/>
                <a:ea typeface="Calibri"/>
                <a:cs typeface="Calibri"/>
              </a:rPr>
              <a:t>blir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ditt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ansvar</a:t>
            </a:r>
            <a:r>
              <a:rPr lang="en-US">
                <a:latin typeface="Calibri"/>
                <a:ea typeface="Calibri"/>
                <a:cs typeface="Calibri"/>
              </a:rPr>
              <a:t> i </a:t>
            </a:r>
            <a:r>
              <a:rPr lang="en-US" err="1">
                <a:latin typeface="Calibri"/>
                <a:ea typeface="Calibri"/>
                <a:cs typeface="Calibri"/>
              </a:rPr>
              <a:t>HelseIArbeid</a:t>
            </a:r>
            <a:r>
              <a:rPr lang="en-US">
                <a:latin typeface="Calibri"/>
                <a:ea typeface="Calibri"/>
                <a:cs typeface="Calibri"/>
              </a:rPr>
              <a:t>? </a:t>
            </a:r>
          </a:p>
          <a:p>
            <a:pPr marL="177800" indent="-177800">
              <a:buFont typeface="Calibri"/>
              <a:buChar char="-"/>
            </a:pPr>
            <a:r>
              <a:rPr lang="en-US" err="1">
                <a:latin typeface="Calibri"/>
                <a:ea typeface="Calibri"/>
                <a:cs typeface="Calibri"/>
              </a:rPr>
              <a:t>Hva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trenger</a:t>
            </a:r>
            <a:r>
              <a:rPr lang="en-US">
                <a:latin typeface="Calibri"/>
                <a:ea typeface="Calibri"/>
                <a:cs typeface="Calibri"/>
              </a:rPr>
              <a:t> du </a:t>
            </a:r>
            <a:r>
              <a:rPr lang="en-US" err="1">
                <a:latin typeface="Calibri"/>
                <a:ea typeface="Calibri"/>
                <a:cs typeface="Calibri"/>
              </a:rPr>
              <a:t>fra</a:t>
            </a:r>
            <a:r>
              <a:rPr lang="en-US">
                <a:latin typeface="Calibri"/>
                <a:ea typeface="Calibri"/>
                <a:cs typeface="Calibri"/>
              </a:rPr>
              <a:t> de </a:t>
            </a:r>
            <a:r>
              <a:rPr lang="en-US" err="1">
                <a:latin typeface="Calibri"/>
                <a:ea typeface="Calibri"/>
                <a:cs typeface="Calibri"/>
              </a:rPr>
              <a:t>andre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rollene</a:t>
            </a:r>
            <a:r>
              <a:rPr lang="en-US">
                <a:latin typeface="Calibri"/>
                <a:ea typeface="Calibri"/>
                <a:cs typeface="Calibri"/>
              </a:rPr>
              <a:t>? </a:t>
            </a:r>
          </a:p>
          <a:p>
            <a:pPr marL="177800" marR="0" lvl="0" indent="-1778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nb-NO"/>
              <a:t>Hva kan være utfordringer – og hvordan løser vi dem sammen?</a:t>
            </a:r>
          </a:p>
          <a:p>
            <a:pPr marL="177800" marR="0" lvl="0" indent="-1778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lang="nb-NO"/>
              <a:t>Hva er vi mest motiverte for å få til sammen?</a:t>
            </a:r>
          </a:p>
          <a:p>
            <a:pPr marL="177800" marR="0" lvl="0" indent="-1778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lang="nb-NO"/>
          </a:p>
          <a:p>
            <a:pPr marL="0" indent="0">
              <a:buFont typeface="Calibri"/>
              <a:buNone/>
            </a:pPr>
            <a:r>
              <a:rPr lang="en-US" b="1" err="1"/>
              <a:t>Områdene</a:t>
            </a:r>
            <a:r>
              <a:rPr lang="en-US" b="1"/>
              <a:t> under vet vi av </a:t>
            </a:r>
            <a:r>
              <a:rPr lang="en-US" b="1" err="1"/>
              <a:t>erfaring</a:t>
            </a:r>
            <a:r>
              <a:rPr lang="en-US" b="1"/>
              <a:t> </a:t>
            </a:r>
            <a:r>
              <a:rPr lang="en-US" b="1" err="1"/>
              <a:t>kan</a:t>
            </a:r>
            <a:r>
              <a:rPr lang="en-US" b="1"/>
              <a:t> </a:t>
            </a:r>
            <a:r>
              <a:rPr lang="en-US" b="1" err="1"/>
              <a:t>være</a:t>
            </a:r>
            <a:r>
              <a:rPr lang="en-US" b="1"/>
              <a:t> </a:t>
            </a:r>
            <a:r>
              <a:rPr lang="en-US" b="1" err="1"/>
              <a:t>til</a:t>
            </a:r>
            <a:r>
              <a:rPr lang="en-US" b="1"/>
              <a:t> hinder for </a:t>
            </a:r>
            <a:r>
              <a:rPr lang="en-US" b="1" err="1"/>
              <a:t>en</a:t>
            </a:r>
            <a:r>
              <a:rPr lang="en-US" b="1"/>
              <a:t> god </a:t>
            </a:r>
            <a:r>
              <a:rPr lang="en-US" b="1" err="1"/>
              <a:t>prosess</a:t>
            </a:r>
            <a:r>
              <a:rPr lang="en-US" b="1"/>
              <a:t>. </a:t>
            </a:r>
            <a:r>
              <a:rPr lang="en-US" b="0"/>
              <a:t>Det er </a:t>
            </a:r>
            <a:r>
              <a:rPr lang="en-US" b="0" err="1"/>
              <a:t>derfor</a:t>
            </a:r>
            <a:r>
              <a:rPr lang="en-US" b="0"/>
              <a:t> </a:t>
            </a:r>
            <a:r>
              <a:rPr lang="en-US" b="0" err="1"/>
              <a:t>lurt</a:t>
            </a:r>
            <a:r>
              <a:rPr lang="en-US" b="0"/>
              <a:t> å ha </a:t>
            </a:r>
            <a:r>
              <a:rPr lang="en-US" b="0" err="1"/>
              <a:t>snakket</a:t>
            </a:r>
            <a:r>
              <a:rPr lang="en-US" b="0"/>
              <a:t> seg </a:t>
            </a:r>
            <a:r>
              <a:rPr lang="en-US" b="0" err="1"/>
              <a:t>igjennom</a:t>
            </a:r>
            <a:r>
              <a:rPr lang="en-US" b="0"/>
              <a:t> </a:t>
            </a:r>
            <a:r>
              <a:rPr lang="en-US" b="0" err="1"/>
              <a:t>disse</a:t>
            </a:r>
            <a:r>
              <a:rPr lang="en-US" b="0"/>
              <a:t>, </a:t>
            </a:r>
            <a:r>
              <a:rPr lang="en-US" b="0" err="1"/>
              <a:t>og</a:t>
            </a:r>
            <a:r>
              <a:rPr lang="en-US" b="0"/>
              <a:t> </a:t>
            </a:r>
            <a:r>
              <a:rPr lang="en-US" b="0" err="1"/>
              <a:t>eventuellt</a:t>
            </a:r>
            <a:r>
              <a:rPr lang="en-US" b="0"/>
              <a:t> </a:t>
            </a:r>
            <a:r>
              <a:rPr lang="en-US" b="0" err="1"/>
              <a:t>legge</a:t>
            </a:r>
            <a:r>
              <a:rPr lang="en-US" b="0"/>
              <a:t> </a:t>
            </a:r>
            <a:r>
              <a:rPr lang="en-US" b="0" err="1"/>
              <a:t>en</a:t>
            </a:r>
            <a:r>
              <a:rPr lang="en-US" b="0"/>
              <a:t> plan for </a:t>
            </a:r>
            <a:r>
              <a:rPr lang="en-US" b="0" err="1"/>
              <a:t>hvordan</a:t>
            </a:r>
            <a:r>
              <a:rPr lang="en-US" b="0"/>
              <a:t> </a:t>
            </a:r>
            <a:r>
              <a:rPr lang="en-US" b="0" err="1"/>
              <a:t>hindere</a:t>
            </a:r>
            <a:r>
              <a:rPr lang="en-US" b="0"/>
              <a:t> </a:t>
            </a:r>
            <a:r>
              <a:rPr lang="en-US" b="0" err="1"/>
              <a:t>kan</a:t>
            </a:r>
            <a:r>
              <a:rPr lang="en-US" b="0"/>
              <a:t> </a:t>
            </a:r>
            <a:r>
              <a:rPr lang="en-US" b="0" err="1"/>
              <a:t>møtes</a:t>
            </a:r>
            <a:r>
              <a:rPr lang="en-US" b="0"/>
              <a:t> </a:t>
            </a:r>
            <a:r>
              <a:rPr lang="en-US" b="0" err="1"/>
              <a:t>og</a:t>
            </a:r>
            <a:r>
              <a:rPr lang="en-US" b="0"/>
              <a:t> </a:t>
            </a:r>
            <a:r>
              <a:rPr lang="en-US" b="0" err="1"/>
              <a:t>løses</a:t>
            </a:r>
            <a:r>
              <a:rPr lang="en-US" b="0"/>
              <a:t> </a:t>
            </a:r>
            <a:r>
              <a:rPr lang="en-US" b="0" err="1"/>
              <a:t>dersom</a:t>
            </a:r>
            <a:r>
              <a:rPr lang="en-US" b="0"/>
              <a:t> de </a:t>
            </a:r>
            <a:r>
              <a:rPr lang="en-US" b="0" err="1"/>
              <a:t>dukker</a:t>
            </a:r>
            <a:r>
              <a:rPr lang="en-US" b="0"/>
              <a:t> </a:t>
            </a:r>
            <a:r>
              <a:rPr lang="en-US" b="0" err="1"/>
              <a:t>opp</a:t>
            </a:r>
            <a:r>
              <a:rPr lang="en-US" b="0"/>
              <a:t>: </a:t>
            </a:r>
            <a:endParaRPr lang="en-US" b="0">
              <a:solidFill>
                <a:srgbClr val="444444"/>
              </a:solidFill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Omstilling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store </a:t>
            </a:r>
            <a:r>
              <a:rPr lang="en-US" err="1"/>
              <a:t>konflikter</a:t>
            </a:r>
            <a:endParaRPr lang="en-US">
              <a:solidFill>
                <a:srgbClr val="444444"/>
              </a:solidFill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Tidspress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mangel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tid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gjennomføre</a:t>
            </a:r>
            <a:endParaRPr lang="en-US">
              <a:solidFill>
                <a:srgbClr val="444444"/>
              </a:solidFill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Nøkkelpersoner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slutter</a:t>
            </a:r>
            <a:endParaRPr lang="en-US">
              <a:solidFill>
                <a:srgbClr val="444444"/>
              </a:solidFill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Manglende</a:t>
            </a:r>
            <a:r>
              <a:rPr lang="en-US"/>
              <a:t> </a:t>
            </a:r>
            <a:r>
              <a:rPr lang="en-US" err="1"/>
              <a:t>forankring</a:t>
            </a:r>
            <a:r>
              <a:rPr lang="en-US"/>
              <a:t> i </a:t>
            </a:r>
            <a:r>
              <a:rPr lang="en-US" err="1"/>
              <a:t>ledelsen</a:t>
            </a:r>
            <a:endParaRPr lang="en-US">
              <a:solidFill>
                <a:srgbClr val="444444"/>
              </a:solidFill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 err="1"/>
              <a:t>Dårlig</a:t>
            </a:r>
            <a:r>
              <a:rPr lang="en-US"/>
              <a:t> </a:t>
            </a:r>
            <a:r>
              <a:rPr lang="en-US" err="1"/>
              <a:t>informasjonsflyt</a:t>
            </a:r>
            <a:endParaRPr lang="en-US">
              <a:solidFill>
                <a:srgbClr val="444444"/>
              </a:solidFill>
            </a:endParaRPr>
          </a:p>
          <a:p>
            <a:pPr marL="628650" lvl="1" indent="-171450">
              <a:buFont typeface="Arial,Sans-Serif"/>
              <a:buChar char="•"/>
            </a:pPr>
            <a:r>
              <a:rPr lang="en-US"/>
              <a:t>Negative </a:t>
            </a:r>
            <a:r>
              <a:rPr lang="en-US" err="1"/>
              <a:t>holdninger</a:t>
            </a:r>
            <a:r>
              <a:rPr lang="en-US"/>
              <a:t> </a:t>
            </a:r>
            <a:r>
              <a:rPr lang="en-US" err="1"/>
              <a:t>blant</a:t>
            </a:r>
            <a:r>
              <a:rPr lang="en-US"/>
              <a:t> </a:t>
            </a:r>
            <a:r>
              <a:rPr lang="en-US" err="1"/>
              <a:t>ansatte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052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err="1"/>
              <a:t>Hensikt</a:t>
            </a:r>
            <a:r>
              <a:rPr lang="en-US" b="1"/>
              <a:t>: </a:t>
            </a:r>
            <a:r>
              <a:rPr lang="en-US" b="0" err="1"/>
              <a:t>Planlegge</a:t>
            </a:r>
            <a:r>
              <a:rPr lang="en-US" b="0"/>
              <a:t> </a:t>
            </a:r>
            <a:r>
              <a:rPr lang="en-US" b="0" err="1"/>
              <a:t>gjennomføringen</a:t>
            </a:r>
            <a:r>
              <a:rPr lang="en-US" b="0"/>
              <a:t> av </a:t>
            </a:r>
            <a:r>
              <a:rPr lang="en-US" b="0" err="1"/>
              <a:t>prosessen</a:t>
            </a:r>
            <a:br>
              <a:rPr lang="en-US" b="0"/>
            </a:br>
            <a:endParaRPr lang="en-US" b="0"/>
          </a:p>
          <a:p>
            <a:pPr>
              <a:defRPr/>
            </a:pPr>
            <a:r>
              <a:rPr lang="en-US" b="1"/>
              <a:t>Rammer </a:t>
            </a:r>
            <a:r>
              <a:rPr lang="en-US" b="1" err="1"/>
              <a:t>som</a:t>
            </a:r>
            <a:r>
              <a:rPr lang="en-US" b="1"/>
              <a:t> </a:t>
            </a:r>
            <a:r>
              <a:rPr lang="en-US" b="1" err="1"/>
              <a:t>må</a:t>
            </a:r>
            <a:r>
              <a:rPr lang="en-US" b="1"/>
              <a:t> </a:t>
            </a:r>
            <a:r>
              <a:rPr lang="en-US" b="1" err="1"/>
              <a:t>avklares</a:t>
            </a:r>
            <a:r>
              <a:rPr lang="en-US" b="1"/>
              <a:t> </a:t>
            </a:r>
            <a:r>
              <a:rPr lang="en-US" b="1" err="1"/>
              <a:t>før</a:t>
            </a:r>
            <a:r>
              <a:rPr lang="en-US" b="1"/>
              <a:t> </a:t>
            </a:r>
            <a:r>
              <a:rPr lang="en-US" b="1" err="1"/>
              <a:t>oppstart</a:t>
            </a:r>
            <a:r>
              <a:rPr lang="en-US" b="1"/>
              <a:t>:</a:t>
            </a:r>
            <a:endParaRPr lang="en-US"/>
          </a:p>
          <a:p>
            <a:pPr>
              <a:defRPr/>
            </a:pPr>
            <a:r>
              <a:rPr lang="en-US" b="1"/>
              <a:t>Antall </a:t>
            </a:r>
            <a:r>
              <a:rPr lang="en-US" b="1" err="1"/>
              <a:t>ansatte</a:t>
            </a:r>
            <a:r>
              <a:rPr lang="en-US" b="1"/>
              <a:t>: </a:t>
            </a:r>
            <a:r>
              <a:rPr lang="en-US" err="1"/>
              <a:t>Hvor</a:t>
            </a:r>
            <a:r>
              <a:rPr lang="en-US"/>
              <a:t> mange </a:t>
            </a:r>
            <a:r>
              <a:rPr lang="en-US" err="1"/>
              <a:t>skal</a:t>
            </a:r>
            <a:r>
              <a:rPr lang="en-US"/>
              <a:t> delta </a:t>
            </a:r>
            <a:r>
              <a:rPr lang="en-US" err="1"/>
              <a:t>totalt</a:t>
            </a:r>
            <a:r>
              <a:rPr lang="en-US"/>
              <a:t>?</a:t>
            </a:r>
          </a:p>
          <a:p>
            <a:pPr>
              <a:defRPr/>
            </a:pPr>
            <a:r>
              <a:rPr lang="en-US" b="1"/>
              <a:t>Antall </a:t>
            </a:r>
            <a:r>
              <a:rPr lang="en-US" b="1" err="1"/>
              <a:t>runder</a:t>
            </a:r>
            <a:r>
              <a:rPr lang="en-US" b="1"/>
              <a:t>: </a:t>
            </a:r>
            <a:r>
              <a:rPr lang="en-US" err="1"/>
              <a:t>Hvor</a:t>
            </a:r>
            <a:r>
              <a:rPr lang="en-US"/>
              <a:t> mange </a:t>
            </a:r>
            <a:r>
              <a:rPr lang="en-US" err="1"/>
              <a:t>leveranser</a:t>
            </a:r>
            <a:r>
              <a:rPr lang="en-US"/>
              <a:t> </a:t>
            </a:r>
            <a:r>
              <a:rPr lang="en-US" err="1"/>
              <a:t>må</a:t>
            </a:r>
            <a:r>
              <a:rPr lang="en-US"/>
              <a:t> </a:t>
            </a:r>
            <a:r>
              <a:rPr lang="en-US" err="1"/>
              <a:t>gjennomføres</a:t>
            </a:r>
            <a:r>
              <a:rPr lang="en-US"/>
              <a:t> for å </a:t>
            </a:r>
            <a:r>
              <a:rPr lang="en-US" err="1"/>
              <a:t>inkludere</a:t>
            </a:r>
            <a:r>
              <a:rPr lang="en-US"/>
              <a:t> alle?</a:t>
            </a:r>
          </a:p>
          <a:p>
            <a:pPr>
              <a:defRPr/>
            </a:pPr>
            <a:r>
              <a:rPr lang="en-US" b="1" err="1"/>
              <a:t>Tidspunkter</a:t>
            </a:r>
            <a:r>
              <a:rPr lang="en-US" b="1"/>
              <a:t>: </a:t>
            </a:r>
            <a:r>
              <a:rPr lang="en-US"/>
              <a:t>Skal </a:t>
            </a:r>
            <a:r>
              <a:rPr lang="en-US" err="1"/>
              <a:t>prosessen</a:t>
            </a:r>
            <a:r>
              <a:rPr lang="en-US"/>
              <a:t> </a:t>
            </a:r>
            <a:r>
              <a:rPr lang="en-US" err="1"/>
              <a:t>skje</a:t>
            </a:r>
            <a:r>
              <a:rPr lang="en-US"/>
              <a:t> i </a:t>
            </a:r>
            <a:r>
              <a:rPr lang="en-US" err="1"/>
              <a:t>arbeidstid</a:t>
            </a:r>
            <a:r>
              <a:rPr lang="en-US"/>
              <a:t>,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skift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begge</a:t>
            </a:r>
            <a:r>
              <a:rPr lang="en-US"/>
              <a:t> </a:t>
            </a:r>
            <a:r>
              <a:rPr lang="en-US" err="1"/>
              <a:t>deler</a:t>
            </a:r>
            <a:r>
              <a:rPr lang="en-US"/>
              <a:t>?</a:t>
            </a:r>
          </a:p>
          <a:p>
            <a:pPr>
              <a:defRPr/>
            </a:pPr>
            <a:r>
              <a:rPr lang="en-US" b="1" err="1"/>
              <a:t>Lokaler</a:t>
            </a:r>
            <a:r>
              <a:rPr lang="en-US" b="1"/>
              <a:t>: </a:t>
            </a:r>
            <a:r>
              <a:rPr lang="en-US" err="1"/>
              <a:t>Hvilke</a:t>
            </a:r>
            <a:r>
              <a:rPr lang="en-US"/>
              <a:t> </a:t>
            </a:r>
            <a:r>
              <a:rPr lang="en-US" err="1"/>
              <a:t>lokale</a:t>
            </a:r>
            <a:r>
              <a:rPr lang="en-US"/>
              <a:t>/rom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brukes</a:t>
            </a:r>
            <a:r>
              <a:rPr lang="en-US"/>
              <a:t>? Kan det </a:t>
            </a:r>
            <a:r>
              <a:rPr lang="en-US" err="1"/>
              <a:t>rigges</a:t>
            </a:r>
            <a:r>
              <a:rPr lang="en-US"/>
              <a:t> med </a:t>
            </a:r>
            <a:r>
              <a:rPr lang="en-US" err="1"/>
              <a:t>gruppebord</a:t>
            </a:r>
            <a:r>
              <a:rPr lang="en-US"/>
              <a:t>?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err="1"/>
              <a:t>Gruppeinndeling</a:t>
            </a:r>
            <a:r>
              <a:rPr lang="en-US" b="1"/>
              <a:t>: </a:t>
            </a:r>
            <a:r>
              <a:rPr lang="en-US" err="1"/>
              <a:t>Hvordan</a:t>
            </a:r>
            <a:r>
              <a:rPr lang="en-US"/>
              <a:t> deles </a:t>
            </a:r>
            <a:r>
              <a:rPr lang="en-US" err="1"/>
              <a:t>ansatte</a:t>
            </a:r>
            <a:r>
              <a:rPr lang="en-US"/>
              <a:t> inn i </a:t>
            </a:r>
            <a:r>
              <a:rPr lang="en-US" err="1"/>
              <a:t>grupper</a:t>
            </a:r>
            <a:r>
              <a:rPr lang="en-US"/>
              <a:t> for best </a:t>
            </a:r>
            <a:r>
              <a:rPr lang="en-US" err="1"/>
              <a:t>mulig</a:t>
            </a:r>
            <a:r>
              <a:rPr lang="en-US"/>
              <a:t> dialog?</a:t>
            </a:r>
          </a:p>
          <a:p>
            <a:pPr>
              <a:defRPr/>
            </a:pPr>
            <a:br>
              <a:rPr lang="en-US" b="1">
                <a:cs typeface="+mn-lt"/>
              </a:rPr>
            </a:br>
            <a:r>
              <a:rPr lang="en-US" b="1" err="1"/>
              <a:t>Planlegging</a:t>
            </a:r>
            <a:r>
              <a:rPr lang="en-US" b="1"/>
              <a:t> av </a:t>
            </a:r>
            <a:r>
              <a:rPr lang="en-US" b="1" err="1"/>
              <a:t>treffpunkter</a:t>
            </a:r>
            <a:endParaRPr lang="en-US"/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Sett </a:t>
            </a:r>
            <a:r>
              <a:rPr lang="en-US" b="0" err="1"/>
              <a:t>dato</a:t>
            </a:r>
            <a:r>
              <a:rPr lang="en-US" b="0"/>
              <a:t> </a:t>
            </a:r>
            <a:r>
              <a:rPr lang="en-US" b="0" err="1"/>
              <a:t>og</a:t>
            </a:r>
            <a:r>
              <a:rPr lang="en-US" b="0"/>
              <a:t> </a:t>
            </a:r>
            <a:r>
              <a:rPr lang="en-US" b="0" err="1"/>
              <a:t>klokkeslett</a:t>
            </a:r>
            <a:r>
              <a:rPr lang="en-US" b="0"/>
              <a:t> </a:t>
            </a:r>
            <a:r>
              <a:rPr lang="en-US"/>
              <a:t>for alle </a:t>
            </a:r>
            <a:r>
              <a:rPr lang="en-US" err="1"/>
              <a:t>runder</a:t>
            </a:r>
            <a:r>
              <a:rPr lang="en-US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/>
              <a:t>Definer </a:t>
            </a:r>
            <a:r>
              <a:rPr lang="en-US" b="0" err="1"/>
              <a:t>minstekrav</a:t>
            </a:r>
            <a:r>
              <a:rPr lang="en-US" b="0"/>
              <a:t> for </a:t>
            </a:r>
            <a:r>
              <a:rPr lang="en-US" b="0" err="1"/>
              <a:t>antall</a:t>
            </a:r>
            <a:r>
              <a:rPr lang="en-US" b="0"/>
              <a:t> </a:t>
            </a:r>
            <a:r>
              <a:rPr lang="en-US" b="0" err="1"/>
              <a:t>deltakere</a:t>
            </a:r>
            <a:r>
              <a:rPr lang="en-US" b="0"/>
              <a:t> </a:t>
            </a:r>
            <a:r>
              <a:rPr lang="en-US"/>
              <a:t>for at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runde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gjennomføres</a:t>
            </a:r>
            <a:r>
              <a:rPr lang="en-US"/>
              <a:t>.</a:t>
            </a:r>
          </a:p>
          <a:p>
            <a:pPr marL="0" indent="0">
              <a:buFont typeface="Arial"/>
              <a:buNone/>
              <a:defRPr/>
            </a:pPr>
            <a:endParaRPr lang="en-US"/>
          </a:p>
          <a:p>
            <a:r>
              <a:rPr lang="en-US" b="1" err="1"/>
              <a:t>Anbefalt</a:t>
            </a:r>
            <a:r>
              <a:rPr lang="en-US" b="1"/>
              <a:t> </a:t>
            </a:r>
            <a:r>
              <a:rPr lang="en-US" b="1" err="1"/>
              <a:t>tid</a:t>
            </a:r>
            <a:r>
              <a:rPr lang="en-US" b="1"/>
              <a:t> </a:t>
            </a:r>
            <a:r>
              <a:rPr lang="en-US" b="1" err="1"/>
              <a:t>og</a:t>
            </a:r>
            <a:r>
              <a:rPr lang="en-US" b="1"/>
              <a:t> </a:t>
            </a:r>
            <a:r>
              <a:rPr lang="en-US" b="1" err="1"/>
              <a:t>støttetekst</a:t>
            </a:r>
            <a:r>
              <a:rPr lang="en-US" b="1"/>
              <a:t>:</a:t>
            </a:r>
            <a:br>
              <a:rPr lang="en-US" b="1"/>
            </a:br>
            <a:r>
              <a:rPr lang="nb-NO" b="0">
                <a:latin typeface="Roboto Slab Bold"/>
                <a:ea typeface="Roboto Slab Bold"/>
                <a:cs typeface="Roboto Slab Bold"/>
                <a:sym typeface="Roboto Slab Bold"/>
              </a:rPr>
              <a:t>Steg 1: Informasjon</a:t>
            </a:r>
            <a:r>
              <a:rPr lang="nb-NO"/>
              <a:t> </a:t>
            </a:r>
            <a:br>
              <a:rPr lang="en-US" b="1"/>
            </a:br>
            <a:r>
              <a:rPr lang="en-US" b="1" err="1"/>
              <a:t>Informasjonsmøte</a:t>
            </a:r>
            <a:r>
              <a:rPr lang="en-US" b="1"/>
              <a:t> : </a:t>
            </a:r>
            <a:r>
              <a:rPr lang="en-US" b="0"/>
              <a:t>20 min</a:t>
            </a:r>
            <a:br>
              <a:rPr lang="en-US" b="0"/>
            </a:br>
            <a:r>
              <a:rPr lang="en-US" b="1" err="1"/>
              <a:t>Planlegg</a:t>
            </a:r>
            <a:r>
              <a:rPr lang="en-US" b="1"/>
              <a:t> </a:t>
            </a:r>
            <a:r>
              <a:rPr lang="en-US" b="1" err="1"/>
              <a:t>informasjonsmøte</a:t>
            </a:r>
            <a:r>
              <a:rPr lang="en-US" b="1"/>
              <a:t> for </a:t>
            </a:r>
            <a:r>
              <a:rPr lang="en-US" b="1" err="1"/>
              <a:t>ansatte</a:t>
            </a:r>
            <a:r>
              <a:rPr lang="en-US" b="1"/>
              <a:t>:</a:t>
            </a:r>
            <a:endParaRPr lang="en-US" b="1">
              <a:solidFill>
                <a:srgbClr val="000000"/>
              </a:solidFill>
            </a:endParaRPr>
          </a:p>
          <a:p>
            <a:r>
              <a:rPr lang="en-US" b="1"/>
              <a:t>IA-</a:t>
            </a:r>
            <a:r>
              <a:rPr lang="en-US" b="1" err="1"/>
              <a:t>rådgiver</a:t>
            </a:r>
            <a:r>
              <a:rPr lang="en-US"/>
              <a:t> </a:t>
            </a:r>
            <a:r>
              <a:rPr lang="en-US" err="1"/>
              <a:t>gir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presentasjon</a:t>
            </a:r>
            <a:r>
              <a:rPr lang="en-US"/>
              <a:t> av </a:t>
            </a:r>
            <a:r>
              <a:rPr lang="en-US" err="1"/>
              <a:t>HelseIArbeid</a:t>
            </a:r>
            <a:r>
              <a:rPr lang="en-US"/>
              <a:t> </a:t>
            </a:r>
            <a:r>
              <a:rPr lang="en-US" err="1"/>
              <a:t>Bedrift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prosessen</a:t>
            </a:r>
            <a:r>
              <a:rPr lang="en-US"/>
              <a:t> </a:t>
            </a:r>
            <a:r>
              <a:rPr lang="en-US" err="1"/>
              <a:t>innebærer</a:t>
            </a:r>
            <a:r>
              <a:rPr lang="en-US"/>
              <a:t>.</a:t>
            </a:r>
            <a:endParaRPr lang="en-US">
              <a:solidFill>
                <a:srgbClr val="444444"/>
              </a:solidFill>
            </a:endParaRPr>
          </a:p>
          <a:p>
            <a:r>
              <a:rPr lang="en-US" b="1" err="1"/>
              <a:t>Partsgruppa</a:t>
            </a:r>
            <a:r>
              <a:rPr lang="en-US"/>
              <a:t> </a:t>
            </a:r>
            <a:r>
              <a:rPr lang="en-US" err="1"/>
              <a:t>forklarer</a:t>
            </a:r>
            <a:r>
              <a:rPr lang="en-US"/>
              <a:t> </a:t>
            </a:r>
            <a:r>
              <a:rPr lang="en-US" err="1"/>
              <a:t>hvorfor</a:t>
            </a:r>
            <a:r>
              <a:rPr lang="en-US"/>
              <a:t> </a:t>
            </a:r>
            <a:r>
              <a:rPr lang="en-US" err="1"/>
              <a:t>bedriften</a:t>
            </a:r>
            <a:r>
              <a:rPr lang="en-US"/>
              <a:t> setter i gang </a:t>
            </a:r>
            <a:r>
              <a:rPr lang="en-US" err="1"/>
              <a:t>prosessen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hva</a:t>
            </a:r>
            <a:r>
              <a:rPr lang="en-US"/>
              <a:t> de </a:t>
            </a:r>
            <a:r>
              <a:rPr lang="en-US" err="1"/>
              <a:t>ønsker</a:t>
            </a:r>
            <a:r>
              <a:rPr lang="en-US"/>
              <a:t> å </a:t>
            </a:r>
            <a:r>
              <a:rPr lang="en-US" err="1"/>
              <a:t>oppnå</a:t>
            </a:r>
            <a:r>
              <a:rPr lang="en-US"/>
              <a:t>.</a:t>
            </a:r>
            <a:endParaRPr lang="en-US">
              <a:solidFill>
                <a:srgbClr val="444444"/>
              </a:solidFill>
            </a:endParaRPr>
          </a:p>
          <a:p>
            <a:endParaRPr lang="en-US" b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 b="0">
                <a:latin typeface="Roboto Slab Bold"/>
                <a:ea typeface="Roboto Slab Bold"/>
                <a:cs typeface="Roboto Slab Bold"/>
                <a:sym typeface="Roboto Slab Bold"/>
              </a:rPr>
              <a:t>Steg 2: Kunnskapsheving og utforsking av eget arbeidsmiljø</a:t>
            </a:r>
            <a:br>
              <a:rPr lang="en-US" b="0"/>
            </a:br>
            <a:r>
              <a:rPr lang="en-US" b="1" err="1"/>
              <a:t>Møte</a:t>
            </a:r>
            <a:r>
              <a:rPr lang="en-US" b="1"/>
              <a:t> med </a:t>
            </a:r>
            <a:r>
              <a:rPr lang="en-US" b="1" err="1"/>
              <a:t>ansatte</a:t>
            </a:r>
            <a:r>
              <a:rPr lang="en-US" b="1"/>
              <a:t>: </a:t>
            </a:r>
            <a:r>
              <a:rPr lang="en-US" b="0"/>
              <a:t>2 timer</a:t>
            </a:r>
          </a:p>
          <a:p>
            <a:pPr marL="0" indent="0">
              <a:buFont typeface="Arial"/>
              <a:buNone/>
              <a:defRPr/>
            </a:pPr>
            <a:r>
              <a:rPr lang="en-US" b="1" err="1"/>
              <a:t>Møte</a:t>
            </a:r>
            <a:r>
              <a:rPr lang="en-US" b="1"/>
              <a:t> med </a:t>
            </a:r>
            <a:r>
              <a:rPr lang="en-US" b="1" err="1"/>
              <a:t>partsgruppa</a:t>
            </a:r>
            <a:r>
              <a:rPr lang="en-US" b="1"/>
              <a:t>: </a:t>
            </a:r>
            <a:r>
              <a:rPr lang="en-US" b="0"/>
              <a:t>2 timer</a:t>
            </a:r>
          </a:p>
          <a:p>
            <a:pPr marL="0" indent="0">
              <a:buFont typeface="Arial"/>
              <a:buNone/>
              <a:defRPr/>
            </a:pPr>
            <a:endParaRPr lang="en-US" b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b-NO"/>
              <a:t>Steg 3: Kunnskapsheving og tiltak </a:t>
            </a:r>
          </a:p>
          <a:p>
            <a:pPr marL="0" indent="0">
              <a:buFont typeface="Arial"/>
              <a:buNone/>
              <a:defRPr/>
            </a:pPr>
            <a:r>
              <a:rPr lang="en-US" b="1" err="1"/>
              <a:t>Møte</a:t>
            </a:r>
            <a:r>
              <a:rPr lang="en-US" b="1"/>
              <a:t> med </a:t>
            </a:r>
            <a:r>
              <a:rPr lang="en-US" b="1" err="1"/>
              <a:t>ansatte</a:t>
            </a:r>
            <a:r>
              <a:rPr lang="en-US" b="1"/>
              <a:t>: </a:t>
            </a:r>
            <a:r>
              <a:rPr lang="en-US" b="0"/>
              <a:t>2 timer </a:t>
            </a:r>
            <a:br>
              <a:rPr lang="en-US" b="0"/>
            </a:br>
            <a:r>
              <a:rPr lang="en-US" b="1" err="1"/>
              <a:t>Møte</a:t>
            </a:r>
            <a:r>
              <a:rPr lang="en-US" b="1"/>
              <a:t> med </a:t>
            </a:r>
            <a:r>
              <a:rPr lang="en-US" b="1" err="1"/>
              <a:t>partsgruppen</a:t>
            </a:r>
            <a:r>
              <a:rPr lang="en-US" b="0"/>
              <a:t>: 2 timer</a:t>
            </a:r>
          </a:p>
          <a:p>
            <a:pPr marL="0" indent="0">
              <a:buFont typeface="Arial"/>
              <a:buNone/>
              <a:defRPr/>
            </a:pPr>
            <a:endParaRPr lang="en-US" b="0"/>
          </a:p>
          <a:p>
            <a:pPr marL="0" indent="0">
              <a:buFont typeface="Arial"/>
              <a:buNone/>
              <a:defRPr/>
            </a:pPr>
            <a:endParaRPr lang="en-US" b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60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cs typeface="+mn-lt"/>
              </a:rPr>
              <a:t>Hensikt: </a:t>
            </a:r>
            <a:r>
              <a:rPr lang="nb-NO"/>
              <a:t>Partsgruppa får en introduksjon til HelseIArbeid spillet, og får muligheten til å lage kort som er relevante hos dem basert på annet arbeid med arbeidsmiljøet.</a:t>
            </a:r>
            <a:br>
              <a:rPr lang="en-US">
                <a:cs typeface="+mn-lt"/>
              </a:rPr>
            </a:br>
            <a:br>
              <a:rPr lang="nb-NO" b="1">
                <a:cs typeface="+mn-lt"/>
              </a:rPr>
            </a:br>
            <a:r>
              <a:rPr lang="nb-NO" b="1"/>
              <a:t>HelseIArbeid-spillet</a:t>
            </a:r>
            <a:r>
              <a:rPr lang="nb-NO"/>
              <a:t> er et verktøy for å skape dialog og refleksjon om arbeidsmiljøet på en positiv og engasjerende måte. Ansatte deles inn i grupper på 6-8 personer og diskuterer positivt formulerte utsagn knyttet til psykososiale arbeidsmiljøfaktorer. De ansatte får også mulighet til å lage egne kort med utsagn som er relevante for deres arbeidsplass. Dette gir rom for å løfte fram styrker, dele erfaringer og sammen finne tiltak som kan gjøre arbeidsmiljøet enda bedre.</a:t>
            </a:r>
          </a:p>
          <a:p>
            <a:pPr>
              <a:defRPr/>
            </a:pPr>
            <a:br>
              <a:rPr lang="nb-NO">
                <a:cs typeface="+mn-lt"/>
              </a:rPr>
            </a:br>
            <a:r>
              <a:rPr lang="nb-NO" b="1">
                <a:cs typeface="+mn-lt"/>
              </a:rPr>
              <a:t>Spørsmål til partsgruppa: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Er det noen av kortene dere umiddelbart tenker ikke er aktuelle for dere?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Er det noe som dere opplever som viktig for dere som bør fylles inn i blanke kort?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009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cs typeface="+mn-lt"/>
              </a:rPr>
              <a:t>Hensikt: </a:t>
            </a:r>
            <a:r>
              <a:rPr lang="nb-NO"/>
              <a:t>Partsgruppa får en introduksjon til HelseIArbeid spillet, og får muligheten til å lage kort som er relevante hos dem basert på annet arbeid med arbeidsmiljøet.</a:t>
            </a:r>
            <a:br>
              <a:rPr lang="en-US">
                <a:cs typeface="+mn-lt"/>
              </a:rPr>
            </a:br>
            <a:br>
              <a:rPr lang="nb-NO" b="1">
                <a:cs typeface="+mn-lt"/>
              </a:rPr>
            </a:br>
            <a:r>
              <a:rPr lang="nb-NO" b="1"/>
              <a:t>HelseIArbeid-spillet</a:t>
            </a:r>
            <a:r>
              <a:rPr lang="nb-NO"/>
              <a:t> er et verktøy for å skape dialog og refleksjon om arbeidsmiljøet på en positiv og engasjerende måte. Ansatte deles inn i grupper på 6-8 personer og diskuterer positivt formulerte utsagn knyttet til psykososiale arbeidsmiljøfaktorer. De ansatte får også mulighet til å lage egne kort med utsagn som er relevante for deres arbeidsplass. Dette gir rom for å løfte fram styrker, dele erfaringer og sammen finne tiltak som kan gjøre arbeidsmiljøet enda bedre.</a:t>
            </a:r>
          </a:p>
          <a:p>
            <a:pPr>
              <a:defRPr/>
            </a:pPr>
            <a:br>
              <a:rPr lang="nb-NO">
                <a:cs typeface="+mn-lt"/>
              </a:rPr>
            </a:br>
            <a:r>
              <a:rPr lang="nb-NO" b="1">
                <a:cs typeface="+mn-lt"/>
              </a:rPr>
              <a:t>Spørsmål til partsgruppa: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Er det noen av kortene dere umiddelbart tenker ikke er aktuelle for dere?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Er det noe som dere opplever som viktig for dere som bør fylles inn i blanke kort?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287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cs typeface="+mn-lt"/>
              </a:rPr>
              <a:t>Hensikt: </a:t>
            </a:r>
            <a:r>
              <a:rPr lang="nb-NO"/>
              <a:t>Partsgruppa får en introduksjon til HelseIArbeid spillet, og får muligheten til å lage kort som er relevante hos dem basert på annet arbeid med arbeidsmiljøet.</a:t>
            </a:r>
            <a:br>
              <a:rPr lang="en-US">
                <a:cs typeface="+mn-lt"/>
              </a:rPr>
            </a:br>
            <a:br>
              <a:rPr lang="nb-NO" b="1">
                <a:cs typeface="+mn-lt"/>
              </a:rPr>
            </a:br>
            <a:r>
              <a:rPr lang="nb-NO" b="1"/>
              <a:t>HelseIArbeid-spillet</a:t>
            </a:r>
            <a:r>
              <a:rPr lang="nb-NO"/>
              <a:t> er et verktøy for å skape dialog og refleksjon om arbeidsmiljøet på en positiv og engasjerende måte. Ansatte deles inn i grupper på 6-8 personer og diskuterer positivt formulerte utsagn knyttet til psykososiale arbeidsmiljøfaktorer. De ansatte får også mulighet til å lage egne kort med utsagn som er relevante for deres arbeidsplass. Dette gir rom for å løfte fram styrker, dele erfaringer og sammen finne tiltak som kan gjøre arbeidsmiljøet enda bedre.</a:t>
            </a:r>
          </a:p>
          <a:p>
            <a:pPr>
              <a:defRPr/>
            </a:pPr>
            <a:br>
              <a:rPr lang="nb-NO">
                <a:cs typeface="+mn-lt"/>
              </a:rPr>
            </a:br>
            <a:r>
              <a:rPr lang="nb-NO" b="1">
                <a:cs typeface="+mn-lt"/>
              </a:rPr>
              <a:t>Spørsmål til partsgruppa: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Er det noen av kortene dere umiddelbart tenker ikke er aktuelle for dere?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Er det noe som dere opplever som viktig for dere som bør fylles inn i blanke kort?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840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Hensikt</a:t>
            </a:r>
            <a:r>
              <a:rPr lang="en-US" b="1"/>
              <a:t>: </a:t>
            </a:r>
            <a:r>
              <a:rPr lang="en-US" b="0"/>
              <a:t>Vise </a:t>
            </a:r>
            <a:r>
              <a:rPr lang="en-US" b="0" err="1"/>
              <a:t>invitasjonsbrevet</a:t>
            </a:r>
            <a:r>
              <a:rPr lang="en-US" b="0"/>
              <a:t> </a:t>
            </a:r>
            <a:r>
              <a:rPr lang="en-US" b="0" err="1"/>
              <a:t>som</a:t>
            </a:r>
            <a:r>
              <a:rPr lang="en-US" b="0"/>
              <a:t> </a:t>
            </a:r>
            <a:r>
              <a:rPr lang="en-US" b="0" err="1"/>
              <a:t>skal</a:t>
            </a:r>
            <a:r>
              <a:rPr lang="en-US" b="0"/>
              <a:t> </a:t>
            </a:r>
            <a:r>
              <a:rPr lang="en-US" b="0" err="1"/>
              <a:t>sendes</a:t>
            </a:r>
            <a:r>
              <a:rPr lang="en-US" b="0"/>
              <a:t> </a:t>
            </a:r>
            <a:r>
              <a:rPr lang="en-US" b="0" err="1"/>
              <a:t>til</a:t>
            </a:r>
            <a:r>
              <a:rPr lang="en-US" b="0"/>
              <a:t> </a:t>
            </a:r>
            <a:r>
              <a:rPr lang="en-US" b="0" err="1"/>
              <a:t>ansatte</a:t>
            </a:r>
            <a:r>
              <a:rPr lang="en-US" b="0"/>
              <a:t>. </a:t>
            </a:r>
            <a:br>
              <a:rPr lang="en-US" b="1"/>
            </a:br>
            <a:br>
              <a:rPr lang="nb-NO">
                <a:cs typeface="+mn-lt"/>
              </a:rPr>
            </a:br>
            <a:r>
              <a:rPr lang="nb-NO" b="1">
                <a:cs typeface="+mn-lt"/>
              </a:rPr>
              <a:t>Spørsmål til partsgruppa: </a:t>
            </a:r>
            <a:br>
              <a:rPr lang="nb-NO" b="1">
                <a:cs typeface="+mn-lt"/>
              </a:rPr>
            </a:br>
            <a:r>
              <a:rPr lang="nb-NO"/>
              <a:t>Ønsker dere å gjøre endringer i invitasjonen?</a:t>
            </a:r>
            <a:br>
              <a:rPr lang="nb-NO">
                <a:cs typeface="+mn-lt"/>
              </a:rPr>
            </a:br>
            <a:r>
              <a:rPr lang="nb-NO"/>
              <a:t>Hvem tar ansvar for å invitere ansatte?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824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3954C-70BD-8B96-49F5-F22F95395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886C914-1408-2CF6-2757-7AB89FFD6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7AA75F0-E1BA-A16C-E0E6-FBEE84BEC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+mn-lt"/>
              </a:rPr>
              <a:t>Mer informasjon og lenker til aktuelle filmer finnes på nettsiden.</a:t>
            </a:r>
            <a:br>
              <a:rPr lang="nb-NO">
                <a:cs typeface="+mn-lt"/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17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 b="0"/>
              <a:t>Innlede møte. Informasjon om </a:t>
            </a:r>
            <a:r>
              <a:rPr lang="nb-NO" b="0" err="1"/>
              <a:t>HelseIArbeid</a:t>
            </a:r>
            <a:r>
              <a:rPr lang="nb-NO" b="0"/>
              <a:t> Bedrift foil 2-6</a:t>
            </a:r>
            <a:br>
              <a:rPr lang="nb-NO" b="0"/>
            </a:br>
            <a:br>
              <a:rPr lang="nb-NO" b="1"/>
            </a:br>
            <a:r>
              <a:rPr lang="nb-NO" b="1"/>
              <a:t>Støttetekst: 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Hensikten er å</a:t>
            </a:r>
            <a:r>
              <a:rPr lang="nb-NO"/>
              <a:t> skape en felles forståelse for hva </a:t>
            </a:r>
            <a:r>
              <a:rPr lang="nb-NO" err="1"/>
              <a:t>HelseIArbeid</a:t>
            </a:r>
            <a:r>
              <a:rPr lang="nb-NO"/>
              <a:t> Bedrift handler om, og hvorfor det er nyttig for både ansatte og bedriften. Når alle har et klart bilde av målet og innholdet, blir det enklere å se verdien og bidra aktivt.</a:t>
            </a:r>
          </a:p>
          <a:p>
            <a:endParaRPr lang="en-US"/>
          </a:p>
          <a:p>
            <a:r>
              <a:rPr lang="nb-NO"/>
              <a:t>Vi ønsker også å bygge motivasjon og eierskap til gjennomføringen. Det betyr at prosessen ikke bare blir noe som «skal gjøres», men en mulighet til å styrke arbeidsmiljøet sammen. Når ansatte opplever at deres stemme blir hørt og at tiltakene gir mening i hverdagen, øker engasjementet og sjansen for varige forbedringer.</a:t>
            </a:r>
            <a:endParaRPr lang="en-US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97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0169A-E89B-DD7E-78C5-D5B38CE6C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85A44AC-3620-1EEA-3523-2A6B2F11B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79B81FB-2378-10A9-9CB2-B9F1AEA87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 b="0"/>
              <a:t>Innlede møte. Informasjon om </a:t>
            </a:r>
            <a:r>
              <a:rPr lang="nb-NO" b="0" err="1"/>
              <a:t>HelseIArbeid</a:t>
            </a:r>
            <a:r>
              <a:rPr lang="nb-NO" b="0"/>
              <a:t> Bedrift foil 2-6</a:t>
            </a:r>
            <a:br>
              <a:rPr lang="nb-NO" b="0"/>
            </a:br>
            <a:br>
              <a:rPr lang="nb-NO" b="1"/>
            </a:br>
            <a:r>
              <a:rPr lang="nb-NO" b="1"/>
              <a:t>Støttetekst: </a:t>
            </a:r>
            <a:br>
              <a:rPr lang="nb-NO">
                <a:cs typeface="+mn-lt"/>
              </a:rPr>
            </a:br>
            <a:r>
              <a:rPr lang="nb-NO">
                <a:cs typeface="+mn-lt"/>
              </a:rPr>
              <a:t>Hensikten er å</a:t>
            </a:r>
            <a:r>
              <a:rPr lang="nb-NO"/>
              <a:t> skape en felles forståelse for hva </a:t>
            </a:r>
            <a:r>
              <a:rPr lang="nb-NO" err="1"/>
              <a:t>HelseIArbeid</a:t>
            </a:r>
            <a:r>
              <a:rPr lang="nb-NO"/>
              <a:t> Bedrift handler om, og hvorfor det er nyttig for både ansatte og bedriften. Når alle har et klart bilde av målet og innholdet, blir det enklere å se verdien og bidra aktivt.</a:t>
            </a:r>
          </a:p>
          <a:p>
            <a:endParaRPr lang="en-US"/>
          </a:p>
          <a:p>
            <a:r>
              <a:rPr lang="nb-NO"/>
              <a:t>Vi ønsker også å bygge motivasjon og eierskap til gjennomføringen. Det betyr at prosessen ikke bare blir noe som «skal gjøres», men en mulighet til å styrke arbeidsmiljøet sammen. Når ansatte opplever at deres stemme blir hørt og at tiltakene gir mening i hverdagen, øker engasjementet og sjansen for varige forbedringer.</a:t>
            </a:r>
            <a:endParaRPr lang="en-US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67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 film.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cs typeface="+mn-lt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cs typeface="+mn-lt"/>
              </a:rPr>
              <a:t>Filmen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gir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en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smakebit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på</a:t>
            </a:r>
            <a:r>
              <a:rPr lang="en-US">
                <a:cs typeface="+mn-lt"/>
              </a:rPr>
              <a:t> </a:t>
            </a:r>
            <a:r>
              <a:rPr lang="en-US" err="1">
                <a:cs typeface="+mn-lt"/>
              </a:rPr>
              <a:t>fagstoffet</a:t>
            </a:r>
            <a:r>
              <a:rPr lang="en-US">
                <a:cs typeface="+mn-lt"/>
              </a:rPr>
              <a:t> i </a:t>
            </a:r>
            <a:r>
              <a:rPr lang="en-US" err="1">
                <a:cs typeface="+mn-lt"/>
              </a:rPr>
              <a:t>HelseIArbeid</a:t>
            </a:r>
            <a:r>
              <a:rPr lang="en-US">
                <a:cs typeface="+mn-lt"/>
              </a:rPr>
              <a:t>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24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1" noProof="0">
                <a:solidFill>
                  <a:srgbClr val="000000"/>
                </a:solidFill>
              </a:rPr>
              <a:t>Hensikt: </a:t>
            </a:r>
            <a:r>
              <a:rPr lang="nb-NO" b="0" noProof="0">
                <a:solidFill>
                  <a:srgbClr val="000000"/>
                </a:solidFill>
              </a:rPr>
              <a:t>Presentere målet med </a:t>
            </a:r>
            <a:r>
              <a:rPr lang="nb-NO" b="0" noProof="0" err="1">
                <a:solidFill>
                  <a:srgbClr val="000000"/>
                </a:solidFill>
              </a:rPr>
              <a:t>HelseIArbeid</a:t>
            </a:r>
            <a:r>
              <a:rPr lang="nb-NO" b="0" noProof="0">
                <a:solidFill>
                  <a:srgbClr val="000000"/>
                </a:solidFill>
              </a:rPr>
              <a:t> Bedrift og hvilke metoder som brukes i gjennomføringen</a:t>
            </a:r>
            <a:br>
              <a:rPr lang="nb-NO" b="0" noProof="0">
                <a:solidFill>
                  <a:srgbClr val="000000"/>
                </a:solidFill>
              </a:rPr>
            </a:br>
            <a:endParaRPr lang="nb-NO" b="0" noProof="0">
              <a:solidFill>
                <a:srgbClr val="000000"/>
              </a:solidFill>
            </a:endParaRPr>
          </a:p>
          <a:p>
            <a:pPr algn="l"/>
            <a:r>
              <a:rPr lang="nb-NO" b="1" noProof="0">
                <a:solidFill>
                  <a:srgbClr val="000000"/>
                </a:solidFill>
              </a:rPr>
              <a:t>Støttetekst</a:t>
            </a:r>
            <a:r>
              <a:rPr lang="nb-NO" noProof="0">
                <a:solidFill>
                  <a:srgbClr val="000000"/>
                </a:solidFill>
              </a:rPr>
              <a:t>:</a:t>
            </a:r>
            <a:br>
              <a:rPr lang="nb-NO" noProof="0">
                <a:solidFill>
                  <a:srgbClr val="000000"/>
                </a:solidFill>
              </a:rPr>
            </a:br>
            <a:r>
              <a:rPr lang="nb-NO" noProof="0" err="1">
                <a:solidFill>
                  <a:srgbClr val="000000"/>
                </a:solidFill>
              </a:rPr>
              <a:t>HelseIArbeid</a:t>
            </a:r>
            <a:r>
              <a:rPr lang="nb-NO" noProof="0">
                <a:solidFill>
                  <a:srgbClr val="000000"/>
                </a:solidFill>
              </a:rPr>
              <a:t> skal styrke kunnskapen om vanlige helseplager og bidra til et bedre arbeidsmiljø.</a:t>
            </a:r>
          </a:p>
          <a:p>
            <a:pPr algn="l"/>
            <a:r>
              <a:rPr lang="nb-NO" noProof="0">
                <a:solidFill>
                  <a:srgbClr val="000000"/>
                </a:solidFill>
              </a:rPr>
              <a:t>Helseinformasjon formidles gjennom filmer om fysiske og psykiske helseplager, og er utviklet av helsepersonell fra spesialisthelsetjenesten.</a:t>
            </a:r>
          </a:p>
          <a:p>
            <a:pPr algn="l"/>
            <a:br>
              <a:rPr lang="nb-NO" noProof="0">
                <a:solidFill>
                  <a:srgbClr val="000000"/>
                </a:solidFill>
              </a:rPr>
            </a:br>
            <a:r>
              <a:rPr lang="nb-NO" noProof="0">
                <a:solidFill>
                  <a:srgbClr val="000000"/>
                </a:solidFill>
              </a:rPr>
              <a:t>Verktøyet kombinerer kunnskap med en arbeidsmiljøprosess. Ansatte reflekterer over organisatoriske og psykososiale arbeidsmiljøfaktorer gjennom et kortspill, og lager forslag til tiltak.</a:t>
            </a:r>
          </a:p>
          <a:p>
            <a:pPr algn="l"/>
            <a:br>
              <a:rPr lang="nb-NO" noProof="0">
                <a:solidFill>
                  <a:srgbClr val="000000"/>
                </a:solidFill>
              </a:rPr>
            </a:br>
            <a:r>
              <a:rPr lang="nb-NO" noProof="0">
                <a:solidFill>
                  <a:srgbClr val="000000"/>
                </a:solidFill>
              </a:rPr>
              <a:t>Ledere, tillitsvalgte og verneombud i bedriften har ansvar for implementering og oppfølging av arbeidet. </a:t>
            </a:r>
          </a:p>
          <a:p>
            <a:pPr algn="l"/>
            <a:br>
              <a:rPr lang="nb-NO" noProof="0">
                <a:solidFill>
                  <a:srgbClr val="000000"/>
                </a:solidFill>
              </a:rPr>
            </a:br>
            <a:r>
              <a:rPr lang="nb-NO" noProof="0">
                <a:solidFill>
                  <a:srgbClr val="000000"/>
                </a:solidFill>
              </a:rPr>
              <a:t>Verktøyet er designet sånn at det kan gjennomføres i flere runder, dersom bedriften ikke har mulighet til samle alle ansatte på en gang. Det er også mulig å gjennomføre </a:t>
            </a:r>
            <a:r>
              <a:rPr lang="nb-NO" noProof="0" err="1">
                <a:solidFill>
                  <a:srgbClr val="000000"/>
                </a:solidFill>
              </a:rPr>
              <a:t>HelseIArbeid</a:t>
            </a:r>
            <a:r>
              <a:rPr lang="nb-NO" noProof="0">
                <a:solidFill>
                  <a:srgbClr val="000000"/>
                </a:solidFill>
              </a:rPr>
              <a:t> digitalt.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47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Hensikt: </a:t>
            </a:r>
            <a:r>
              <a:rPr lang="nb-NO" b="0"/>
              <a:t>Vise et visuelt bilde av hele </a:t>
            </a:r>
            <a:r>
              <a:rPr lang="nb-NO" b="0" err="1"/>
              <a:t>HelseIArbeid</a:t>
            </a:r>
            <a:r>
              <a:rPr lang="nb-NO" b="0"/>
              <a:t> Bedrift prosessen.</a:t>
            </a:r>
            <a:br>
              <a:rPr lang="nb-NO" b="0"/>
            </a:br>
            <a:br>
              <a:rPr lang="nb-NO" b="1"/>
            </a:br>
            <a:r>
              <a:rPr lang="nb-NO" b="1"/>
              <a:t>Støttetekst:</a:t>
            </a:r>
            <a:br>
              <a:rPr lang="nb-NO"/>
            </a:br>
            <a:r>
              <a:rPr lang="nb-NO"/>
              <a:t>Å jobbe i en prosess betyr at vi tar det steg for steg sammen, i stedet for å gjøre alt på en gang. I </a:t>
            </a:r>
            <a:r>
              <a:rPr lang="nb-NO" err="1"/>
              <a:t>HelseIArbeid</a:t>
            </a:r>
            <a:r>
              <a:rPr lang="nb-NO"/>
              <a:t> Bedrift handler det om å kombinere kunnskap fra filmene med dialog og refleksjon i gruppa. Vi ser på hva som fungerer godt, hva vi kan gjøre bedre, og utvikler tiltak som gir mening for oss i arbeidshverdagen. Prosessen gir rom for involvering, samarbeid og justering underveis, slik at resultatet blir forankret hos alle som skal bruke det.</a:t>
            </a:r>
            <a:endParaRPr lang="en-US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162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03648-EE32-5577-AD9A-2FE29A01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194362D-E2CB-5B2E-40B9-3360FDEE2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9118AC8-919E-3A3C-BB5F-C6BFBE330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Minner om at denne delen kan leveres som et eget møte, eller som en forlenget del etter informasjon.</a:t>
            </a:r>
            <a:br>
              <a:rPr lang="nb-NO"/>
            </a:br>
            <a:endParaRPr lang="nb-NO"/>
          </a:p>
          <a:p>
            <a:r>
              <a:rPr lang="nb-NO" b="1"/>
              <a:t>Hensikt: </a:t>
            </a:r>
            <a:r>
              <a:rPr lang="nb-NO">
                <a:cs typeface="+mn-lt"/>
              </a:rPr>
              <a:t>Avklare roller og ansvar i gjennomføringen</a:t>
            </a:r>
          </a:p>
          <a:p>
            <a:r>
              <a:rPr lang="nb-NO">
                <a:cs typeface="+mn-lt"/>
              </a:rPr>
              <a:t>Planlegger gjennomføringer med dato og tidspunkt for treffpunktene</a:t>
            </a:r>
          </a:p>
          <a:p>
            <a:r>
              <a:rPr lang="nb-NO">
                <a:cs typeface="+mn-lt"/>
              </a:rPr>
              <a:t>Sikre at prosessen kan gjennomføres praktisk i bedriften</a:t>
            </a:r>
            <a:endParaRPr lang="nb-NO"/>
          </a:p>
          <a:p>
            <a:br>
              <a:rPr lang="nb-NO"/>
            </a:br>
            <a:r>
              <a:rPr lang="nb-NO" b="1"/>
              <a:t>Anbefalt tid: </a:t>
            </a:r>
            <a:r>
              <a:rPr lang="nb-NO"/>
              <a:t>1,5-2 timer</a:t>
            </a:r>
            <a:br>
              <a:rPr lang="nb-NO"/>
            </a:br>
            <a:br>
              <a:rPr lang="nb-NO"/>
            </a:br>
            <a:r>
              <a:rPr lang="nb-NO" b="1"/>
              <a:t>Deltakere: </a:t>
            </a:r>
            <a:r>
              <a:rPr lang="nb-NO"/>
              <a:t>Leder, verneombud og tillitsvalgt/</a:t>
            </a:r>
            <a:r>
              <a:rPr lang="nb-NO" err="1"/>
              <a:t>ansatterepresentant</a:t>
            </a:r>
            <a:br>
              <a:rPr lang="nb-NO"/>
            </a:b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62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Hensikt: </a:t>
            </a:r>
            <a:r>
              <a:rPr lang="nb-NO"/>
              <a:t>Å gjøre partsgruppen kjent med forventningen og rollen til gruppen.</a:t>
            </a:r>
            <a:endParaRPr lang="nb-NO">
              <a:cs typeface="+mn-lt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solidFill>
                  <a:srgbClr val="000000"/>
                </a:solidFill>
              </a:rPr>
              <a:t>Det er viktig å bruke tid på å reflektere rundt rollene før oppstart. Ledere, tillitsvalgte og verneombud har en nøkkelrolle i å sikre at prosessen blir godt forankret og gjennomført.</a:t>
            </a:r>
            <a:endParaRPr lang="nb-NO"/>
          </a:p>
          <a:p>
            <a:endParaRPr lang="nb-NO" b="1">
              <a:solidFill>
                <a:srgbClr val="444444"/>
              </a:solidFill>
            </a:endParaRPr>
          </a:p>
          <a:p>
            <a:r>
              <a:rPr lang="nb-NO" b="1"/>
              <a:t>Støttetekst: </a:t>
            </a:r>
            <a:endParaRPr lang="nb-NO" sz="2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fontAlgn="t"/>
            <a:r>
              <a:rPr lang="nb-NO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Partsgruppen sørger for at </a:t>
            </a:r>
            <a:r>
              <a:rPr lang="nb-NO" sz="2200" b="0" i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HelseIArbeid</a:t>
            </a:r>
            <a:r>
              <a:rPr lang="nb-NO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Bedrift er godt forankret i virksomheten. De har ansvar for at ansatte får tydelig informasjon før, under og etter prosessen, slik at alle vet hva som skjer og hvorfor.</a:t>
            </a:r>
          </a:p>
          <a:p>
            <a:pPr fontAlgn="t"/>
            <a:r>
              <a:rPr lang="nb-NO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Gruppen sammenfatter innspill fra gruppearbeid i leveransene, og sikrer at disse bearbeides og følges opp. De sørger for å koble på ansatte som ikke har hatt mulighet til å delta på møtene.</a:t>
            </a:r>
          </a:p>
          <a:p>
            <a:pPr fontAlgn="t"/>
            <a:endParaRPr lang="nb-NO" sz="2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fontAlgn="t"/>
            <a:r>
              <a:rPr lang="nb-NO" sz="2200" b="1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«</a:t>
            </a:r>
            <a:r>
              <a:rPr lang="nb-NO" sz="2200" b="1" i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Dulting</a:t>
            </a:r>
            <a:r>
              <a:rPr lang="nb-NO" sz="2200" b="1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» underveis:</a:t>
            </a:r>
            <a:br>
              <a:rPr lang="nb-NO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nb-NO" sz="2200" b="0" i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Rollene bør bruke egne arenaer til å utforske hvordan ansatte opplever prosessen. Dette kan for eksempel være i medlemsmøter, vernerunder eller i avdelingsmøter. Sammen med ansatte ser gruppen på hvordan kunnskapen fra filmene og dialogene kan bidra til en mer positiv arbeidshverdag.</a:t>
            </a:r>
          </a:p>
          <a:p>
            <a:pPr fontAlgn="t"/>
            <a:endParaRPr lang="nb-NO" sz="2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t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err="1"/>
              <a:t>Valgfri</a:t>
            </a:r>
            <a:r>
              <a:rPr lang="en-US" b="1"/>
              <a:t> </a:t>
            </a:r>
            <a:r>
              <a:rPr lang="en-US" b="1" err="1"/>
              <a:t>refleksjon</a:t>
            </a:r>
            <a:r>
              <a:rPr lang="en-US" b="1"/>
              <a:t>: </a:t>
            </a:r>
            <a:r>
              <a:rPr lang="en-US" err="1"/>
              <a:t>Hvilke</a:t>
            </a:r>
            <a:r>
              <a:rPr lang="en-US"/>
              <a:t> </a:t>
            </a:r>
            <a:r>
              <a:rPr lang="en-US" err="1"/>
              <a:t>forventninger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dere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prosessen</a:t>
            </a:r>
            <a:r>
              <a:rPr lang="en-US"/>
              <a:t>?</a:t>
            </a:r>
            <a:endParaRPr lang="nb-NO"/>
          </a:p>
          <a:p>
            <a:pPr fontAlgn="t"/>
            <a:endParaRPr lang="nb-NO" sz="2200" b="0" i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433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06CB5-D18C-C3C3-A2C6-576BD2DB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2D19C65-544C-2F40-E573-B52BF5FC8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8CFE293-8742-2281-86BD-B7837D5A1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Hensikt med foilen: </a:t>
            </a:r>
            <a:r>
              <a:rPr lang="nb-NO"/>
              <a:t>Å gjøre partsgruppa kjent med ansattes rolle</a:t>
            </a:r>
            <a:endParaRPr lang="nb-NO">
              <a:cs typeface="+mn-lt"/>
            </a:endParaRPr>
          </a:p>
          <a:p>
            <a:endParaRPr lang="nb-NO" b="1">
              <a:solidFill>
                <a:srgbClr val="444444"/>
              </a:solidFill>
            </a:endParaRPr>
          </a:p>
          <a:p>
            <a:r>
              <a:rPr lang="nb-NO" b="1"/>
              <a:t>Støttetekst: </a:t>
            </a:r>
            <a:br>
              <a:rPr lang="nb-NO">
                <a:cs typeface="+mn-lt"/>
              </a:rPr>
            </a:br>
            <a:r>
              <a:rPr lang="nb-NO"/>
              <a:t>Arbeidet som gjøres av ansatte i prosessen er avgjørende for at tiltaket skal lykkes. Når ansatte deltar aktivt i diskusjoner, deler erfaringer og kommer med forslag til tiltak, skaper det eierskap og relevans. Det er i disse samtalene vi får fram hva som fungerer godt, og hva som kan forbedres. Engasjementet fra ansatte gjør at tiltakene blir forankret i hverdagen og gir reelle endringer i arbeidsmiljøet.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9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_Mønster_Hvi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">
            <a:extLst>
              <a:ext uri="{FF2B5EF4-FFF2-40B4-BE49-F238E27FC236}">
                <a16:creationId xmlns:a16="http://schemas.microsoft.com/office/drawing/2014/main" id="{86BC8ECB-0CC9-CE88-5BBD-C41CAD936F7D}"/>
              </a:ext>
            </a:extLst>
          </p:cNvPr>
          <p:cNvSpPr/>
          <p:nvPr userDrawn="1"/>
        </p:nvSpPr>
        <p:spPr>
          <a:xfrm>
            <a:off x="242048" y="349624"/>
            <a:ext cx="23864960" cy="13093326"/>
          </a:xfrm>
          <a:prstGeom prst="rect">
            <a:avLst/>
          </a:prstGeom>
          <a:solidFill>
            <a:srgbClr val="F5F0E6"/>
          </a:solidFill>
          <a:ln w="76200">
            <a:solidFill>
              <a:srgbClr val="F5F0E6"/>
            </a:solidFill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Diverse materiell">
            <a:extLst>
              <a:ext uri="{FF2B5EF4-FFF2-40B4-BE49-F238E27FC236}">
                <a16:creationId xmlns:a16="http://schemas.microsoft.com/office/drawing/2014/main" id="{68467F76-9855-7E29-9D76-E875078F548B}"/>
              </a:ext>
            </a:extLst>
          </p:cNvPr>
          <p:cNvSpPr txBox="1"/>
          <p:nvPr userDrawn="1"/>
        </p:nvSpPr>
        <p:spPr>
          <a:xfrm>
            <a:off x="7546889" y="5524302"/>
            <a:ext cx="1170192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8000"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</a:lstStyle>
          <a:p>
            <a:r>
              <a:rPr lang="nb-NO"/>
              <a:t>Møte med partsgruppen</a:t>
            </a:r>
            <a:endParaRPr/>
          </a:p>
        </p:txBody>
      </p:sp>
      <p:pic>
        <p:nvPicPr>
          <p:cNvPr id="3" name="Helseiarbeid_logo_org.ai" descr="Helseiarbeid_logo_org.ai">
            <a:extLst>
              <a:ext uri="{FF2B5EF4-FFF2-40B4-BE49-F238E27FC236}">
                <a16:creationId xmlns:a16="http://schemas.microsoft.com/office/drawing/2014/main" id="{5C70E248-3FB9-51B2-C220-E08247939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86530" y="12372122"/>
            <a:ext cx="2568509" cy="72346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44C1AF8-8716-3182-EA3F-8632E5EA5F3B}"/>
              </a:ext>
            </a:extLst>
          </p:cNvPr>
          <p:cNvSpPr txBox="1"/>
          <p:nvPr userDrawn="1"/>
        </p:nvSpPr>
        <p:spPr>
          <a:xfrm>
            <a:off x="1120140" y="649797"/>
            <a:ext cx="125945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r>
              <a:rPr lang="nb-NO" sz="2800">
                <a:solidFill>
                  <a:schemeClr val="tx1"/>
                </a:solidFill>
                <a:latin typeface="Roboto Slab "/>
                <a:ea typeface="+mn-ea"/>
                <a:cs typeface="+mn-cs"/>
                <a:sym typeface="Roboto Slab Bold"/>
              </a:rPr>
              <a:t>Steg 1</a:t>
            </a:r>
          </a:p>
        </p:txBody>
      </p:sp>
      <p:pic>
        <p:nvPicPr>
          <p:cNvPr id="5" name="Grafikk 4" descr="Stopp med heldekkende fyll">
            <a:extLst>
              <a:ext uri="{FF2B5EF4-FFF2-40B4-BE49-F238E27FC236}">
                <a16:creationId xmlns:a16="http://schemas.microsoft.com/office/drawing/2014/main" id="{FF6AE729-EB63-AF4B-F703-C377572C2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40" y="607776"/>
            <a:ext cx="575500" cy="575500"/>
          </a:xfrm>
          <a:prstGeom prst="rect">
            <a:avLst/>
          </a:prstGeom>
        </p:spPr>
      </p:pic>
      <p:pic>
        <p:nvPicPr>
          <p:cNvPr id="7" name="Bilde" descr="Bilde">
            <a:extLst>
              <a:ext uri="{FF2B5EF4-FFF2-40B4-BE49-F238E27FC236}">
                <a16:creationId xmlns:a16="http://schemas.microsoft.com/office/drawing/2014/main" id="{AB7BB7FB-A881-551C-388B-1F59EBDBDD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1581" y="5327746"/>
            <a:ext cx="1443356" cy="17653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3EE5CB4-0B4B-930E-77CE-37281F1F0775}"/>
              </a:ext>
            </a:extLst>
          </p:cNvPr>
          <p:cNvSpPr txBox="1"/>
          <p:nvPr userDrawn="1"/>
        </p:nvSpPr>
        <p:spPr>
          <a:xfrm>
            <a:off x="10929022" y="12559876"/>
            <a:ext cx="267815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ctr">
              <a:lnSpc>
                <a:spcPct val="100000"/>
              </a:lnSpc>
              <a:buSzTx/>
            </a:pPr>
            <a:r>
              <a:rPr lang="nb-NO" sz="1800">
                <a:solidFill>
                  <a:schemeClr val="tx1"/>
                </a:solidFill>
                <a:latin typeface="All Round Gothic XLig" panose="020B0403020202020104" pitchFamily="34" charset="77"/>
                <a:ea typeface="+mn-ea"/>
                <a:cs typeface="+mn-cs"/>
                <a:sym typeface="Roboto Slab Bold"/>
              </a:rPr>
              <a:t>I samarbeid med</a:t>
            </a:r>
          </a:p>
        </p:txBody>
      </p:sp>
      <p:pic>
        <p:nvPicPr>
          <p:cNvPr id="9" name="Bilde 8" descr="Et bilde som inneholder Grafikk, symbol, design&#10;&#10;KI-generert innhold kan være feil.">
            <a:extLst>
              <a:ext uri="{FF2B5EF4-FFF2-40B4-BE49-F238E27FC236}">
                <a16:creationId xmlns:a16="http://schemas.microsoft.com/office/drawing/2014/main" id="{F93D17E4-3D37-8A5A-4389-A2682374F6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463" y="12446265"/>
            <a:ext cx="883057" cy="586111"/>
          </a:xfrm>
          <a:prstGeom prst="rect">
            <a:avLst/>
          </a:prstGeom>
        </p:spPr>
      </p:pic>
      <p:pic>
        <p:nvPicPr>
          <p:cNvPr id="10" name="Bilde 9" descr="Et bilde som inneholder Grafikk, Font, logo, grafisk design&#10;&#10;KI-generert innhold kan være feil.">
            <a:extLst>
              <a:ext uri="{FF2B5EF4-FFF2-40B4-BE49-F238E27FC236}">
                <a16:creationId xmlns:a16="http://schemas.microsoft.com/office/drawing/2014/main" id="{89117C98-141F-38C1-5BE2-E3975133E7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894" y="12446264"/>
            <a:ext cx="932128" cy="586111"/>
          </a:xfrm>
          <a:prstGeom prst="rect">
            <a:avLst/>
          </a:prstGeom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B80C11BC-2A82-2F6E-8E5A-11F89B449AF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34072" y="7743245"/>
            <a:ext cx="7341716" cy="586111"/>
          </a:xfrm>
        </p:spPr>
        <p:txBody>
          <a:bodyPr anchor="ctr">
            <a:normAutofit/>
          </a:bodyPr>
          <a:lstStyle>
            <a:lvl1pPr marL="468313" indent="-457200" algn="l">
              <a:buClr>
                <a:srgbClr val="EB686B"/>
              </a:buClr>
              <a:buSzPct val="100000"/>
              <a:buFont typeface="Wingdings" pitchFamily="2" charset="2"/>
              <a:buNone/>
              <a:tabLst/>
              <a:defRPr sz="32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skriv inn bedrift..</a:t>
            </a:r>
            <a:endParaRPr lang="nb-US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16890D1D-89B3-0DE0-074A-436841756D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757060" y="7743245"/>
            <a:ext cx="5289364" cy="586111"/>
          </a:xfrm>
        </p:spPr>
        <p:txBody>
          <a:bodyPr anchor="ctr">
            <a:normAutofit/>
          </a:bodyPr>
          <a:lstStyle>
            <a:lvl1pPr marL="468313" indent="-457200" algn="r">
              <a:buClr>
                <a:srgbClr val="EB686B"/>
              </a:buClr>
              <a:buSzPct val="100000"/>
              <a:buFont typeface="Wingdings" pitchFamily="2" charset="2"/>
              <a:buNone/>
              <a:tabLst/>
              <a:defRPr sz="32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Skriv inn dato..</a:t>
            </a:r>
            <a:endParaRPr lang="nb-US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0C4FD264-973C-127E-B69A-48B8A6BD38CE}"/>
              </a:ext>
            </a:extLst>
          </p:cNvPr>
          <p:cNvCxnSpPr/>
          <p:nvPr userDrawn="1"/>
        </p:nvCxnSpPr>
        <p:spPr>
          <a:xfrm>
            <a:off x="12200260" y="7832453"/>
            <a:ext cx="0" cy="429093"/>
          </a:xfrm>
          <a:prstGeom prst="line">
            <a:avLst/>
          </a:prstGeom>
          <a:noFill/>
          <a:ln w="25400" cap="flat">
            <a:solidFill>
              <a:srgbClr val="ED6C6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503984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888B3A3D-5890-3205-222C-07D079F9AA0D}"/>
              </a:ext>
            </a:extLst>
          </p:cNvPr>
          <p:cNvSpPr/>
          <p:nvPr userDrawn="1"/>
        </p:nvSpPr>
        <p:spPr>
          <a:xfrm>
            <a:off x="276993" y="273050"/>
            <a:ext cx="11915005" cy="11887200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BCCB36AC-8C96-FBA9-C992-B1EC7D4667B5}"/>
              </a:ext>
            </a:extLst>
          </p:cNvPr>
          <p:cNvSpPr/>
          <p:nvPr userDrawn="1"/>
        </p:nvSpPr>
        <p:spPr>
          <a:xfrm>
            <a:off x="12192002" y="1555750"/>
            <a:ext cx="11915005" cy="11887200"/>
          </a:xfrm>
          <a:prstGeom prst="rect">
            <a:avLst/>
          </a:prstGeom>
          <a:solidFill>
            <a:srgbClr val="F5F0E6"/>
          </a:solidFill>
          <a:ln w="76200">
            <a:solidFill>
              <a:srgbClr val="F5F0E6"/>
            </a:solidFill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9D7516-2F84-DA0C-91D8-6653DFB7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730250"/>
            <a:ext cx="10514502" cy="2651125"/>
          </a:xfrm>
        </p:spPr>
        <p:txBody>
          <a:bodyPr anchor="b"/>
          <a:lstStyle>
            <a:lvl1pPr>
              <a:defRPr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C229B7-0F4D-EC57-8D0E-9BD34B8AB7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41325" y="2170288"/>
            <a:ext cx="10529888" cy="2623695"/>
          </a:xfrm>
        </p:spPr>
        <p:txBody>
          <a:bodyPr anchor="b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A6A7661-419A-8531-47B2-881D617097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01262" y="3651251"/>
            <a:ext cx="10514501" cy="8095272"/>
          </a:xfrm>
        </p:spPr>
        <p:txBody>
          <a:bodyPr anchor="t"/>
          <a:lstStyle>
            <a:lvl1pPr marL="468313" indent="-457200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68313" indent="455613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2pPr>
            <a:lvl3pPr marL="923925" indent="455613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3pPr>
            <a:lvl4pPr marL="1379538" indent="457200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4pPr>
            <a:lvl5pPr marL="1836738" indent="455613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26FFF4C-0A6B-2DB3-BE4D-06C11DC1E3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141325" y="5171565"/>
            <a:ext cx="10606477" cy="7893804"/>
          </a:xfrm>
        </p:spPr>
        <p:txBody>
          <a:bodyPr anchor="t"/>
          <a:lstStyle>
            <a:lvl1pPr marL="468313" indent="-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5803352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">
            <a:extLst>
              <a:ext uri="{FF2B5EF4-FFF2-40B4-BE49-F238E27FC236}">
                <a16:creationId xmlns:a16="http://schemas.microsoft.com/office/drawing/2014/main" id="{888B3A3D-5890-3205-222C-07D079F9AA0D}"/>
              </a:ext>
            </a:extLst>
          </p:cNvPr>
          <p:cNvSpPr/>
          <p:nvPr userDrawn="1"/>
        </p:nvSpPr>
        <p:spPr>
          <a:xfrm>
            <a:off x="276993" y="273050"/>
            <a:ext cx="11915005" cy="11887200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BCCB36AC-8C96-FBA9-C992-B1EC7D4667B5}"/>
              </a:ext>
            </a:extLst>
          </p:cNvPr>
          <p:cNvSpPr/>
          <p:nvPr userDrawn="1"/>
        </p:nvSpPr>
        <p:spPr>
          <a:xfrm>
            <a:off x="12192002" y="1555750"/>
            <a:ext cx="11915005" cy="11887200"/>
          </a:xfrm>
          <a:prstGeom prst="rect">
            <a:avLst/>
          </a:prstGeom>
          <a:solidFill>
            <a:srgbClr val="F5F0E6"/>
          </a:solidFill>
          <a:ln w="76200">
            <a:solidFill>
              <a:srgbClr val="F5F0E6"/>
            </a:solidFill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9D7516-2F84-DA0C-91D8-6653DFB7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62" y="730250"/>
            <a:ext cx="10514502" cy="2651125"/>
          </a:xfrm>
        </p:spPr>
        <p:txBody>
          <a:bodyPr anchor="b"/>
          <a:lstStyle>
            <a:lvl1pPr>
              <a:defRPr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7A6A7661-419A-8531-47B2-881D617097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01262" y="3651251"/>
            <a:ext cx="10514501" cy="8095272"/>
          </a:xfrm>
        </p:spPr>
        <p:txBody>
          <a:bodyPr anchor="t"/>
          <a:lstStyle>
            <a:lvl1pPr marL="468313" indent="-457200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68313" indent="455613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2pPr>
            <a:lvl3pPr marL="923925" indent="455613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3pPr>
            <a:lvl4pPr marL="1379538" indent="457200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4pPr>
            <a:lvl5pPr marL="1836738" indent="455613">
              <a:buClr>
                <a:srgbClr val="FFE66D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26FFF4C-0A6B-2DB3-BE4D-06C11DC1E3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141325" y="4259179"/>
            <a:ext cx="10606477" cy="8806190"/>
          </a:xfrm>
        </p:spPr>
        <p:txBody>
          <a:bodyPr anchor="t"/>
          <a:lstStyle>
            <a:lvl1pPr marL="468313" indent="-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68313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24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923925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8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379538" indent="457200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1836738" indent="455613">
              <a:buClr>
                <a:srgbClr val="EB686B"/>
              </a:buClr>
              <a:buSzPct val="100000"/>
              <a:buFont typeface="Wingdings" pitchFamily="2" charset="2"/>
              <a:buChar char="§"/>
              <a:tabLst/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pic>
        <p:nvPicPr>
          <p:cNvPr id="3" name="Grafikk 2" descr="Spill av med heldekkende fyll">
            <a:extLst>
              <a:ext uri="{FF2B5EF4-FFF2-40B4-BE49-F238E27FC236}">
                <a16:creationId xmlns:a16="http://schemas.microsoft.com/office/drawing/2014/main" id="{94533D4C-2FFA-8AA8-EB7E-36F45C040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5764" y="3830315"/>
            <a:ext cx="1325561" cy="14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54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r_innholdsdeler_2x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e">
            <a:extLst>
              <a:ext uri="{FF2B5EF4-FFF2-40B4-BE49-F238E27FC236}">
                <a16:creationId xmlns:a16="http://schemas.microsoft.com/office/drawing/2014/main" id="{DE49C843-E157-699D-F24F-B761717E96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8940" y="251012"/>
            <a:ext cx="5486400" cy="6493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771D7015-0C86-5FDD-6495-7C46C6450C05}"/>
              </a:ext>
            </a:extLst>
          </p:cNvPr>
          <p:cNvSpPr/>
          <p:nvPr userDrawn="1"/>
        </p:nvSpPr>
        <p:spPr>
          <a:xfrm>
            <a:off x="268940" y="6744053"/>
            <a:ext cx="5486400" cy="4832861"/>
          </a:xfrm>
          <a:prstGeom prst="rect">
            <a:avLst/>
          </a:prstGeom>
          <a:solidFill>
            <a:srgbClr val="ED6D6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Rektangel">
            <a:extLst>
              <a:ext uri="{FF2B5EF4-FFF2-40B4-BE49-F238E27FC236}">
                <a16:creationId xmlns:a16="http://schemas.microsoft.com/office/drawing/2014/main" id="{014349B4-31A5-2EC3-E7E5-ED0D819E8BF5}"/>
              </a:ext>
            </a:extLst>
          </p:cNvPr>
          <p:cNvSpPr/>
          <p:nvPr userDrawn="1"/>
        </p:nvSpPr>
        <p:spPr>
          <a:xfrm>
            <a:off x="6230470" y="1490601"/>
            <a:ext cx="5486400" cy="4850482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13" name="Capsdude.png">
            <a:extLst>
              <a:ext uri="{FF2B5EF4-FFF2-40B4-BE49-F238E27FC236}">
                <a16:creationId xmlns:a16="http://schemas.microsoft.com/office/drawing/2014/main" id="{261D813B-4CE3-69B1-1CE9-180838F24C61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12192000" y="251012"/>
            <a:ext cx="11923059" cy="131866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99D7516-2F84-DA0C-91D8-6653DFB79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807" y="7331683"/>
            <a:ext cx="4028665" cy="3657600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B5D0219-1178-6203-1DEC-89CEC6E7F7C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0471" y="7175970"/>
            <a:ext cx="5486400" cy="5862483"/>
          </a:xfrm>
        </p:spPr>
        <p:txBody>
          <a:bodyPr anchor="t"/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BA1E23-1277-67BD-5CD6-2FCEC716F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84963" y="1816100"/>
            <a:ext cx="4535487" cy="4127500"/>
          </a:xfrm>
        </p:spPr>
        <p:txBody>
          <a:bodyPr anchor="ctr"/>
          <a:lstStyle>
            <a:lvl1pPr>
              <a:defRPr sz="3800"/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0555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9BF8D8-C57C-4AA6-96A3-50CD91721F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730250"/>
            <a:ext cx="21031200" cy="2651125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1FEA50-6D12-94B5-6D7C-BB337A36B8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79575" y="3593291"/>
            <a:ext cx="10315575" cy="141685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F66A429-3340-DD83-887A-31028452420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2344400" y="3593291"/>
            <a:ext cx="10366375" cy="141685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BBD30F1-0E7C-2B45-3F00-5E5F8704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6" cy="379591"/>
          </a:xfrm>
          <a:prstGeom prst="rect">
            <a:avLst/>
          </a:prstGeom>
        </p:spPr>
        <p:txBody>
          <a:bodyPr/>
          <a:lstStyle/>
          <a:p>
            <a:fld id="{E4CF40AF-FFB7-2D4B-8B6C-190E7FB9CF21}" type="slidenum">
              <a:rPr lang="nb-US" smtClean="0"/>
              <a:t>‹#›</a:t>
            </a:fld>
            <a:endParaRPr lang="nb-US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73C801B-D5D4-46E1-CB8E-29EB70FC4B9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679575" y="5010150"/>
            <a:ext cx="10312400" cy="7369175"/>
          </a:xfrm>
        </p:spPr>
        <p:txBody>
          <a:bodyPr anchor="t"/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8429024-BCBE-58A1-E804-1B90156D05B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2330240" y="5025793"/>
            <a:ext cx="10312400" cy="7369175"/>
          </a:xfrm>
        </p:spPr>
        <p:txBody>
          <a:bodyPr anchor="t"/>
          <a:lstStyle>
            <a:lvl1pPr marL="344488" indent="-333375">
              <a:buClr>
                <a:srgbClr val="FF6B6B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FF6B6B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FF6B6B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320590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B19A23-DEF5-83CE-E131-6FE73257F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D118DC7-CA6C-02A0-24EF-BB88C1C6AB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AF2974-1ECA-91CB-F3AE-725F1B5B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6" cy="379591"/>
          </a:xfrm>
          <a:prstGeom prst="rect">
            <a:avLst/>
          </a:prstGeom>
        </p:spPr>
        <p:txBody>
          <a:bodyPr/>
          <a:lstStyle/>
          <a:p>
            <a:fld id="{E4CF40AF-FFB7-2D4B-8B6C-190E7FB9CF21}" type="slidenum">
              <a:rPr lang="nb-US" smtClean="0"/>
              <a:t>‹#›</a:t>
            </a:fld>
            <a:endParaRPr lang="nb-US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8D8E20D-A6D0-4C92-9224-EFA92FD1D3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366375" y="1974849"/>
            <a:ext cx="12338050" cy="9763125"/>
          </a:xfrm>
        </p:spPr>
        <p:txBody>
          <a:bodyPr anchor="t"/>
          <a:lstStyle>
            <a:lvl1pPr marL="344488" indent="-333375">
              <a:buClr>
                <a:srgbClr val="FF6B6B"/>
              </a:buClr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284163">
              <a:buClr>
                <a:srgbClr val="FF6B6B"/>
              </a:buClr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8650" indent="295275">
              <a:buClr>
                <a:srgbClr val="FF6B6B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23925" indent="333375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344488">
              <a:buClr>
                <a:srgbClr val="FF6B6B"/>
              </a:buClr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0696700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x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4CB4D-1BEF-0D4D-CF8E-29EF2B40A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36A30F6-299B-455E-AF2B-F37F04F58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4" y="276995"/>
            <a:ext cx="13740629" cy="6581006"/>
          </a:xfrm>
        </p:spPr>
        <p:txBody>
          <a:bodyPr/>
          <a:lstStyle>
            <a:lvl1pPr marL="0" indent="0">
              <a:buNone/>
              <a:defRPr sz="3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US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7DB3E6D1-D10F-854E-2155-5BE8579185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2C8084F-DF06-EB0A-67DF-61D6AC40836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366374" y="6857997"/>
            <a:ext cx="13740629" cy="6581006"/>
          </a:xfrm>
        </p:spPr>
        <p:txBody>
          <a:bodyPr/>
          <a:lstStyle>
            <a:lvl1pPr marL="0" indent="0">
              <a:buNone/>
              <a:defRPr sz="3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14243814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64EFF8DB-90ED-7AD4-E005-DF1BA052DB37}"/>
              </a:ext>
            </a:extLst>
          </p:cNvPr>
          <p:cNvSpPr/>
          <p:nvPr userDrawn="1"/>
        </p:nvSpPr>
        <p:spPr>
          <a:xfrm>
            <a:off x="276994" y="273050"/>
            <a:ext cx="23830011" cy="13165955"/>
          </a:xfrm>
          <a:prstGeom prst="rect">
            <a:avLst/>
          </a:prstGeom>
          <a:solidFill>
            <a:srgbClr val="ACCAC4"/>
          </a:solidFill>
          <a:ln w="254000">
            <a:solidFill>
              <a:srgbClr val="ACCAC4"/>
            </a:solidFill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EFE04D2-7AFC-3110-085B-93DFBF481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5940" y="5283763"/>
            <a:ext cx="10212117" cy="28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73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Steg 1: Informasjon…">
            <a:extLst>
              <a:ext uri="{FF2B5EF4-FFF2-40B4-BE49-F238E27FC236}">
                <a16:creationId xmlns:a16="http://schemas.microsoft.com/office/drawing/2014/main" id="{0A84A8AA-27E7-1B93-22D5-BB4F71CDBCF4}"/>
              </a:ext>
            </a:extLst>
          </p:cNvPr>
          <p:cNvSpPr txBox="1"/>
          <p:nvPr userDrawn="1"/>
        </p:nvSpPr>
        <p:spPr>
          <a:xfrm>
            <a:off x="931268" y="4447525"/>
            <a:ext cx="8177634" cy="307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 b="1">
                <a:solidFill>
                  <a:srgbClr val="0F476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0" noProof="0">
                <a:solidFill>
                  <a:srgbClr val="2D5660"/>
                </a:solidFill>
                <a:latin typeface="+mn-lt"/>
                <a:ea typeface="Roboto Slab Bold"/>
                <a:cs typeface="Roboto Slab Bold"/>
                <a:sym typeface="Roboto Slab Bold"/>
              </a:rPr>
              <a:t>Steg 1: Informasjon</a:t>
            </a:r>
            <a:r>
              <a:rPr lang="nb-NO" noProof="0">
                <a:solidFill>
                  <a:srgbClr val="2D5660"/>
                </a:solidFill>
                <a:latin typeface="+mn-lt"/>
              </a:rPr>
              <a:t>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Møte med 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 </a:t>
            </a:r>
            <a:r>
              <a:rPr lang="nb-NO" noProof="0">
                <a:latin typeface="+mn-lt"/>
              </a:rPr>
              <a:t>Skape felles forståelse for </a:t>
            </a:r>
            <a:r>
              <a:rPr lang="nb-NO" noProof="0" err="1">
                <a:latin typeface="+mn-lt"/>
              </a:rPr>
              <a:t>HelseIArbeid</a:t>
            </a:r>
            <a:r>
              <a:rPr lang="nb-NO" noProof="0">
                <a:latin typeface="+mn-lt"/>
              </a:rPr>
              <a:t>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</a:t>
            </a:r>
          </a:p>
          <a:p>
            <a:pPr defTabSz="449580">
              <a:lnSpc>
                <a:spcPct val="110000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    </a:t>
            </a:r>
            <a:r>
              <a:rPr lang="nb-NO" noProof="0">
                <a:latin typeface="+mn-lt"/>
              </a:rPr>
              <a:t>                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 </a:t>
            </a:r>
          </a:p>
        </p:txBody>
      </p:sp>
      <p:sp>
        <p:nvSpPr>
          <p:cNvPr id="15" name="Steg 2: Kunnskapsheving og utforsking av eget arbeidsmiljø…">
            <a:extLst>
              <a:ext uri="{FF2B5EF4-FFF2-40B4-BE49-F238E27FC236}">
                <a16:creationId xmlns:a16="http://schemas.microsoft.com/office/drawing/2014/main" id="{BD0DC4D2-1B1D-EF2E-8764-42EF444F3C78}"/>
              </a:ext>
            </a:extLst>
          </p:cNvPr>
          <p:cNvSpPr txBox="1"/>
          <p:nvPr userDrawn="1"/>
        </p:nvSpPr>
        <p:spPr>
          <a:xfrm>
            <a:off x="6390662" y="4447525"/>
            <a:ext cx="8935138" cy="3898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 b="1">
                <a:solidFill>
                  <a:srgbClr val="0F476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0" noProof="0">
                <a:solidFill>
                  <a:srgbClr val="2D5660"/>
                </a:solidFill>
                <a:latin typeface="+mn-lt"/>
                <a:ea typeface="Roboto Slab Bold"/>
                <a:cs typeface="Roboto Slab Bold"/>
                <a:sym typeface="Roboto Slab Bold"/>
              </a:rPr>
              <a:t>Steg 2: Kunnskapsheving og </a:t>
            </a:r>
            <a:endParaRPr lang="nb-NO">
              <a:solidFill>
                <a:srgbClr val="2D5660"/>
              </a:solidFill>
              <a:latin typeface="+mn-lt"/>
              <a:ea typeface="Roboto Slab Bold"/>
              <a:cs typeface="Roboto Slab Bold"/>
              <a:sym typeface="Roboto Slab Bold"/>
            </a:endParaRPr>
          </a:p>
          <a:p>
            <a:pPr defTabSz="449580">
              <a:lnSpc>
                <a:spcPct val="107916"/>
              </a:lnSpc>
              <a:spcBef>
                <a:spcPts val="400"/>
              </a:spcBef>
              <a:defRPr sz="2400" b="1">
                <a:solidFill>
                  <a:srgbClr val="0F476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0" noProof="0">
                <a:solidFill>
                  <a:srgbClr val="2D5660"/>
                </a:solidFill>
                <a:latin typeface="+mn-lt"/>
                <a:ea typeface="Roboto Slab Bold"/>
                <a:cs typeface="Roboto Slab Bold"/>
                <a:sym typeface="Roboto Slab Bold"/>
              </a:rPr>
              <a:t>utforsking av eget arbeidsmiljø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Møte med 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 </a:t>
            </a:r>
            <a:r>
              <a:rPr lang="nb-NO" noProof="0">
                <a:latin typeface="+mn-lt"/>
              </a:rPr>
              <a:t>Kunnskapsheving og refleksjon –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vi utforsker eget arbeidsmiljø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      </a:t>
            </a:r>
          </a:p>
          <a:p>
            <a:pPr defTabSz="449580">
              <a:lnSpc>
                <a:spcPct val="110000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</a:t>
            </a:r>
            <a:r>
              <a:rPr lang="nb-NO" noProof="0">
                <a:latin typeface="+mn-lt"/>
              </a:rPr>
              <a:t>                   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 </a:t>
            </a:r>
          </a:p>
        </p:txBody>
      </p:sp>
      <p:sp>
        <p:nvSpPr>
          <p:cNvPr id="16" name="Prioritere…">
            <a:extLst>
              <a:ext uri="{FF2B5EF4-FFF2-40B4-BE49-F238E27FC236}">
                <a16:creationId xmlns:a16="http://schemas.microsoft.com/office/drawing/2014/main" id="{58D701C1-A2CA-DE86-7B3B-48F343667E0A}"/>
              </a:ext>
            </a:extLst>
          </p:cNvPr>
          <p:cNvSpPr txBox="1"/>
          <p:nvPr userDrawn="1"/>
        </p:nvSpPr>
        <p:spPr>
          <a:xfrm>
            <a:off x="6349742" y="8430578"/>
            <a:ext cx="8395792" cy="294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endParaRPr lang="nb-NO" noProof="0">
              <a:latin typeface="+mn-lt"/>
            </a:endParaRP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1" noProof="0">
                <a:latin typeface="+mn-lt"/>
              </a:rPr>
              <a:t>Møte med leder, tillitsvalgt og verneombud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1" noProof="0">
                <a:latin typeface="+mn-lt"/>
              </a:rPr>
              <a:t>Hensik</a:t>
            </a:r>
            <a:r>
              <a:rPr lang="nb-NO" noProof="0">
                <a:latin typeface="+mn-lt"/>
              </a:rPr>
              <a:t>t: Refleksjon, sortering og prioritering.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noProof="0">
                <a:latin typeface="+mn-lt"/>
              </a:rPr>
              <a:t>Dato:               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b="0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b="0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b="0" noProof="0">
                <a:latin typeface="+mn-lt"/>
              </a:rPr>
              <a:t>Hybrid </a:t>
            </a:r>
          </a:p>
        </p:txBody>
      </p:sp>
      <p:sp>
        <p:nvSpPr>
          <p:cNvPr id="18" name="Steg 3: Kunnskapsheving og tiltak…">
            <a:extLst>
              <a:ext uri="{FF2B5EF4-FFF2-40B4-BE49-F238E27FC236}">
                <a16:creationId xmlns:a16="http://schemas.microsoft.com/office/drawing/2014/main" id="{FA99521B-92C9-C562-C672-D27B5A5392E7}"/>
              </a:ext>
            </a:extLst>
          </p:cNvPr>
          <p:cNvSpPr txBox="1"/>
          <p:nvPr userDrawn="1"/>
        </p:nvSpPr>
        <p:spPr>
          <a:xfrm>
            <a:off x="11631663" y="4447525"/>
            <a:ext cx="6112251" cy="308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>
                <a:solidFill>
                  <a:srgbClr val="0F4761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solidFill>
                  <a:srgbClr val="2D5660"/>
                </a:solidFill>
                <a:latin typeface="+mn-lt"/>
              </a:rPr>
              <a:t>Steg 3: Kunnskapsheving og tiltak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Møte med 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</a:t>
            </a:r>
            <a:r>
              <a:rPr lang="nb-NO" noProof="0">
                <a:latin typeface="+mn-lt"/>
              </a:rPr>
              <a:t> Kunnskapsheving og konkretisering - vi lager tiltak 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            </a:t>
            </a:r>
          </a:p>
          <a:p>
            <a:pPr defTabSz="449580">
              <a:lnSpc>
                <a:spcPct val="110000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 </a:t>
            </a:r>
            <a:r>
              <a:rPr lang="nb-NO" noProof="0">
                <a:latin typeface="+mn-lt"/>
              </a:rPr>
              <a:t>                    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</a:t>
            </a:r>
          </a:p>
        </p:txBody>
      </p:sp>
      <p:sp>
        <p:nvSpPr>
          <p:cNvPr id="21" name="Prioritere…">
            <a:extLst>
              <a:ext uri="{FF2B5EF4-FFF2-40B4-BE49-F238E27FC236}">
                <a16:creationId xmlns:a16="http://schemas.microsoft.com/office/drawing/2014/main" id="{F1AA469F-7010-8B72-BAFE-35D1521B15B9}"/>
              </a:ext>
            </a:extLst>
          </p:cNvPr>
          <p:cNvSpPr txBox="1"/>
          <p:nvPr userDrawn="1"/>
        </p:nvSpPr>
        <p:spPr>
          <a:xfrm>
            <a:off x="11631663" y="8431203"/>
            <a:ext cx="7289503" cy="294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Møte med leder, tillitsvalgt og leder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</a:t>
            </a:r>
            <a:r>
              <a:rPr lang="nb-NO" noProof="0">
                <a:latin typeface="+mn-lt"/>
              </a:rPr>
              <a:t>t: Refleksjon, sortering, prioritering og veien videre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          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</a:t>
            </a:r>
            <a:r>
              <a:rPr lang="nb-NO" noProof="0">
                <a:latin typeface="+mn-lt"/>
              </a:rPr>
              <a:t>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</a:t>
            </a:r>
          </a:p>
        </p:txBody>
      </p:sp>
      <p:sp>
        <p:nvSpPr>
          <p:cNvPr id="24" name="Steg 4: Gjennomføre og evaluere…">
            <a:extLst>
              <a:ext uri="{FF2B5EF4-FFF2-40B4-BE49-F238E27FC236}">
                <a16:creationId xmlns:a16="http://schemas.microsoft.com/office/drawing/2014/main" id="{04E8C893-313D-7526-9CFF-FD7EF2C5C2F5}"/>
              </a:ext>
            </a:extLst>
          </p:cNvPr>
          <p:cNvSpPr txBox="1"/>
          <p:nvPr userDrawn="1"/>
        </p:nvSpPr>
        <p:spPr>
          <a:xfrm>
            <a:off x="17900320" y="4447525"/>
            <a:ext cx="5753178" cy="159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>
                <a:solidFill>
                  <a:srgbClr val="0F4761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solidFill>
                  <a:srgbClr val="2D5660"/>
                </a:solidFill>
                <a:latin typeface="+mn-lt"/>
              </a:rPr>
              <a:t>Steg 4: Gjennomføre og evaluere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nb-NO" b="1" noProof="0">
              <a:latin typeface="+mn-lt"/>
            </a:endParaRP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 </a:t>
            </a:r>
            <a:r>
              <a:rPr lang="nb-NO" noProof="0">
                <a:latin typeface="+mn-lt"/>
              </a:rPr>
              <a:t>Gjennomføre, implementere og evaluere tiltakene</a:t>
            </a:r>
          </a:p>
        </p:txBody>
      </p:sp>
      <p:sp>
        <p:nvSpPr>
          <p:cNvPr id="25" name="Rektangel">
            <a:extLst>
              <a:ext uri="{FF2B5EF4-FFF2-40B4-BE49-F238E27FC236}">
                <a16:creationId xmlns:a16="http://schemas.microsoft.com/office/drawing/2014/main" id="{B7CD3F91-8DF6-07B3-F370-E7E57F6F1DE0}"/>
              </a:ext>
            </a:extLst>
          </p:cNvPr>
          <p:cNvSpPr/>
          <p:nvPr userDrawn="1"/>
        </p:nvSpPr>
        <p:spPr>
          <a:xfrm>
            <a:off x="19678697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6" name="Rektangel">
            <a:extLst>
              <a:ext uri="{FF2B5EF4-FFF2-40B4-BE49-F238E27FC236}">
                <a16:creationId xmlns:a16="http://schemas.microsoft.com/office/drawing/2014/main" id="{B2DA0581-369F-4747-9F4E-6F530D58FDB8}"/>
              </a:ext>
            </a:extLst>
          </p:cNvPr>
          <p:cNvSpPr/>
          <p:nvPr userDrawn="1"/>
        </p:nvSpPr>
        <p:spPr>
          <a:xfrm>
            <a:off x="19096421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7" name="Rektangel">
            <a:extLst>
              <a:ext uri="{FF2B5EF4-FFF2-40B4-BE49-F238E27FC236}">
                <a16:creationId xmlns:a16="http://schemas.microsoft.com/office/drawing/2014/main" id="{FC33B4D0-9D2C-5EBF-32C0-8155F7F826BF}"/>
              </a:ext>
            </a:extLst>
          </p:cNvPr>
          <p:cNvSpPr/>
          <p:nvPr userDrawn="1"/>
        </p:nvSpPr>
        <p:spPr>
          <a:xfrm>
            <a:off x="18514145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8" name="Rektangel">
            <a:extLst>
              <a:ext uri="{FF2B5EF4-FFF2-40B4-BE49-F238E27FC236}">
                <a16:creationId xmlns:a16="http://schemas.microsoft.com/office/drawing/2014/main" id="{FFA9855B-765F-FBCD-DBAA-2CCB1D2D4ECA}"/>
              </a:ext>
            </a:extLst>
          </p:cNvPr>
          <p:cNvSpPr/>
          <p:nvPr userDrawn="1"/>
        </p:nvSpPr>
        <p:spPr>
          <a:xfrm>
            <a:off x="17931869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9" name="Rektangel">
            <a:extLst>
              <a:ext uri="{FF2B5EF4-FFF2-40B4-BE49-F238E27FC236}">
                <a16:creationId xmlns:a16="http://schemas.microsoft.com/office/drawing/2014/main" id="{191EF3A7-BE53-9FB6-0B9E-B69294585BD0}"/>
              </a:ext>
            </a:extLst>
          </p:cNvPr>
          <p:cNvSpPr/>
          <p:nvPr userDrawn="1"/>
        </p:nvSpPr>
        <p:spPr>
          <a:xfrm>
            <a:off x="11631663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0" name="Rektangel">
            <a:extLst>
              <a:ext uri="{FF2B5EF4-FFF2-40B4-BE49-F238E27FC236}">
                <a16:creationId xmlns:a16="http://schemas.microsoft.com/office/drawing/2014/main" id="{F09DFFA2-CCEC-8470-4216-B953657003C5}"/>
              </a:ext>
            </a:extLst>
          </p:cNvPr>
          <p:cNvSpPr/>
          <p:nvPr userDrawn="1"/>
        </p:nvSpPr>
        <p:spPr>
          <a:xfrm>
            <a:off x="12213939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1" name="Rektangel">
            <a:extLst>
              <a:ext uri="{FF2B5EF4-FFF2-40B4-BE49-F238E27FC236}">
                <a16:creationId xmlns:a16="http://schemas.microsoft.com/office/drawing/2014/main" id="{EDEFF57A-8835-5734-6E74-5DC957FE6AA9}"/>
              </a:ext>
            </a:extLst>
          </p:cNvPr>
          <p:cNvSpPr/>
          <p:nvPr userDrawn="1"/>
        </p:nvSpPr>
        <p:spPr>
          <a:xfrm>
            <a:off x="12796215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2" name="Rektangel">
            <a:extLst>
              <a:ext uri="{FF2B5EF4-FFF2-40B4-BE49-F238E27FC236}">
                <a16:creationId xmlns:a16="http://schemas.microsoft.com/office/drawing/2014/main" id="{22B52027-A38F-EF5E-9318-ACD34527DD74}"/>
              </a:ext>
            </a:extLst>
          </p:cNvPr>
          <p:cNvSpPr/>
          <p:nvPr userDrawn="1"/>
        </p:nvSpPr>
        <p:spPr>
          <a:xfrm>
            <a:off x="999310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b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3" name="Rektangel">
            <a:extLst>
              <a:ext uri="{FF2B5EF4-FFF2-40B4-BE49-F238E27FC236}">
                <a16:creationId xmlns:a16="http://schemas.microsoft.com/office/drawing/2014/main" id="{4A7BE472-9D0C-5EE3-9429-D0FB04459A1C}"/>
              </a:ext>
            </a:extLst>
          </p:cNvPr>
          <p:cNvSpPr/>
          <p:nvPr userDrawn="1"/>
        </p:nvSpPr>
        <p:spPr>
          <a:xfrm>
            <a:off x="6916605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4" name="Rektangel">
            <a:extLst>
              <a:ext uri="{FF2B5EF4-FFF2-40B4-BE49-F238E27FC236}">
                <a16:creationId xmlns:a16="http://schemas.microsoft.com/office/drawing/2014/main" id="{DBA24088-07AF-4AF9-0060-E38753BB0AFA}"/>
              </a:ext>
            </a:extLst>
          </p:cNvPr>
          <p:cNvSpPr/>
          <p:nvPr userDrawn="1"/>
        </p:nvSpPr>
        <p:spPr>
          <a:xfrm>
            <a:off x="6349742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5" name="Likebent trekant 13">
            <a:extLst>
              <a:ext uri="{FF2B5EF4-FFF2-40B4-BE49-F238E27FC236}">
                <a16:creationId xmlns:a16="http://schemas.microsoft.com/office/drawing/2014/main" id="{0E746D86-708F-AC24-C7E6-0540F21ADAD1}"/>
              </a:ext>
            </a:extLst>
          </p:cNvPr>
          <p:cNvSpPr/>
          <p:nvPr userDrawn="1"/>
        </p:nvSpPr>
        <p:spPr>
          <a:xfrm rot="5400000">
            <a:off x="22924634" y="4036715"/>
            <a:ext cx="848843" cy="440808"/>
          </a:xfrm>
          <a:prstGeom prst="triangle">
            <a:avLst/>
          </a:prstGeom>
          <a:solidFill>
            <a:srgbClr val="EE6D6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Kobling: vinkel 15">
            <a:extLst>
              <a:ext uri="{FF2B5EF4-FFF2-40B4-BE49-F238E27FC236}">
                <a16:creationId xmlns:a16="http://schemas.microsoft.com/office/drawing/2014/main" id="{59FB9BD2-6CB8-27FB-7D50-4FF0C7C11788}"/>
              </a:ext>
            </a:extLst>
          </p:cNvPr>
          <p:cNvCxnSpPr>
            <a:cxnSpLocks/>
          </p:cNvCxnSpPr>
          <p:nvPr userDrawn="1"/>
        </p:nvCxnSpPr>
        <p:spPr>
          <a:xfrm flipV="1">
            <a:off x="931268" y="4258704"/>
            <a:ext cx="10412647" cy="3755958"/>
          </a:xfrm>
          <a:prstGeom prst="bentConnector3">
            <a:avLst>
              <a:gd name="adj1" fmla="val 50000"/>
            </a:avLst>
          </a:prstGeom>
          <a:noFill/>
          <a:ln w="50800" cap="flat">
            <a:solidFill>
              <a:srgbClr val="EE6D6D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8A9CD1A6-EE2E-5362-97B7-F2B3E7B7169F}"/>
              </a:ext>
            </a:extLst>
          </p:cNvPr>
          <p:cNvCxnSpPr>
            <a:cxnSpLocks/>
          </p:cNvCxnSpPr>
          <p:nvPr userDrawn="1"/>
        </p:nvCxnSpPr>
        <p:spPr>
          <a:xfrm>
            <a:off x="11360640" y="4285787"/>
            <a:ext cx="0" cy="7457751"/>
          </a:xfrm>
          <a:prstGeom prst="line">
            <a:avLst/>
          </a:prstGeom>
          <a:noFill/>
          <a:ln w="50800" cap="flat">
            <a:solidFill>
              <a:srgbClr val="EE6D6D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Kobling: vinkel 19">
            <a:extLst>
              <a:ext uri="{FF2B5EF4-FFF2-40B4-BE49-F238E27FC236}">
                <a16:creationId xmlns:a16="http://schemas.microsoft.com/office/drawing/2014/main" id="{E12A6DA3-612A-A6AD-01A4-3A8654D161EB}"/>
              </a:ext>
            </a:extLst>
          </p:cNvPr>
          <p:cNvCxnSpPr/>
          <p:nvPr userDrawn="1"/>
        </p:nvCxnSpPr>
        <p:spPr>
          <a:xfrm flipV="1">
            <a:off x="11334307" y="4259328"/>
            <a:ext cx="12057321" cy="7457751"/>
          </a:xfrm>
          <a:prstGeom prst="bentConnector3">
            <a:avLst>
              <a:gd name="adj1" fmla="val 52988"/>
            </a:avLst>
          </a:prstGeom>
          <a:noFill/>
          <a:ln w="50800" cap="flat">
            <a:solidFill>
              <a:srgbClr val="EE6D6D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E3384203-3CF4-CF57-7181-35D79061715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493262" y="6080609"/>
            <a:ext cx="3972181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0" name="Plassholder for innhold 2">
            <a:extLst>
              <a:ext uri="{FF2B5EF4-FFF2-40B4-BE49-F238E27FC236}">
                <a16:creationId xmlns:a16="http://schemas.microsoft.com/office/drawing/2014/main" id="{6AD832AE-6FAD-0CF0-DB8A-24A6359478D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67404" y="6522780"/>
            <a:ext cx="399116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innhold 2">
            <a:extLst>
              <a:ext uri="{FF2B5EF4-FFF2-40B4-BE49-F238E27FC236}">
                <a16:creationId xmlns:a16="http://schemas.microsoft.com/office/drawing/2014/main" id="{45271B3D-CDD6-EABD-1DB3-7728F4A1C69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967404" y="6889680"/>
            <a:ext cx="399116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9620B506-CF56-8981-D7C2-0699BED5F03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2212572" y="5721455"/>
            <a:ext cx="395773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48CDB39F-CB28-327F-CE4A-67631AB0071D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2212572" y="6080798"/>
            <a:ext cx="395773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3A939FB2-2FDE-BA14-E658-13FBA1B09A31}"/>
              </a:ext>
            </a:extLst>
          </p:cNvPr>
          <p:cNvSpPr txBox="1"/>
          <p:nvPr userDrawn="1"/>
        </p:nvSpPr>
        <p:spPr>
          <a:xfrm>
            <a:off x="-1040524" y="2277159"/>
            <a:ext cx="10265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endParaRPr lang="nb-NO" sz="5800">
              <a:solidFill>
                <a:srgbClr val="FFFFFF"/>
              </a:solidFill>
              <a:latin typeface="+mn-lt"/>
              <a:ea typeface="+mn-ea"/>
              <a:cs typeface="+mn-cs"/>
              <a:sym typeface="Roboto Slab Bold"/>
            </a:endParaRPr>
          </a:p>
        </p:txBody>
      </p:sp>
      <p:sp>
        <p:nvSpPr>
          <p:cNvPr id="55" name="Plassholder for innhold 2">
            <a:extLst>
              <a:ext uri="{FF2B5EF4-FFF2-40B4-BE49-F238E27FC236}">
                <a16:creationId xmlns:a16="http://schemas.microsoft.com/office/drawing/2014/main" id="{CE2D24F4-95AD-4870-8A01-5BAAA6C22C3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2212572" y="9575029"/>
            <a:ext cx="3910251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6" name="Plassholder for innhold 2">
            <a:extLst>
              <a:ext uri="{FF2B5EF4-FFF2-40B4-BE49-F238E27FC236}">
                <a16:creationId xmlns:a16="http://schemas.microsoft.com/office/drawing/2014/main" id="{FDA4F5C3-B0CA-CACF-1875-AE12C5CAC929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12212572" y="9934372"/>
            <a:ext cx="3910252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7" name="Plassholder for innhold 2">
            <a:extLst>
              <a:ext uri="{FF2B5EF4-FFF2-40B4-BE49-F238E27FC236}">
                <a16:creationId xmlns:a16="http://schemas.microsoft.com/office/drawing/2014/main" id="{818AE24C-74E6-3346-4DA2-DD81AC544ED8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914644" y="9560005"/>
            <a:ext cx="395382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8" name="Plassholder for innhold 2">
            <a:extLst>
              <a:ext uri="{FF2B5EF4-FFF2-40B4-BE49-F238E27FC236}">
                <a16:creationId xmlns:a16="http://schemas.microsoft.com/office/drawing/2014/main" id="{03BA1A83-F7A9-9479-B7F3-7340BE837E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14644" y="9926905"/>
            <a:ext cx="395382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E1819B7D-5DF0-AE8F-504E-D43A247951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93262" y="5716129"/>
            <a:ext cx="3992729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8628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Steg 1: Informasjon…">
            <a:extLst>
              <a:ext uri="{FF2B5EF4-FFF2-40B4-BE49-F238E27FC236}">
                <a16:creationId xmlns:a16="http://schemas.microsoft.com/office/drawing/2014/main" id="{0A84A8AA-27E7-1B93-22D5-BB4F71CDBCF4}"/>
              </a:ext>
            </a:extLst>
          </p:cNvPr>
          <p:cNvSpPr txBox="1"/>
          <p:nvPr userDrawn="1"/>
        </p:nvSpPr>
        <p:spPr>
          <a:xfrm>
            <a:off x="931268" y="4447525"/>
            <a:ext cx="8177634" cy="307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 b="1">
                <a:solidFill>
                  <a:srgbClr val="0F476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0" noProof="0">
                <a:solidFill>
                  <a:srgbClr val="2D5660"/>
                </a:solidFill>
                <a:latin typeface="+mn-lt"/>
                <a:ea typeface="Roboto Slab Bold"/>
                <a:cs typeface="Roboto Slab Bold"/>
                <a:sym typeface="Roboto Slab Bold"/>
              </a:rPr>
              <a:t>Steg 1: Informasjon</a:t>
            </a:r>
            <a:r>
              <a:rPr lang="nb-NO" noProof="0">
                <a:solidFill>
                  <a:srgbClr val="2D5660"/>
                </a:solidFill>
                <a:latin typeface="+mn-lt"/>
              </a:rPr>
              <a:t>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Møte med 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 </a:t>
            </a:r>
            <a:r>
              <a:rPr lang="nb-NO" noProof="0">
                <a:latin typeface="+mn-lt"/>
              </a:rPr>
              <a:t>Skape felles forståelse for </a:t>
            </a:r>
            <a:r>
              <a:rPr lang="nb-NO" noProof="0" err="1">
                <a:latin typeface="+mn-lt"/>
              </a:rPr>
              <a:t>HelseIArbeid</a:t>
            </a:r>
            <a:r>
              <a:rPr lang="nb-NO" noProof="0">
                <a:latin typeface="+mn-lt"/>
              </a:rPr>
              <a:t>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</a:t>
            </a:r>
          </a:p>
          <a:p>
            <a:pPr defTabSz="449580">
              <a:lnSpc>
                <a:spcPct val="110000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    </a:t>
            </a:r>
            <a:r>
              <a:rPr lang="nb-NO" noProof="0">
                <a:latin typeface="+mn-lt"/>
              </a:rPr>
              <a:t>                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 </a:t>
            </a:r>
          </a:p>
        </p:txBody>
      </p:sp>
      <p:sp>
        <p:nvSpPr>
          <p:cNvPr id="15" name="Steg 2: Kunnskapsheving og utforsking av eget arbeidsmiljø…">
            <a:extLst>
              <a:ext uri="{FF2B5EF4-FFF2-40B4-BE49-F238E27FC236}">
                <a16:creationId xmlns:a16="http://schemas.microsoft.com/office/drawing/2014/main" id="{BD0DC4D2-1B1D-EF2E-8764-42EF444F3C78}"/>
              </a:ext>
            </a:extLst>
          </p:cNvPr>
          <p:cNvSpPr txBox="1"/>
          <p:nvPr userDrawn="1"/>
        </p:nvSpPr>
        <p:spPr>
          <a:xfrm>
            <a:off x="6390662" y="4447525"/>
            <a:ext cx="8935138" cy="3898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 b="1">
                <a:solidFill>
                  <a:srgbClr val="0F476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0" noProof="0">
                <a:solidFill>
                  <a:srgbClr val="2D5660"/>
                </a:solidFill>
                <a:latin typeface="+mn-lt"/>
                <a:ea typeface="Roboto Slab Bold"/>
                <a:cs typeface="Roboto Slab Bold"/>
                <a:sym typeface="Roboto Slab Bold"/>
              </a:rPr>
              <a:t>Steg 2: Kunnskapsheving og </a:t>
            </a:r>
            <a:endParaRPr lang="nb-NO">
              <a:solidFill>
                <a:srgbClr val="2D5660"/>
              </a:solidFill>
              <a:latin typeface="+mn-lt"/>
              <a:ea typeface="Roboto Slab Bold"/>
              <a:cs typeface="Roboto Slab Bold"/>
              <a:sym typeface="Roboto Slab Bold"/>
            </a:endParaRPr>
          </a:p>
          <a:p>
            <a:pPr defTabSz="449580">
              <a:lnSpc>
                <a:spcPct val="107916"/>
              </a:lnSpc>
              <a:spcBef>
                <a:spcPts val="400"/>
              </a:spcBef>
              <a:defRPr sz="2400" b="1">
                <a:solidFill>
                  <a:srgbClr val="0F476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0" noProof="0">
                <a:solidFill>
                  <a:srgbClr val="2D5660"/>
                </a:solidFill>
                <a:latin typeface="+mn-lt"/>
                <a:ea typeface="Roboto Slab Bold"/>
                <a:cs typeface="Roboto Slab Bold"/>
                <a:sym typeface="Roboto Slab Bold"/>
              </a:rPr>
              <a:t>utforsking av eget arbeidsmiljø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Møte med 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 </a:t>
            </a:r>
            <a:r>
              <a:rPr lang="nb-NO" noProof="0">
                <a:latin typeface="+mn-lt"/>
              </a:rPr>
              <a:t>Kunnskapsheving og refleksjon –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vi utforsker eget arbeidsmiljø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      </a:t>
            </a:r>
          </a:p>
          <a:p>
            <a:pPr defTabSz="449580">
              <a:lnSpc>
                <a:spcPct val="110000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</a:t>
            </a:r>
            <a:r>
              <a:rPr lang="nb-NO" noProof="0">
                <a:latin typeface="+mn-lt"/>
              </a:rPr>
              <a:t>                   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 </a:t>
            </a:r>
          </a:p>
        </p:txBody>
      </p:sp>
      <p:sp>
        <p:nvSpPr>
          <p:cNvPr id="16" name="Prioritere…">
            <a:extLst>
              <a:ext uri="{FF2B5EF4-FFF2-40B4-BE49-F238E27FC236}">
                <a16:creationId xmlns:a16="http://schemas.microsoft.com/office/drawing/2014/main" id="{58D701C1-A2CA-DE86-7B3B-48F343667E0A}"/>
              </a:ext>
            </a:extLst>
          </p:cNvPr>
          <p:cNvSpPr txBox="1"/>
          <p:nvPr userDrawn="1"/>
        </p:nvSpPr>
        <p:spPr>
          <a:xfrm>
            <a:off x="6349742" y="8430578"/>
            <a:ext cx="8395792" cy="294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endParaRPr lang="nb-NO" noProof="0">
              <a:latin typeface="+mn-lt"/>
            </a:endParaRP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1" noProof="0">
                <a:latin typeface="+mn-lt"/>
              </a:rPr>
              <a:t>Møte med leder, tillitsvalgt og verneombud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b="1" noProof="0">
                <a:latin typeface="+mn-lt"/>
              </a:rPr>
              <a:t>Hensik</a:t>
            </a:r>
            <a:r>
              <a:rPr lang="nb-NO" noProof="0">
                <a:latin typeface="+mn-lt"/>
              </a:rPr>
              <a:t>t: Refleksjon, sortering og prioritering.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noProof="0">
                <a:latin typeface="+mn-lt"/>
              </a:rPr>
              <a:t>Dato:               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b="0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b="0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b="0" noProof="0">
                <a:latin typeface="+mn-lt"/>
              </a:rPr>
              <a:t>Hybrid </a:t>
            </a:r>
          </a:p>
        </p:txBody>
      </p:sp>
      <p:sp>
        <p:nvSpPr>
          <p:cNvPr id="18" name="Steg 3: Kunnskapsheving og tiltak…">
            <a:extLst>
              <a:ext uri="{FF2B5EF4-FFF2-40B4-BE49-F238E27FC236}">
                <a16:creationId xmlns:a16="http://schemas.microsoft.com/office/drawing/2014/main" id="{FA99521B-92C9-C562-C672-D27B5A5392E7}"/>
              </a:ext>
            </a:extLst>
          </p:cNvPr>
          <p:cNvSpPr txBox="1"/>
          <p:nvPr userDrawn="1"/>
        </p:nvSpPr>
        <p:spPr>
          <a:xfrm>
            <a:off x="11631663" y="4447525"/>
            <a:ext cx="6112251" cy="308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>
                <a:solidFill>
                  <a:srgbClr val="0F4761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solidFill>
                  <a:srgbClr val="2D5660"/>
                </a:solidFill>
                <a:latin typeface="+mn-lt"/>
              </a:rPr>
              <a:t>Steg 3: Kunnskapsheving og tiltak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Møte med 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</a:t>
            </a:r>
            <a:r>
              <a:rPr lang="nb-NO" noProof="0">
                <a:latin typeface="+mn-lt"/>
              </a:rPr>
              <a:t> Kunnskapsheving og konkretisering - vi lager tiltak 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            </a:t>
            </a:r>
          </a:p>
          <a:p>
            <a:pPr defTabSz="449580">
              <a:lnSpc>
                <a:spcPct val="110000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 </a:t>
            </a:r>
            <a:r>
              <a:rPr lang="nb-NO" noProof="0">
                <a:latin typeface="+mn-lt"/>
              </a:rPr>
              <a:t>                    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</a:t>
            </a:r>
          </a:p>
        </p:txBody>
      </p:sp>
      <p:sp>
        <p:nvSpPr>
          <p:cNvPr id="21" name="Prioritere…">
            <a:extLst>
              <a:ext uri="{FF2B5EF4-FFF2-40B4-BE49-F238E27FC236}">
                <a16:creationId xmlns:a16="http://schemas.microsoft.com/office/drawing/2014/main" id="{F1AA469F-7010-8B72-BAFE-35D1521B15B9}"/>
              </a:ext>
            </a:extLst>
          </p:cNvPr>
          <p:cNvSpPr txBox="1"/>
          <p:nvPr userDrawn="1"/>
        </p:nvSpPr>
        <p:spPr>
          <a:xfrm>
            <a:off x="11631663" y="8431203"/>
            <a:ext cx="7289503" cy="294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Møte med leder, tillitsvalgt og leder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</a:t>
            </a:r>
            <a:r>
              <a:rPr lang="nb-NO" noProof="0">
                <a:latin typeface="+mn-lt"/>
              </a:rPr>
              <a:t>t: Refleksjon, sortering, prioritering og veien videre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Dato:                       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Tid</a:t>
            </a:r>
            <a:r>
              <a:rPr lang="nb-NO" b="0" noProof="0">
                <a:latin typeface="+mn-lt"/>
              </a:rPr>
              <a:t>:</a:t>
            </a:r>
            <a:r>
              <a:rPr lang="nb-NO" noProof="0">
                <a:latin typeface="+mn-lt"/>
              </a:rPr>
              <a:t>            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Fysisk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Digitalt</a:t>
            </a:r>
          </a:p>
          <a:p>
            <a:pPr marL="285750" indent="-285750" defTabSz="449580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80000"/>
              <a:buFont typeface="Wingdings" pitchFamily="2" charset="2"/>
              <a:buChar char="q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nb-NO" noProof="0">
                <a:latin typeface="+mn-lt"/>
              </a:rPr>
              <a:t>Hybrid</a:t>
            </a:r>
          </a:p>
        </p:txBody>
      </p:sp>
      <p:sp>
        <p:nvSpPr>
          <p:cNvPr id="24" name="Steg 4: Gjennomføre og evaluere…">
            <a:extLst>
              <a:ext uri="{FF2B5EF4-FFF2-40B4-BE49-F238E27FC236}">
                <a16:creationId xmlns:a16="http://schemas.microsoft.com/office/drawing/2014/main" id="{04E8C893-313D-7526-9CFF-FD7EF2C5C2F5}"/>
              </a:ext>
            </a:extLst>
          </p:cNvPr>
          <p:cNvSpPr txBox="1"/>
          <p:nvPr userDrawn="1"/>
        </p:nvSpPr>
        <p:spPr>
          <a:xfrm>
            <a:off x="17900320" y="4447525"/>
            <a:ext cx="5753178" cy="159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49580">
              <a:lnSpc>
                <a:spcPct val="107916"/>
              </a:lnSpc>
              <a:spcBef>
                <a:spcPts val="400"/>
              </a:spcBef>
              <a:defRPr sz="2400">
                <a:solidFill>
                  <a:srgbClr val="0F4761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solidFill>
                  <a:srgbClr val="2D5660"/>
                </a:solidFill>
                <a:latin typeface="+mn-lt"/>
              </a:rPr>
              <a:t>Steg 4: Gjennomføre og evaluere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Alle ansatte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endParaRPr lang="nb-NO" b="1" noProof="0">
              <a:latin typeface="+mn-lt"/>
            </a:endParaRP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nb-NO" b="1" noProof="0">
                <a:latin typeface="+mn-lt"/>
              </a:rPr>
              <a:t>Hensikt: </a:t>
            </a:r>
            <a:r>
              <a:rPr lang="nb-NO" noProof="0">
                <a:latin typeface="+mn-lt"/>
              </a:rPr>
              <a:t>Gjennomføre, implementere og evaluere tiltakene</a:t>
            </a:r>
          </a:p>
        </p:txBody>
      </p:sp>
      <p:sp>
        <p:nvSpPr>
          <p:cNvPr id="25" name="Rektangel">
            <a:extLst>
              <a:ext uri="{FF2B5EF4-FFF2-40B4-BE49-F238E27FC236}">
                <a16:creationId xmlns:a16="http://schemas.microsoft.com/office/drawing/2014/main" id="{B7CD3F91-8DF6-07B3-F370-E7E57F6F1DE0}"/>
              </a:ext>
            </a:extLst>
          </p:cNvPr>
          <p:cNvSpPr/>
          <p:nvPr userDrawn="1"/>
        </p:nvSpPr>
        <p:spPr>
          <a:xfrm>
            <a:off x="19678697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6" name="Rektangel">
            <a:extLst>
              <a:ext uri="{FF2B5EF4-FFF2-40B4-BE49-F238E27FC236}">
                <a16:creationId xmlns:a16="http://schemas.microsoft.com/office/drawing/2014/main" id="{B2DA0581-369F-4747-9F4E-6F530D58FDB8}"/>
              </a:ext>
            </a:extLst>
          </p:cNvPr>
          <p:cNvSpPr/>
          <p:nvPr userDrawn="1"/>
        </p:nvSpPr>
        <p:spPr>
          <a:xfrm>
            <a:off x="19096421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7" name="Rektangel">
            <a:extLst>
              <a:ext uri="{FF2B5EF4-FFF2-40B4-BE49-F238E27FC236}">
                <a16:creationId xmlns:a16="http://schemas.microsoft.com/office/drawing/2014/main" id="{FC33B4D0-9D2C-5EBF-32C0-8155F7F826BF}"/>
              </a:ext>
            </a:extLst>
          </p:cNvPr>
          <p:cNvSpPr/>
          <p:nvPr userDrawn="1"/>
        </p:nvSpPr>
        <p:spPr>
          <a:xfrm>
            <a:off x="18514145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8" name="Rektangel">
            <a:extLst>
              <a:ext uri="{FF2B5EF4-FFF2-40B4-BE49-F238E27FC236}">
                <a16:creationId xmlns:a16="http://schemas.microsoft.com/office/drawing/2014/main" id="{FFA9855B-765F-FBCD-DBAA-2CCB1D2D4ECA}"/>
              </a:ext>
            </a:extLst>
          </p:cNvPr>
          <p:cNvSpPr/>
          <p:nvPr userDrawn="1"/>
        </p:nvSpPr>
        <p:spPr>
          <a:xfrm>
            <a:off x="17931869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29" name="Rektangel">
            <a:extLst>
              <a:ext uri="{FF2B5EF4-FFF2-40B4-BE49-F238E27FC236}">
                <a16:creationId xmlns:a16="http://schemas.microsoft.com/office/drawing/2014/main" id="{191EF3A7-BE53-9FB6-0B9E-B69294585BD0}"/>
              </a:ext>
            </a:extLst>
          </p:cNvPr>
          <p:cNvSpPr/>
          <p:nvPr userDrawn="1"/>
        </p:nvSpPr>
        <p:spPr>
          <a:xfrm>
            <a:off x="11631663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0" name="Rektangel">
            <a:extLst>
              <a:ext uri="{FF2B5EF4-FFF2-40B4-BE49-F238E27FC236}">
                <a16:creationId xmlns:a16="http://schemas.microsoft.com/office/drawing/2014/main" id="{F09DFFA2-CCEC-8470-4216-B953657003C5}"/>
              </a:ext>
            </a:extLst>
          </p:cNvPr>
          <p:cNvSpPr/>
          <p:nvPr userDrawn="1"/>
        </p:nvSpPr>
        <p:spPr>
          <a:xfrm>
            <a:off x="12213939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1" name="Rektangel">
            <a:extLst>
              <a:ext uri="{FF2B5EF4-FFF2-40B4-BE49-F238E27FC236}">
                <a16:creationId xmlns:a16="http://schemas.microsoft.com/office/drawing/2014/main" id="{EDEFF57A-8835-5734-6E74-5DC957FE6AA9}"/>
              </a:ext>
            </a:extLst>
          </p:cNvPr>
          <p:cNvSpPr/>
          <p:nvPr userDrawn="1"/>
        </p:nvSpPr>
        <p:spPr>
          <a:xfrm>
            <a:off x="12796215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2" name="Rektangel">
            <a:extLst>
              <a:ext uri="{FF2B5EF4-FFF2-40B4-BE49-F238E27FC236}">
                <a16:creationId xmlns:a16="http://schemas.microsoft.com/office/drawing/2014/main" id="{22B52027-A38F-EF5E-9318-ACD34527DD74}"/>
              </a:ext>
            </a:extLst>
          </p:cNvPr>
          <p:cNvSpPr/>
          <p:nvPr userDrawn="1"/>
        </p:nvSpPr>
        <p:spPr>
          <a:xfrm>
            <a:off x="999310" y="3509345"/>
            <a:ext cx="422604" cy="450358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b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3" name="Rektangel">
            <a:extLst>
              <a:ext uri="{FF2B5EF4-FFF2-40B4-BE49-F238E27FC236}">
                <a16:creationId xmlns:a16="http://schemas.microsoft.com/office/drawing/2014/main" id="{4A7BE472-9D0C-5EE3-9429-D0FB04459A1C}"/>
              </a:ext>
            </a:extLst>
          </p:cNvPr>
          <p:cNvSpPr/>
          <p:nvPr userDrawn="1"/>
        </p:nvSpPr>
        <p:spPr>
          <a:xfrm>
            <a:off x="6916605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4" name="Rektangel">
            <a:extLst>
              <a:ext uri="{FF2B5EF4-FFF2-40B4-BE49-F238E27FC236}">
                <a16:creationId xmlns:a16="http://schemas.microsoft.com/office/drawing/2014/main" id="{DBA24088-07AF-4AF9-0060-E38753BB0AFA}"/>
              </a:ext>
            </a:extLst>
          </p:cNvPr>
          <p:cNvSpPr/>
          <p:nvPr userDrawn="1"/>
        </p:nvSpPr>
        <p:spPr>
          <a:xfrm>
            <a:off x="6349742" y="3509345"/>
            <a:ext cx="422604" cy="450357"/>
          </a:xfrm>
          <a:prstGeom prst="rect">
            <a:avLst/>
          </a:prstGeom>
          <a:solidFill>
            <a:srgbClr val="EE6D6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12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endParaRPr lang="nb-NO" noProof="0">
              <a:latin typeface="+mn-lt"/>
            </a:endParaRPr>
          </a:p>
        </p:txBody>
      </p:sp>
      <p:sp>
        <p:nvSpPr>
          <p:cNvPr id="35" name="Likebent trekant 13">
            <a:extLst>
              <a:ext uri="{FF2B5EF4-FFF2-40B4-BE49-F238E27FC236}">
                <a16:creationId xmlns:a16="http://schemas.microsoft.com/office/drawing/2014/main" id="{0E746D86-708F-AC24-C7E6-0540F21ADAD1}"/>
              </a:ext>
            </a:extLst>
          </p:cNvPr>
          <p:cNvSpPr/>
          <p:nvPr userDrawn="1"/>
        </p:nvSpPr>
        <p:spPr>
          <a:xfrm rot="5400000">
            <a:off x="23219626" y="3668321"/>
            <a:ext cx="766605" cy="1182013"/>
          </a:xfrm>
          <a:prstGeom prst="triangle">
            <a:avLst/>
          </a:prstGeom>
          <a:solidFill>
            <a:srgbClr val="ACCAC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6" name="Kobling: vinkel 15">
            <a:extLst>
              <a:ext uri="{FF2B5EF4-FFF2-40B4-BE49-F238E27FC236}">
                <a16:creationId xmlns:a16="http://schemas.microsoft.com/office/drawing/2014/main" id="{59FB9BD2-6CB8-27FB-7D50-4FF0C7C11788}"/>
              </a:ext>
            </a:extLst>
          </p:cNvPr>
          <p:cNvCxnSpPr>
            <a:cxnSpLocks/>
          </p:cNvCxnSpPr>
          <p:nvPr userDrawn="1"/>
        </p:nvCxnSpPr>
        <p:spPr>
          <a:xfrm flipV="1">
            <a:off x="931268" y="4258704"/>
            <a:ext cx="10412647" cy="3755958"/>
          </a:xfrm>
          <a:prstGeom prst="bentConnector3">
            <a:avLst>
              <a:gd name="adj1" fmla="val 50000"/>
            </a:avLst>
          </a:prstGeom>
          <a:noFill/>
          <a:ln w="50800" cap="flat">
            <a:solidFill>
              <a:srgbClr val="ACCAC4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8A9CD1A6-EE2E-5362-97B7-F2B3E7B7169F}"/>
              </a:ext>
            </a:extLst>
          </p:cNvPr>
          <p:cNvCxnSpPr>
            <a:cxnSpLocks/>
          </p:cNvCxnSpPr>
          <p:nvPr userDrawn="1"/>
        </p:nvCxnSpPr>
        <p:spPr>
          <a:xfrm>
            <a:off x="11360640" y="4285787"/>
            <a:ext cx="0" cy="7457751"/>
          </a:xfrm>
          <a:prstGeom prst="line">
            <a:avLst/>
          </a:prstGeom>
          <a:noFill/>
          <a:ln w="50800" cap="flat">
            <a:solidFill>
              <a:srgbClr val="ACCAC4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Kobling: vinkel 19">
            <a:extLst>
              <a:ext uri="{FF2B5EF4-FFF2-40B4-BE49-F238E27FC236}">
                <a16:creationId xmlns:a16="http://schemas.microsoft.com/office/drawing/2014/main" id="{E12A6DA3-612A-A6AD-01A4-3A8654D161EB}"/>
              </a:ext>
            </a:extLst>
          </p:cNvPr>
          <p:cNvCxnSpPr/>
          <p:nvPr userDrawn="1"/>
        </p:nvCxnSpPr>
        <p:spPr>
          <a:xfrm flipV="1">
            <a:off x="11334307" y="4259328"/>
            <a:ext cx="12057321" cy="7457751"/>
          </a:xfrm>
          <a:prstGeom prst="bentConnector3">
            <a:avLst>
              <a:gd name="adj1" fmla="val 52988"/>
            </a:avLst>
          </a:prstGeom>
          <a:noFill/>
          <a:ln w="50800" cap="flat">
            <a:solidFill>
              <a:srgbClr val="ACCAC4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Plassholder for innhold 2">
            <a:extLst>
              <a:ext uri="{FF2B5EF4-FFF2-40B4-BE49-F238E27FC236}">
                <a16:creationId xmlns:a16="http://schemas.microsoft.com/office/drawing/2014/main" id="{E3384203-3CF4-CF57-7181-35D79061715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493262" y="6080609"/>
            <a:ext cx="3972181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0" name="Plassholder for innhold 2">
            <a:extLst>
              <a:ext uri="{FF2B5EF4-FFF2-40B4-BE49-F238E27FC236}">
                <a16:creationId xmlns:a16="http://schemas.microsoft.com/office/drawing/2014/main" id="{6AD832AE-6FAD-0CF0-DB8A-24A6359478D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967404" y="6522780"/>
            <a:ext cx="399116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innhold 2">
            <a:extLst>
              <a:ext uri="{FF2B5EF4-FFF2-40B4-BE49-F238E27FC236}">
                <a16:creationId xmlns:a16="http://schemas.microsoft.com/office/drawing/2014/main" id="{45271B3D-CDD6-EABD-1DB3-7728F4A1C69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967404" y="6889680"/>
            <a:ext cx="399116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4" name="Plassholder for innhold 2">
            <a:extLst>
              <a:ext uri="{FF2B5EF4-FFF2-40B4-BE49-F238E27FC236}">
                <a16:creationId xmlns:a16="http://schemas.microsoft.com/office/drawing/2014/main" id="{9620B506-CF56-8981-D7C2-0699BED5F03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2212572" y="5721455"/>
            <a:ext cx="395773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Plassholder for innhold 2">
            <a:extLst>
              <a:ext uri="{FF2B5EF4-FFF2-40B4-BE49-F238E27FC236}">
                <a16:creationId xmlns:a16="http://schemas.microsoft.com/office/drawing/2014/main" id="{48CDB39F-CB28-327F-CE4A-67631AB0071D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2212572" y="6080798"/>
            <a:ext cx="395773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3A939FB2-2FDE-BA14-E658-13FBA1B09A31}"/>
              </a:ext>
            </a:extLst>
          </p:cNvPr>
          <p:cNvSpPr txBox="1"/>
          <p:nvPr userDrawn="1"/>
        </p:nvSpPr>
        <p:spPr>
          <a:xfrm>
            <a:off x="-1040524" y="2277159"/>
            <a:ext cx="10265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endParaRPr lang="nb-NO" sz="5800">
              <a:solidFill>
                <a:srgbClr val="FFFFFF"/>
              </a:solidFill>
              <a:latin typeface="+mn-lt"/>
              <a:ea typeface="+mn-ea"/>
              <a:cs typeface="+mn-cs"/>
              <a:sym typeface="Roboto Slab Bold"/>
            </a:endParaRPr>
          </a:p>
        </p:txBody>
      </p:sp>
      <p:sp>
        <p:nvSpPr>
          <p:cNvPr id="55" name="Plassholder for innhold 2">
            <a:extLst>
              <a:ext uri="{FF2B5EF4-FFF2-40B4-BE49-F238E27FC236}">
                <a16:creationId xmlns:a16="http://schemas.microsoft.com/office/drawing/2014/main" id="{CE2D24F4-95AD-4870-8A01-5BAAA6C22C3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12212572" y="9575029"/>
            <a:ext cx="3910251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6" name="Plassholder for innhold 2">
            <a:extLst>
              <a:ext uri="{FF2B5EF4-FFF2-40B4-BE49-F238E27FC236}">
                <a16:creationId xmlns:a16="http://schemas.microsoft.com/office/drawing/2014/main" id="{FDA4F5C3-B0CA-CACF-1875-AE12C5CAC929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12212572" y="9934372"/>
            <a:ext cx="3910252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7" name="Plassholder for innhold 2">
            <a:extLst>
              <a:ext uri="{FF2B5EF4-FFF2-40B4-BE49-F238E27FC236}">
                <a16:creationId xmlns:a16="http://schemas.microsoft.com/office/drawing/2014/main" id="{818AE24C-74E6-3346-4DA2-DD81AC544ED8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914644" y="9560005"/>
            <a:ext cx="395382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8" name="Plassholder for innhold 2">
            <a:extLst>
              <a:ext uri="{FF2B5EF4-FFF2-40B4-BE49-F238E27FC236}">
                <a16:creationId xmlns:a16="http://schemas.microsoft.com/office/drawing/2014/main" id="{03BA1A83-F7A9-9479-B7F3-7340BE837E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14644" y="9926905"/>
            <a:ext cx="3953823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E1819B7D-5DF0-AE8F-504E-D43A247951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93262" y="5716129"/>
            <a:ext cx="3992729" cy="236437"/>
          </a:xfrm>
        </p:spPr>
        <p:txBody>
          <a:bodyPr lIns="72000" tIns="0" rIns="0" bIns="0" anchor="t">
            <a:noAutofit/>
          </a:bodyPr>
          <a:lstStyle>
            <a:lvl1pPr marL="344488" indent="-333375" algn="l">
              <a:buClr>
                <a:srgbClr val="4ECDC4"/>
              </a:buClr>
              <a:buFont typeface="Wingdings" pitchFamily="2" charset="2"/>
              <a:buNone/>
              <a:tabLst/>
              <a:defRPr sz="16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27451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bg>
      <p:bgPr>
        <a:solidFill>
          <a:srgbClr val="9BD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nb-NO" smtClean="0"/>
              <a:pPr/>
              <a:t>‹#›</a:t>
            </a:fld>
            <a:endParaRPr lang="nb-NO">
              <a:latin typeface="+mn-lt"/>
            </a:endParaRPr>
          </a:p>
        </p:txBody>
      </p:sp>
      <p:sp>
        <p:nvSpPr>
          <p:cNvPr id="3" name="Rektangel">
            <a:extLst>
              <a:ext uri="{FF2B5EF4-FFF2-40B4-BE49-F238E27FC236}">
                <a16:creationId xmlns:a16="http://schemas.microsoft.com/office/drawing/2014/main" id="{BF66B669-2159-C94B-2E60-31696742D518}"/>
              </a:ext>
            </a:extLst>
          </p:cNvPr>
          <p:cNvSpPr/>
          <p:nvPr userDrawn="1"/>
        </p:nvSpPr>
        <p:spPr>
          <a:xfrm>
            <a:off x="350763" y="617463"/>
            <a:ext cx="5822036" cy="12728886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ktangel">
            <a:extLst>
              <a:ext uri="{FF2B5EF4-FFF2-40B4-BE49-F238E27FC236}">
                <a16:creationId xmlns:a16="http://schemas.microsoft.com/office/drawing/2014/main" id="{22E3F359-BA00-6C6C-9265-53228FEC912F}"/>
              </a:ext>
            </a:extLst>
          </p:cNvPr>
          <p:cNvSpPr/>
          <p:nvPr userDrawn="1"/>
        </p:nvSpPr>
        <p:spPr>
          <a:xfrm>
            <a:off x="6328898" y="617463"/>
            <a:ext cx="5822037" cy="12697878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ktangel">
            <a:extLst>
              <a:ext uri="{FF2B5EF4-FFF2-40B4-BE49-F238E27FC236}">
                <a16:creationId xmlns:a16="http://schemas.microsoft.com/office/drawing/2014/main" id="{B368F98B-6BBE-16F1-B784-9BA40A73B0BA}"/>
              </a:ext>
            </a:extLst>
          </p:cNvPr>
          <p:cNvSpPr/>
          <p:nvPr userDrawn="1"/>
        </p:nvSpPr>
        <p:spPr>
          <a:xfrm>
            <a:off x="12343801" y="617463"/>
            <a:ext cx="5822036" cy="12697877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Hvordan forstår du partsgruppas…">
            <a:extLst>
              <a:ext uri="{FF2B5EF4-FFF2-40B4-BE49-F238E27FC236}">
                <a16:creationId xmlns:a16="http://schemas.microsoft.com/office/drawing/2014/main" id="{6D5E297B-74CF-5B07-4D1D-5B4D6178F2E7}"/>
              </a:ext>
            </a:extLst>
          </p:cNvPr>
          <p:cNvSpPr txBox="1"/>
          <p:nvPr userDrawn="1"/>
        </p:nvSpPr>
        <p:spPr>
          <a:xfrm>
            <a:off x="1328647" y="1137647"/>
            <a:ext cx="379430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Hvordan forstår du partsgruppas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rolle i HelseIArbeid?</a:t>
            </a:r>
            <a:endParaRPr lang="nb-NO" noProof="0">
              <a:solidFill>
                <a:srgbClr val="000000"/>
              </a:solidFill>
              <a:latin typeface="+mn-lt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lang="nb-NO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Linje">
            <a:extLst>
              <a:ext uri="{FF2B5EF4-FFF2-40B4-BE49-F238E27FC236}">
                <a16:creationId xmlns:a16="http://schemas.microsoft.com/office/drawing/2014/main" id="{88719F04-1F69-A128-59CC-DEFC0AF2BC52}"/>
              </a:ext>
            </a:extLst>
          </p:cNvPr>
          <p:cNvSpPr/>
          <p:nvPr userDrawn="1"/>
        </p:nvSpPr>
        <p:spPr>
          <a:xfrm>
            <a:off x="720865" y="1987812"/>
            <a:ext cx="5045064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nb-NO">
              <a:latin typeface="+mn-lt"/>
            </a:endParaRPr>
          </a:p>
        </p:txBody>
      </p:sp>
      <p:sp>
        <p:nvSpPr>
          <p:cNvPr id="9" name="Hva kan dere gjøre for at de ansatte…">
            <a:extLst>
              <a:ext uri="{FF2B5EF4-FFF2-40B4-BE49-F238E27FC236}">
                <a16:creationId xmlns:a16="http://schemas.microsoft.com/office/drawing/2014/main" id="{F52CFF19-D16A-4102-5F29-453E0AC4C56C}"/>
              </a:ext>
            </a:extLst>
          </p:cNvPr>
          <p:cNvSpPr txBox="1"/>
          <p:nvPr userDrawn="1"/>
        </p:nvSpPr>
        <p:spPr>
          <a:xfrm>
            <a:off x="7106270" y="1295481"/>
            <a:ext cx="430406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Hva kan dere gjøre for at de </a:t>
            </a:r>
            <a:br>
              <a:rPr lang="nb-NO" noProof="0">
                <a:latin typeface="+mn-lt"/>
              </a:rPr>
            </a:br>
            <a:r>
              <a:rPr lang="nb-NO" noProof="0">
                <a:latin typeface="+mn-lt"/>
              </a:rPr>
              <a:t>ansatte opplever HelseIArbeid som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relevant og nyttig?</a:t>
            </a:r>
            <a:endParaRPr lang="nb-NO" noProof="0">
              <a:solidFill>
                <a:srgbClr val="000000"/>
              </a:solidFill>
              <a:latin typeface="+mn-lt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lang="nb-NO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Linje">
            <a:extLst>
              <a:ext uri="{FF2B5EF4-FFF2-40B4-BE49-F238E27FC236}">
                <a16:creationId xmlns:a16="http://schemas.microsoft.com/office/drawing/2014/main" id="{B7612B24-5470-DB04-1F8F-93BA2919D5AD}"/>
              </a:ext>
            </a:extLst>
          </p:cNvPr>
          <p:cNvSpPr/>
          <p:nvPr userDrawn="1"/>
        </p:nvSpPr>
        <p:spPr>
          <a:xfrm>
            <a:off x="6735768" y="2394211"/>
            <a:ext cx="5045064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nb-NO">
              <a:latin typeface="+mn-lt"/>
            </a:endParaRPr>
          </a:p>
        </p:txBody>
      </p:sp>
      <p:sp>
        <p:nvSpPr>
          <p:cNvPr id="11" name="Kan dere gi et eksempel på når dere…">
            <a:extLst>
              <a:ext uri="{FF2B5EF4-FFF2-40B4-BE49-F238E27FC236}">
                <a16:creationId xmlns:a16="http://schemas.microsoft.com/office/drawing/2014/main" id="{082F3E4C-5A22-6809-95CE-2F03E60C4BCC}"/>
              </a:ext>
            </a:extLst>
          </p:cNvPr>
          <p:cNvSpPr txBox="1"/>
          <p:nvPr userDrawn="1"/>
        </p:nvSpPr>
        <p:spPr>
          <a:xfrm>
            <a:off x="12483876" y="1251684"/>
            <a:ext cx="5433381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Kan du gi et eksempel på når dere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samarbeidet godt om arbeidsmiljøet?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Hva var bra, og hvorfor fungerte det?</a:t>
            </a:r>
            <a:endParaRPr lang="nb-NO" noProof="0">
              <a:solidFill>
                <a:srgbClr val="000000"/>
              </a:solidFill>
              <a:latin typeface="+mn-lt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lang="nb-NO" sz="1200">
              <a:solidFill>
                <a:srgbClr val="000000"/>
              </a:solidFill>
              <a:latin typeface="+mn-lt"/>
            </a:endParaRP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1200"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 lang="nb-NO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Linje">
            <a:extLst>
              <a:ext uri="{FF2B5EF4-FFF2-40B4-BE49-F238E27FC236}">
                <a16:creationId xmlns:a16="http://schemas.microsoft.com/office/drawing/2014/main" id="{7B0A97FF-CD20-0104-C336-1896C32C1602}"/>
              </a:ext>
            </a:extLst>
          </p:cNvPr>
          <p:cNvSpPr/>
          <p:nvPr userDrawn="1"/>
        </p:nvSpPr>
        <p:spPr>
          <a:xfrm>
            <a:off x="12678034" y="2372955"/>
            <a:ext cx="5045063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nb-NO">
              <a:latin typeface="+mn-lt"/>
            </a:endParaRP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E1819B7D-5DF0-AE8F-504E-D43A247951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6076" y="2305951"/>
            <a:ext cx="5349090" cy="10783531"/>
          </a:xfrm>
        </p:spPr>
        <p:txBody>
          <a:bodyPr anchor="t">
            <a:normAutofit/>
          </a:bodyPr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0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4FC6541A-7EB8-6CE6-3ABB-84F380DAC5D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595788" y="2654826"/>
            <a:ext cx="5349090" cy="10412704"/>
          </a:xfrm>
        </p:spPr>
        <p:txBody>
          <a:bodyPr anchor="t">
            <a:normAutofit/>
          </a:bodyPr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0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20" name="Plassholder for innhold 2">
            <a:extLst>
              <a:ext uri="{FF2B5EF4-FFF2-40B4-BE49-F238E27FC236}">
                <a16:creationId xmlns:a16="http://schemas.microsoft.com/office/drawing/2014/main" id="{33CFE6F0-1766-8F3D-E282-0A105474E47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2580274" y="2676778"/>
            <a:ext cx="5349090" cy="10412704"/>
          </a:xfrm>
        </p:spPr>
        <p:txBody>
          <a:bodyPr anchor="t">
            <a:normAutofit/>
          </a:bodyPr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0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sp>
        <p:nvSpPr>
          <p:cNvPr id="6" name="Rektangel">
            <a:extLst>
              <a:ext uri="{FF2B5EF4-FFF2-40B4-BE49-F238E27FC236}">
                <a16:creationId xmlns:a16="http://schemas.microsoft.com/office/drawing/2014/main" id="{A18A0C3D-1D3E-68C6-D1F4-297B50694888}"/>
              </a:ext>
            </a:extLst>
          </p:cNvPr>
          <p:cNvSpPr/>
          <p:nvPr userDrawn="1"/>
        </p:nvSpPr>
        <p:spPr>
          <a:xfrm>
            <a:off x="18346003" y="617463"/>
            <a:ext cx="5822037" cy="12682737"/>
          </a:xfrm>
          <a:prstGeom prst="rect">
            <a:avLst/>
          </a:prstGeom>
          <a:solidFill>
            <a:srgbClr val="FBFCF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Er det noe som kan påvirke prosessen?…">
            <a:extLst>
              <a:ext uri="{FF2B5EF4-FFF2-40B4-BE49-F238E27FC236}">
                <a16:creationId xmlns:a16="http://schemas.microsoft.com/office/drawing/2014/main" id="{D9515680-7E60-E764-FC45-988556DEFE18}"/>
              </a:ext>
            </a:extLst>
          </p:cNvPr>
          <p:cNvSpPr txBox="1"/>
          <p:nvPr userDrawn="1"/>
        </p:nvSpPr>
        <p:spPr>
          <a:xfrm>
            <a:off x="18907620" y="1285159"/>
            <a:ext cx="4755515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3A4053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lang="nb-NO" noProof="0">
                <a:latin typeface="+mn-lt"/>
              </a:rPr>
              <a:t>Er det noe som kan påvirke prosessen?</a:t>
            </a:r>
            <a:br>
              <a:rPr lang="nb-NO" noProof="0">
                <a:latin typeface="+mn-lt"/>
              </a:rPr>
            </a:br>
            <a:endParaRPr lang="nb-NO" noProof="0">
              <a:solidFill>
                <a:srgbClr val="000000"/>
              </a:solidFill>
              <a:latin typeface="+mn-lt"/>
            </a:endParaRPr>
          </a:p>
          <a:p>
            <a:pPr marL="498763" indent="-498763" defTabSz="45720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3A405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rPr lang="nb-NO" noProof="0">
                <a:latin typeface="+mn-lt"/>
              </a:rPr>
              <a:t>Nøkkelpersoner slutter</a:t>
            </a:r>
          </a:p>
          <a:p>
            <a:pPr marL="498763" indent="-498763" defTabSz="45720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3A405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rPr lang="nb-NO">
                <a:solidFill>
                  <a:srgbClr val="000000"/>
                </a:solidFill>
                <a:latin typeface="+mn-lt"/>
              </a:rPr>
              <a:t>Omorgan</a:t>
            </a:r>
            <a:r>
              <a:rPr lang="nb-NO">
                <a:latin typeface="+mn-lt"/>
              </a:rPr>
              <a:t>isering</a:t>
            </a:r>
          </a:p>
          <a:p>
            <a:pPr marL="498763" indent="-498763" defTabSz="45720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3A405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rPr lang="nb-NO">
                <a:latin typeface="+mn-lt"/>
              </a:rPr>
              <a:t>Mangel på tid til å gjennomføre</a:t>
            </a:r>
            <a:endParaRPr lang="nb-NO">
              <a:solidFill>
                <a:srgbClr val="444444"/>
              </a:solidFill>
              <a:latin typeface="+mn-lt"/>
            </a:endParaRPr>
          </a:p>
          <a:p>
            <a:pPr marL="498763" indent="-498763" defTabSz="45720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3A405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rPr lang="nb-NO" noProof="0">
                <a:latin typeface="+mn-lt"/>
              </a:rPr>
              <a:t>Ansatte er negative til prosessen</a:t>
            </a:r>
            <a:endParaRPr lang="nb-NO" noProof="0">
              <a:solidFill>
                <a:srgbClr val="000000"/>
              </a:solidFill>
              <a:latin typeface="+mn-lt"/>
            </a:endParaRPr>
          </a:p>
          <a:p>
            <a:pPr marL="498763" indent="-498763" defTabSz="457200">
              <a:lnSpc>
                <a:spcPct val="100000"/>
              </a:lnSpc>
              <a:spcBef>
                <a:spcPts val="0"/>
              </a:spcBef>
              <a:buSzPct val="40000"/>
              <a:buBlip>
                <a:blip r:embed="rId2"/>
              </a:buBlip>
              <a:defRPr sz="1800">
                <a:solidFill>
                  <a:srgbClr val="3A405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rPr lang="nb-NO" noProof="0">
                <a:latin typeface="+mn-lt"/>
              </a:rPr>
              <a:t>Annet?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AEA3182-0517-9345-0B48-0B808CA67267}"/>
              </a:ext>
            </a:extLst>
          </p:cNvPr>
          <p:cNvSpPr/>
          <p:nvPr userDrawn="1"/>
        </p:nvSpPr>
        <p:spPr>
          <a:xfrm>
            <a:off x="18907620" y="3586635"/>
            <a:ext cx="5045063" cy="1"/>
          </a:xfrm>
          <a:prstGeom prst="line">
            <a:avLst/>
          </a:prstGeom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 lang="nb-NO">
              <a:latin typeface="+mn-lt"/>
            </a:endParaRP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D6BEF91F-F53A-3E65-B988-F7DAEC5ABB1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8582476" y="3846527"/>
            <a:ext cx="5349090" cy="9304697"/>
          </a:xfrm>
        </p:spPr>
        <p:txBody>
          <a:bodyPr anchor="t">
            <a:normAutofit/>
          </a:bodyPr>
          <a:lstStyle>
            <a:lvl1pPr marL="344488" indent="-333375">
              <a:buClr>
                <a:srgbClr val="4ECDC4"/>
              </a:buClr>
              <a:buFont typeface="Wingdings" pitchFamily="2" charset="2"/>
              <a:buChar char="§"/>
              <a:tabLst/>
              <a:defRPr sz="2000">
                <a:latin typeface="+mn-lt"/>
                <a:cs typeface="Arial" panose="020B0604020202020204" pitchFamily="34" charset="0"/>
              </a:defRPr>
            </a:lvl1pPr>
            <a:lvl2pPr marL="344488" indent="284163">
              <a:buClr>
                <a:srgbClr val="4ECDC4"/>
              </a:buClr>
              <a:buFont typeface="Wingdings" pitchFamily="2" charset="2"/>
              <a:buChar char="§"/>
              <a:tabLst/>
              <a:defRPr sz="1800">
                <a:latin typeface="+mn-lt"/>
                <a:cs typeface="Arial" panose="020B0604020202020204" pitchFamily="34" charset="0"/>
              </a:defRPr>
            </a:lvl2pPr>
            <a:lvl3pPr marL="628650" indent="295275">
              <a:buClr>
                <a:srgbClr val="4ECDC4"/>
              </a:buClr>
              <a:buFont typeface="Wingdings" pitchFamily="2" charset="2"/>
              <a:buChar char="§"/>
              <a:tabLst/>
              <a:defRPr sz="1400">
                <a:latin typeface="+mn-lt"/>
                <a:cs typeface="Arial" panose="020B0604020202020204" pitchFamily="34" charset="0"/>
              </a:defRPr>
            </a:lvl3pPr>
            <a:lvl4pPr marL="923925" indent="333375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4pPr>
            <a:lvl5pPr marL="1257300" indent="344488">
              <a:buClr>
                <a:srgbClr val="4ECDC4"/>
              </a:buClr>
              <a:buFont typeface="Wingdings" pitchFamily="2" charset="2"/>
              <a:buChar char="§"/>
              <a:tabLst/>
              <a:defRPr sz="1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  <p:pic>
        <p:nvPicPr>
          <p:cNvPr id="23" name="Graphic 20">
            <a:extLst>
              <a:ext uri="{FF2B5EF4-FFF2-40B4-BE49-F238E27FC236}">
                <a16:creationId xmlns:a16="http://schemas.microsoft.com/office/drawing/2014/main" id="{A9446CDC-3942-46CA-3C2D-3FBF42008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43827" y="12652483"/>
            <a:ext cx="1587739" cy="4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356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5DE15584-C741-BA28-5152-179FCD61AA33}"/>
              </a:ext>
            </a:extLst>
          </p:cNvPr>
          <p:cNvSpPr/>
          <p:nvPr userDrawn="1"/>
        </p:nvSpPr>
        <p:spPr>
          <a:xfrm>
            <a:off x="276996" y="276996"/>
            <a:ext cx="2383001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EF6E1ED-0560-91C1-21F4-AFBFB43D7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821181"/>
            <a:ext cx="18288000" cy="4198744"/>
          </a:xfrm>
        </p:spPr>
        <p:txBody>
          <a:bodyPr anchor="b"/>
          <a:lstStyle>
            <a:lvl1pPr algn="ctr">
              <a:defRPr sz="6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FD37D2-C4F7-D06B-0A92-D99B52541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690744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2D56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9118D6-814F-B6CD-31C5-1055D833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12582442"/>
            <a:ext cx="7473387" cy="441950"/>
          </a:xfrm>
          <a:prstGeom prst="rect">
            <a:avLst/>
          </a:prstGeom>
        </p:spPr>
        <p:txBody>
          <a:bodyPr/>
          <a:lstStyle>
            <a:lvl1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</a:pPr>
            <a:r>
              <a:rPr lang="nb-NO"/>
              <a:t>Tittel</a:t>
            </a:r>
            <a:endParaRPr lang="nb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47081-7276-45B0-7668-0B2C42F7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073" y="12582442"/>
            <a:ext cx="1467853" cy="4419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4CF40AF-FFB7-2D4B-8B6C-190E7FB9CF21}" type="slidenum">
              <a:rPr lang="nb-US" smtClean="0"/>
              <a:pPr/>
              <a:t>‹#›</a:t>
            </a:fld>
            <a:endParaRPr lang="nb-US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2075A674-543D-BDB6-28B3-19875C3B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7496" y="12582442"/>
            <a:ext cx="6652071" cy="441950"/>
          </a:xfrm>
          <a:prstGeom prst="rect">
            <a:avLst/>
          </a:prstGeom>
        </p:spPr>
        <p:txBody>
          <a:bodyPr anchor="ctr"/>
          <a:lstStyle>
            <a:lvl1pPr algn="r">
              <a:buClr>
                <a:schemeClr val="bg1"/>
              </a:buClr>
              <a:buSzPct val="100000"/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</a:lstStyle>
          <a:p>
            <a:pPr>
              <a:buClr>
                <a:schemeClr val="bg1"/>
              </a:buClr>
            </a:pPr>
            <a:fld id="{CD8BD15F-71AF-854E-9182-4777FF9948DA}" type="datetimeFigureOut">
              <a:rPr lang="nb-US" smtClean="0"/>
              <a:pPr>
                <a:buClr>
                  <a:schemeClr val="bg1"/>
                </a:buClr>
              </a:pPr>
              <a:t>01/14/2026</a:t>
            </a:fld>
            <a:endParaRPr lang="nb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846871-2E3E-8A50-CFC4-CFE90E3DC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55287" y="1039813"/>
            <a:ext cx="3534280" cy="99290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2236948-CE01-0AF1-D941-FD83B8CB9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570" y="12583588"/>
            <a:ext cx="1569051" cy="4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233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">
            <a:extLst>
              <a:ext uri="{FF2B5EF4-FFF2-40B4-BE49-F238E27FC236}">
                <a16:creationId xmlns:a16="http://schemas.microsoft.com/office/drawing/2014/main" id="{5DE15584-C741-BA28-5152-179FCD61AA33}"/>
              </a:ext>
            </a:extLst>
          </p:cNvPr>
          <p:cNvSpPr/>
          <p:nvPr userDrawn="1"/>
        </p:nvSpPr>
        <p:spPr>
          <a:xfrm>
            <a:off x="276996" y="276996"/>
            <a:ext cx="2383001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1" name="Helseiarbeid_logo_org hvit skrift.neg.ai" descr="Helseiarbeid_logo_org hvit skrift.neg.ai">
            <a:extLst>
              <a:ext uri="{FF2B5EF4-FFF2-40B4-BE49-F238E27FC236}">
                <a16:creationId xmlns:a16="http://schemas.microsoft.com/office/drawing/2014/main" id="{3EAD8D60-7A63-E923-C448-59C330C24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7570" y="12582442"/>
            <a:ext cx="1569051" cy="4419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F6E1ED-0560-91C1-21F4-AFBFB43D7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9" y="2958353"/>
            <a:ext cx="18288001" cy="7817224"/>
          </a:xfrm>
        </p:spPr>
        <p:txBody>
          <a:bodyPr anchor="ctr"/>
          <a:lstStyle>
            <a:lvl1pPr algn="l">
              <a:defRPr sz="6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47081-7276-45B0-7668-0B2C42F7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8073" y="12582442"/>
            <a:ext cx="1467853" cy="4419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D5660"/>
                </a:solidFill>
              </a:defRPr>
            </a:lvl1pPr>
          </a:lstStyle>
          <a:p>
            <a:fld id="{E4CF40AF-FFB7-2D4B-8B6C-190E7FB9CF21}" type="slidenum">
              <a:rPr lang="nb-US" smtClean="0"/>
              <a:pPr/>
              <a:t>‹#›</a:t>
            </a:fld>
            <a:endParaRPr lang="nb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1A4A98-52A0-E580-8A46-26EA98C0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37496" y="12582442"/>
            <a:ext cx="6652071" cy="441950"/>
          </a:xfrm>
          <a:prstGeom prst="rect">
            <a:avLst/>
          </a:prstGeom>
        </p:spPr>
        <p:txBody>
          <a:bodyPr anchor="ctr"/>
          <a:lstStyle>
            <a:lvl1pPr algn="r">
              <a:buClr>
                <a:schemeClr val="bg1"/>
              </a:buClr>
              <a:buSzPct val="100000"/>
              <a:buFont typeface="Wingdings" pitchFamily="2" charset="2"/>
              <a:buChar char="§"/>
              <a:defRPr>
                <a:solidFill>
                  <a:srgbClr val="2D5660"/>
                </a:solidFill>
              </a:defRPr>
            </a:lvl1pPr>
          </a:lstStyle>
          <a:p>
            <a:fld id="{CD8BD15F-71AF-854E-9182-4777FF9948DA}" type="datetimeFigureOut">
              <a:rPr lang="nb-US" smtClean="0"/>
              <a:pPr/>
              <a:t>01/14/2026</a:t>
            </a:fld>
            <a:endParaRPr lang="nb-US">
              <a:solidFill>
                <a:srgbClr val="2D5660"/>
              </a:solidFill>
            </a:endParaRP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37D44477-E270-CA64-B27A-15885C94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9" y="12582442"/>
            <a:ext cx="7473387" cy="441950"/>
          </a:xfrm>
          <a:prstGeom prst="rect">
            <a:avLst/>
          </a:prstGeom>
        </p:spPr>
        <p:txBody>
          <a:bodyPr/>
          <a:lstStyle>
            <a:lvl1pPr>
              <a:buClr>
                <a:srgbClr val="FFFFFF">
                  <a:alpha val="84706"/>
                </a:srgbClr>
              </a:buClr>
              <a:buSzPct val="100000"/>
              <a:buFont typeface="Wingdings" pitchFamily="2" charset="2"/>
              <a:buChar char="§"/>
              <a:defRPr>
                <a:solidFill>
                  <a:srgbClr val="2D5660"/>
                </a:solidFill>
              </a:defRPr>
            </a:lvl1pPr>
          </a:lstStyle>
          <a:p>
            <a:r>
              <a:rPr lang="nb-NO"/>
              <a:t>Tittel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14866741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ha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">
            <a:extLst>
              <a:ext uri="{FF2B5EF4-FFF2-40B4-BE49-F238E27FC236}">
                <a16:creationId xmlns:a16="http://schemas.microsoft.com/office/drawing/2014/main" id="{237ECEBB-5EB9-8B93-9D73-B14478AEB2B9}"/>
              </a:ext>
            </a:extLst>
          </p:cNvPr>
          <p:cNvSpPr/>
          <p:nvPr userDrawn="1"/>
        </p:nvSpPr>
        <p:spPr>
          <a:xfrm>
            <a:off x="267761" y="276995"/>
            <a:ext cx="13546580" cy="13162010"/>
          </a:xfrm>
          <a:prstGeom prst="rect">
            <a:avLst/>
          </a:prstGeom>
          <a:solidFill>
            <a:srgbClr val="ACCAC4"/>
          </a:solidFill>
          <a:ln w="508000">
            <a:noFill/>
            <a:miter lim="400000"/>
          </a:ln>
        </p:spPr>
        <p:txBody>
          <a:bodyPr lIns="0" tIns="0" rIns="0" bIns="0" anchor="ctr"/>
          <a:lstStyle/>
          <a:p>
            <a:pPr marL="0" indent="0" algn="ctr">
              <a:buSzTx/>
              <a:defRPr sz="1800"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06CF526-68AD-7505-D6C6-14EDF3AC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4" y="1690821"/>
            <a:ext cx="9544050" cy="10339254"/>
          </a:xfrm>
        </p:spPr>
        <p:txBody>
          <a:bodyPr anchor="ctr"/>
          <a:lstStyle>
            <a:lvl1pPr>
              <a:defRPr sz="5800">
                <a:solidFill>
                  <a:srgbClr val="2D566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pic>
        <p:nvPicPr>
          <p:cNvPr id="8" name="Helseiarbeid_logo_org hvit skrift.neg.ai" descr="Helseiarbeid_logo_org hvit skrift.neg.ai">
            <a:extLst>
              <a:ext uri="{FF2B5EF4-FFF2-40B4-BE49-F238E27FC236}">
                <a16:creationId xmlns:a16="http://schemas.microsoft.com/office/drawing/2014/main" id="{67D7EC46-2259-59B5-DE40-46777588EF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747570" y="12582442"/>
            <a:ext cx="1569051" cy="4419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4A96A6A-A971-64F3-E5B5-A31B5AB6B6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361458" y="3651250"/>
            <a:ext cx="9170054" cy="8378825"/>
          </a:xfrm>
        </p:spPr>
        <p:txBody>
          <a:bodyPr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0889359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_Mønster_Hvi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" descr="Bilde">
            <a:extLst>
              <a:ext uri="{FF2B5EF4-FFF2-40B4-BE49-F238E27FC236}">
                <a16:creationId xmlns:a16="http://schemas.microsoft.com/office/drawing/2014/main" id="{A8A24D36-D50B-1213-1E45-43BCE68E3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7476"/>
          </a:blip>
          <a:stretch>
            <a:fillRect/>
          </a:stretch>
        </p:blipFill>
        <p:spPr>
          <a:xfrm>
            <a:off x="-93527" y="0"/>
            <a:ext cx="2274528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01B008E-9A56-83F7-97F9-A77562A32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54817" y="954571"/>
            <a:ext cx="12748592" cy="1576595"/>
          </a:xfrm>
        </p:spPr>
        <p:txBody>
          <a:bodyPr anchor="b"/>
          <a:lstStyle>
            <a:lvl1pPr algn="l"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A55238-71E9-5A41-3FB2-2890C56DD5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54817" y="2796209"/>
            <a:ext cx="12748592" cy="1312036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14382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_Mønster_Hvi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5135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">
            <a:extLst>
              <a:ext uri="{FF2B5EF4-FFF2-40B4-BE49-F238E27FC236}">
                <a16:creationId xmlns:a16="http://schemas.microsoft.com/office/drawing/2014/main" id="{D6AEF4D8-9FBD-C289-8402-4CE223527F4D}"/>
              </a:ext>
            </a:extLst>
          </p:cNvPr>
          <p:cNvSpPr/>
          <p:nvPr userDrawn="1"/>
        </p:nvSpPr>
        <p:spPr>
          <a:xfrm>
            <a:off x="276994" y="273050"/>
            <a:ext cx="23830011" cy="13165955"/>
          </a:xfrm>
          <a:prstGeom prst="rect">
            <a:avLst/>
          </a:prstGeom>
          <a:solidFill>
            <a:srgbClr val="ACCAC4">
              <a:alpha val="29804"/>
            </a:srgbClr>
          </a:solidFill>
          <a:ln w="254000">
            <a:noFill/>
            <a:miter lim="400000"/>
          </a:ln>
        </p:spPr>
        <p:txBody>
          <a:bodyPr lIns="0" tIns="0" rIns="0" bIns="0" anchor="ctr"/>
          <a:lstStyle/>
          <a:p>
            <a:pPr marL="0" indent="0">
              <a:buSzTx/>
              <a:defRPr sz="1800"/>
            </a:pPr>
            <a:endParaRPr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663" y="742950"/>
            <a:ext cx="16125274" cy="1509712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0" name="Bilde">
            <a:extLst>
              <a:ext uri="{FF2B5EF4-FFF2-40B4-BE49-F238E27FC236}">
                <a16:creationId xmlns:a16="http://schemas.microsoft.com/office/drawing/2014/main" id="{EF3E7F7E-CC47-ACBE-B8A1-F558A275DDE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528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/>
          <a:p>
            <a:endParaRPr/>
          </a:p>
        </p:txBody>
      </p:sp>
      <p:sp>
        <p:nvSpPr>
          <p:cNvPr id="11" name="Bilde">
            <a:extLst>
              <a:ext uri="{FF2B5EF4-FFF2-40B4-BE49-F238E27FC236}">
                <a16:creationId xmlns:a16="http://schemas.microsoft.com/office/drawing/2014/main" id="{BE995E87-D9E2-DC41-011C-665448AD27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0994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/>
          <a:p>
            <a:endParaRPr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130460" y="2527640"/>
            <a:ext cx="5152476" cy="7789331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/>
          <a:p>
            <a:endParaRPr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F906905-A324-FDB2-655A-EAA56F228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816" y="12591988"/>
            <a:ext cx="1587739" cy="446054"/>
          </a:xfrm>
          <a:prstGeom prst="rect">
            <a:avLst/>
          </a:prstGeom>
        </p:spPr>
      </p:pic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CA01EA9-65F8-40BD-9F07-2E96DB415022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9573520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614B4AE-F942-F8C2-B3DF-DAFB2889BB7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5057941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7DE6278-77B4-BBCA-5DE8-01F036DCC36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089099" y="10438886"/>
            <a:ext cx="5019276" cy="1299255"/>
          </a:xfrm>
        </p:spPr>
        <p:txBody>
          <a:bodyPr anchor="t"/>
          <a:lstStyle>
            <a:lvl1pPr marL="468313" indent="-457200">
              <a:buClr>
                <a:srgbClr val="FF6B6B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8934057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ilde 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816" y="2127087"/>
            <a:ext cx="9601143" cy="1583521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277600" y="273050"/>
            <a:ext cx="12829405" cy="13165955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1385297-85AC-C15F-4E2A-DA1EFA98F0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59815" y="3961514"/>
            <a:ext cx="9601143" cy="7793166"/>
          </a:xfrm>
        </p:spPr>
        <p:txBody>
          <a:bodyPr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385191301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bilde 30-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C31EE6-B110-350F-8E1A-E9574F2F2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816" y="2127087"/>
            <a:ext cx="6171069" cy="1583521"/>
          </a:xfrm>
        </p:spPr>
        <p:txBody>
          <a:bodyPr/>
          <a:lstStyle>
            <a:lvl1pPr>
              <a:defRPr sz="5800"/>
            </a:lvl1pPr>
          </a:lstStyle>
          <a:p>
            <a:r>
              <a:rPr lang="nb-NO"/>
              <a:t>Klikk for å redigere tittelstil</a:t>
            </a:r>
            <a:endParaRPr lang="nb-US"/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96BEFCFD-91BA-EC52-E8CF-15988D50E4D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60974" y="273050"/>
            <a:ext cx="16646031" cy="13165955"/>
          </a:xfrm>
          <a:prstGeom prst="rect">
            <a:avLst/>
          </a:prstGeom>
        </p:spPr>
        <p:txBody>
          <a:bodyPr lIns="91439" tIns="45719" rIns="91439" bIns="45719" anchor="ctr">
            <a:noAutofit/>
          </a:bodyPr>
          <a:lstStyle>
            <a:lvl1pPr>
              <a:defRPr sz="5800"/>
            </a:lvl1pPr>
          </a:lstStyle>
          <a:p>
            <a:endParaRPr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09FED4A-9DD2-B2F4-043F-534A8D96708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59815" y="3961514"/>
            <a:ext cx="6171069" cy="7793166"/>
          </a:xfrm>
        </p:spPr>
        <p:txBody>
          <a:bodyPr anchor="t"/>
          <a:lstStyle>
            <a:lvl1pPr marL="468313" indent="-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8313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3925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9538" indent="457200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36738" indent="455613"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US"/>
          </a:p>
        </p:txBody>
      </p:sp>
    </p:spTree>
    <p:extLst>
      <p:ext uri="{BB962C8B-B14F-4D97-AF65-F5344CB8AC3E}">
        <p14:creationId xmlns:p14="http://schemas.microsoft.com/office/powerpoint/2010/main" val="29784304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sjonstittel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Presentasjonstittel</a:t>
            </a:r>
            <a:endParaRPr/>
          </a:p>
        </p:txBody>
      </p:sp>
      <p:sp>
        <p:nvSpPr>
          <p:cNvPr id="6" name="Brødtekst nivå 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err="1"/>
              <a:t>Presentasjonsundertittel</a:t>
            </a:r>
            <a:endParaRPr/>
          </a:p>
        </p:txBody>
      </p:sp>
      <p:sp>
        <p:nvSpPr>
          <p:cNvPr id="20" name="Kvadrat">
            <a:extLst>
              <a:ext uri="{FF2B5EF4-FFF2-40B4-BE49-F238E27FC236}">
                <a16:creationId xmlns:a16="http://schemas.microsoft.com/office/drawing/2014/main" id="{1259488F-DEA6-D79C-EE94-82412E741276}"/>
              </a:ext>
            </a:extLst>
          </p:cNvPr>
          <p:cNvSpPr/>
          <p:nvPr userDrawn="1"/>
        </p:nvSpPr>
        <p:spPr>
          <a:xfrm>
            <a:off x="11407772" y="-972932"/>
            <a:ext cx="753468" cy="753468"/>
          </a:xfrm>
          <a:prstGeom prst="rect">
            <a:avLst/>
          </a:prstGeom>
          <a:solidFill>
            <a:srgbClr val="2D5660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Kvadrat">
            <a:extLst>
              <a:ext uri="{FF2B5EF4-FFF2-40B4-BE49-F238E27FC236}">
                <a16:creationId xmlns:a16="http://schemas.microsoft.com/office/drawing/2014/main" id="{FCC6997A-A476-EDE8-7442-1EDE3F186893}"/>
              </a:ext>
            </a:extLst>
          </p:cNvPr>
          <p:cNvSpPr/>
          <p:nvPr userDrawn="1"/>
        </p:nvSpPr>
        <p:spPr>
          <a:xfrm>
            <a:off x="13029457" y="-968054"/>
            <a:ext cx="753468" cy="753468"/>
          </a:xfrm>
          <a:prstGeom prst="rect">
            <a:avLst/>
          </a:prstGeom>
          <a:solidFill>
            <a:srgbClr val="ACCAC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" name="Kvadrat">
            <a:extLst>
              <a:ext uri="{FF2B5EF4-FFF2-40B4-BE49-F238E27FC236}">
                <a16:creationId xmlns:a16="http://schemas.microsoft.com/office/drawing/2014/main" id="{F90BA7E2-251C-5501-D33C-BC209D41B7F4}"/>
              </a:ext>
            </a:extLst>
          </p:cNvPr>
          <p:cNvSpPr/>
          <p:nvPr userDrawn="1"/>
        </p:nvSpPr>
        <p:spPr>
          <a:xfrm>
            <a:off x="10654088" y="-972932"/>
            <a:ext cx="753468" cy="753468"/>
          </a:xfrm>
          <a:prstGeom prst="rect">
            <a:avLst/>
          </a:prstGeom>
          <a:solidFill>
            <a:srgbClr val="ED6D6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60F0573-47F0-5064-C2E8-CE7AA5AF307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9816" y="12591988"/>
            <a:ext cx="1587739" cy="446054"/>
          </a:xfrm>
          <a:prstGeom prst="rect">
            <a:avLst/>
          </a:prstGeom>
        </p:spPr>
      </p:pic>
      <p:sp>
        <p:nvSpPr>
          <p:cNvPr id="2" name="Kvadrat">
            <a:extLst>
              <a:ext uri="{FF2B5EF4-FFF2-40B4-BE49-F238E27FC236}">
                <a16:creationId xmlns:a16="http://schemas.microsoft.com/office/drawing/2014/main" id="{F80E5D91-4688-6141-893C-7090986F4040}"/>
              </a:ext>
            </a:extLst>
          </p:cNvPr>
          <p:cNvSpPr/>
          <p:nvPr userDrawn="1"/>
        </p:nvSpPr>
        <p:spPr>
          <a:xfrm>
            <a:off x="12171774" y="-968054"/>
            <a:ext cx="753468" cy="753468"/>
          </a:xfrm>
          <a:prstGeom prst="rect">
            <a:avLst/>
          </a:prstGeom>
          <a:solidFill>
            <a:srgbClr val="F5F0E6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indent="0" algn="ctr" defTabSz="825500">
              <a:lnSpc>
                <a:spcPct val="100000"/>
              </a:lnSpc>
              <a:buSzTx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1" r:id="rId2"/>
    <p:sldLayoutId id="2147483674" r:id="rId3"/>
    <p:sldLayoutId id="2147483662" r:id="rId4"/>
    <p:sldLayoutId id="2147483663" r:id="rId5"/>
    <p:sldLayoutId id="2147483680" r:id="rId6"/>
    <p:sldLayoutId id="2147483666" r:id="rId7"/>
    <p:sldLayoutId id="2147483676" r:id="rId8"/>
    <p:sldLayoutId id="2147483677" r:id="rId9"/>
    <p:sldLayoutId id="2147483664" r:id="rId10"/>
    <p:sldLayoutId id="2147483682" r:id="rId11"/>
    <p:sldLayoutId id="2147483673" r:id="rId12"/>
    <p:sldLayoutId id="2147483665" r:id="rId13"/>
    <p:sldLayoutId id="2147483668" r:id="rId14"/>
    <p:sldLayoutId id="2147483669" r:id="rId15"/>
    <p:sldLayoutId id="2147483672" r:id="rId16"/>
    <p:sldLayoutId id="2147483679" r:id="rId17"/>
    <p:sldLayoutId id="2147483681" r:id="rId18"/>
    <p:sldLayoutId id="2147483678" r:id="rId19"/>
  </p:sldLayoutIdLst>
  <p:transition spd="med"/>
  <p:txStyles>
    <p:titleStyle>
      <a:lvl1pPr marL="0" marR="0" indent="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1pPr>
      <a:lvl2pPr marL="0" marR="0" indent="457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2pPr>
      <a:lvl3pPr marL="0" marR="0" indent="914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3pPr>
      <a:lvl4pPr marL="0" marR="0" indent="1371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4pPr>
      <a:lvl5pPr marL="0" marR="0" indent="18288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5pPr>
      <a:lvl6pPr marL="0" marR="0" indent="22860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6pPr>
      <a:lvl7pPr marL="0" marR="0" indent="2743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7pPr>
      <a:lvl8pPr marL="0" marR="0" indent="3200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8pPr>
      <a:lvl9pPr marL="0" marR="0" indent="3657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9pPr>
    </p:titleStyle>
    <p:bodyStyle>
      <a:lvl1pPr marL="0" marR="0" indent="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1pPr>
      <a:lvl2pPr marL="0" marR="0" indent="457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2pPr>
      <a:lvl3pPr marL="0" marR="0" indent="914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3pPr>
      <a:lvl4pPr marL="0" marR="0" indent="1371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4pPr>
      <a:lvl5pPr marL="0" marR="0" indent="18288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 Slab Bold"/>
        </a:defRPr>
      </a:lvl5pPr>
      <a:lvl6pPr marL="0" marR="0" indent="22860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6pPr>
      <a:lvl7pPr marL="0" marR="0" indent="27432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7pPr>
      <a:lvl8pPr marL="0" marR="0" indent="32004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8pPr>
      <a:lvl9pPr marL="0" marR="0" indent="3657600" algn="l" defTabSz="4572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oboto Slab 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33DED7F-A612-2B02-E65F-2247921359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89D197-8B59-6A2D-B1B9-7F34CEAA3F8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56811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F14A9-9BFB-C051-9242-3A2B7F95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69606F-3B9B-9E85-C791-68219FA9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908" y="1688373"/>
            <a:ext cx="9544050" cy="10339254"/>
          </a:xfrm>
        </p:spPr>
        <p:txBody>
          <a:bodyPr>
            <a:normAutofit/>
          </a:bodyPr>
          <a:lstStyle/>
          <a:p>
            <a:r>
              <a:rPr lang="nb-NO" sz="8000"/>
              <a:t>Ansatte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E98E11-DABC-1F08-E1F2-E556C619B8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361458" y="4467679"/>
            <a:ext cx="9170054" cy="5688693"/>
          </a:xfrm>
        </p:spPr>
        <p:txBody>
          <a:bodyPr>
            <a:normAutofit/>
          </a:bodyPr>
          <a:lstStyle/>
          <a:p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Ansatte er de viktigste bidragsyterne og har en nøkkelrolle i prosessen</a:t>
            </a:r>
            <a:b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kern="1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De deler erfaringer, kommer med forslag til forbedringer og deltar i utprøving og evaluering av tiltak. </a:t>
            </a:r>
            <a:b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 kern="12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Innsikten er avgjørende for å utvikle et godt og inkluderende arbeidsmiljø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10931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89520-5B9E-B4AB-510D-016B66929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C74D5A-84E3-F243-240C-9501673C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8000"/>
              <a:t>IA-rådgiver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B4D7C3-B76F-E596-6840-DE997001EB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331961" y="4477159"/>
            <a:ext cx="9170054" cy="8378825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IA rådgiver leder møtene med ansatte og med partsgruppen, og har ansvar for å lage et godt rom å jobbe i. </a:t>
            </a:r>
            <a:br>
              <a:rPr lang="nb-NO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Rollen innebærer å styre tiden, presentere oppgaver, oppsummere innsikt og informere om neste steg. </a:t>
            </a:r>
            <a:br>
              <a:rPr lang="nb-NO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nb-NO">
              <a:solidFill>
                <a:srgbClr val="3A4053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r>
              <a:rPr lang="nb-NO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IA rådgiver bidrar til struktur og fremdrift i prosessen. </a:t>
            </a:r>
            <a:endParaRPr lang="nb-NO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5910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A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E432E92-0C96-560A-0E08-6552F80CA18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B76A2C-0581-8041-920E-27791F75CE6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7343DE7-C804-A36B-7285-D801A88421D9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5E84CD2-9681-4F51-E234-8D66C5BEB636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1376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5A9F901-37A1-98ED-9579-F2CFB2FA206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CE1FB7-2E87-A278-785B-94FADA605A4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7979B0-5E35-8B5C-0DE1-4A4BB2E07232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9106B41-2EE2-1989-15DF-18B50E34F293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DCF9049-205C-E0E3-B3C7-A3ACE84C6D6E}"/>
              </a:ext>
            </a:extLst>
          </p:cNvPr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F27043E-AA7E-3D6F-030E-552CCD1F8BF1}"/>
              </a:ext>
            </a:extLst>
          </p:cNvPr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34F3FF5-8238-F1D1-3767-82790EB0D186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1A69D4C8-EE98-6BCC-D27B-67FA173D5C69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50D0DB0F-4F13-BF4A-82D1-50EAC23DB50D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E64BF73F-7A9A-14F0-7AF9-ED1009FBB92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59354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E5C9890-C927-F400-44C6-AFF57AA9A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0" y="136525"/>
            <a:ext cx="19384073" cy="13132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3420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Font, Parallell&#10;&#10;KI-generert innhold kan være feil.">
            <a:extLst>
              <a:ext uri="{FF2B5EF4-FFF2-40B4-BE49-F238E27FC236}">
                <a16:creationId xmlns:a16="http://schemas.microsoft.com/office/drawing/2014/main" id="{2F7DFD86-6118-8E33-990F-C335BF2F0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71" y="136524"/>
            <a:ext cx="18870573" cy="13067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3658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31ED82C-FD65-9644-402A-6A205C88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12" y="136525"/>
            <a:ext cx="19310533" cy="13517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8596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3026-40FF-A156-79DE-A5554906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4" y="1690821"/>
            <a:ext cx="9544050" cy="10339254"/>
          </a:xfrm>
        </p:spPr>
        <p:txBody>
          <a:bodyPr anchor="ctr">
            <a:normAutofit/>
          </a:bodyPr>
          <a:lstStyle/>
          <a:p>
            <a:r>
              <a:rPr lang="en-US" err="1"/>
              <a:t>Invitasjonsbrev</a:t>
            </a:r>
            <a:endParaRPr lang="en-US"/>
          </a:p>
        </p:txBody>
      </p:sp>
      <p:pic>
        <p:nvPicPr>
          <p:cNvPr id="5" name="Bilde 4" descr="Et bilde som inneholder tekst, skjermbilde, dokument, Font&#10;&#10;KI-generert innhold kan være feil.">
            <a:extLst>
              <a:ext uri="{FF2B5EF4-FFF2-40B4-BE49-F238E27FC236}">
                <a16:creationId xmlns:a16="http://schemas.microsoft.com/office/drawing/2014/main" id="{55F40568-37E8-40A0-BBEF-8EDE9F1D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4941" y="3651250"/>
            <a:ext cx="8843087" cy="8378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4340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CD8DA-A308-347E-36E1-CB00DBBF2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E8F4-52BC-C8DC-5BC6-0A8DF261102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br>
              <a:rPr lang="en-US"/>
            </a:br>
            <a:br>
              <a:rPr lang="en-US"/>
            </a:br>
            <a:r>
              <a:rPr lang="en-US" err="1"/>
              <a:t>Fordypning</a:t>
            </a:r>
            <a:r>
              <a:rPr lang="en-US"/>
              <a:t> </a:t>
            </a:r>
            <a:r>
              <a:rPr lang="en-US" err="1"/>
              <a:t>fagstoff</a:t>
            </a:r>
            <a:br>
              <a:rPr lang="en-US"/>
            </a:br>
            <a:br>
              <a:rPr lang="en-US"/>
            </a:br>
            <a:r>
              <a:rPr lang="en-US"/>
              <a:t>			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F69E-88C7-72E1-BF82-27DFD3BB438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11113" indent="0">
              <a:buNone/>
            </a:pPr>
            <a:endParaRPr lang="nb-NO" b="1">
              <a:latin typeface="+mn-lt"/>
            </a:endParaRPr>
          </a:p>
          <a:p>
            <a:r>
              <a:rPr lang="nb-NO" b="1">
                <a:solidFill>
                  <a:srgbClr val="3A4053"/>
                </a:solidFill>
                <a:latin typeface="+mn-lt"/>
                <a:ea typeface="Roboto Slab" pitchFamily="2" charset="0"/>
                <a:cs typeface="Roboto Slab" pitchFamily="2" charset="0"/>
              </a:rPr>
              <a:t>Mulighet til å velge ekstra fagstoff innenfor områdene:</a:t>
            </a:r>
          </a:p>
          <a:p>
            <a:pPr lvl="1"/>
            <a:r>
              <a:rPr lang="nb-NO">
                <a:solidFill>
                  <a:srgbClr val="3A4053"/>
                </a:solidFill>
                <a:latin typeface="Roboto Slab "/>
                <a:ea typeface="Roboto Slab" pitchFamily="2" charset="0"/>
                <a:cs typeface="Roboto Slab" pitchFamily="2" charset="0"/>
              </a:rPr>
              <a:t>Muskel-skjelett-plager</a:t>
            </a:r>
          </a:p>
          <a:p>
            <a:pPr lvl="1"/>
            <a:r>
              <a:rPr lang="nb-NO">
                <a:solidFill>
                  <a:srgbClr val="3A4053"/>
                </a:solidFill>
                <a:latin typeface="Roboto Slab "/>
                <a:ea typeface="Roboto Slab" pitchFamily="2" charset="0"/>
                <a:cs typeface="Roboto Slab" pitchFamily="2" charset="0"/>
              </a:rPr>
              <a:t>Psykisk helse</a:t>
            </a:r>
          </a:p>
          <a:p>
            <a:pPr lvl="1"/>
            <a:r>
              <a:rPr lang="nb-NO">
                <a:solidFill>
                  <a:srgbClr val="3A4053"/>
                </a:solidFill>
                <a:latin typeface="Roboto Slab "/>
                <a:ea typeface="Roboto Slab" pitchFamily="2" charset="0"/>
                <a:cs typeface="Roboto Slab" pitchFamily="2" charset="0"/>
              </a:rPr>
              <a:t>Søvn</a:t>
            </a:r>
          </a:p>
          <a:p>
            <a:pPr lvl="1" indent="0">
              <a:buNone/>
            </a:pPr>
            <a:br>
              <a:rPr lang="nb-NO">
                <a:solidFill>
                  <a:srgbClr val="3A4053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en-US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753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6346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13D2-7B81-369E-1D73-4EF75730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432" y="3798733"/>
            <a:ext cx="8529637" cy="8072612"/>
          </a:xfrm>
          <a:noFill/>
        </p:spPr>
        <p:txBody>
          <a:bodyPr>
            <a:normAutofit/>
          </a:bodyPr>
          <a:lstStyle/>
          <a:p>
            <a:br>
              <a:rPr lang="en-US"/>
            </a:br>
            <a:br>
              <a:rPr lang="en-US"/>
            </a:br>
            <a:r>
              <a:rPr lang="en-US" err="1"/>
              <a:t>HelseIArbeid</a:t>
            </a:r>
            <a:br>
              <a:rPr lang="en-US"/>
            </a:br>
            <a:br>
              <a:rPr lang="en-US"/>
            </a:br>
            <a:r>
              <a:rPr lang="en-US"/>
              <a:t>		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6F35-DFD5-7D80-139D-AD17F68C29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272968" y="3798733"/>
            <a:ext cx="9170054" cy="8378825"/>
          </a:xfrm>
        </p:spPr>
        <p:txBody>
          <a:bodyPr/>
          <a:lstStyle/>
          <a:p>
            <a:pPr marL="467995"/>
            <a:endParaRPr lang="nb-NO" b="1">
              <a:latin typeface="+mn-lt"/>
            </a:endParaRPr>
          </a:p>
          <a:p>
            <a:pPr marL="467995"/>
            <a:endParaRPr lang="nb-NO" b="1">
              <a:latin typeface="+mn-lt"/>
            </a:endParaRPr>
          </a:p>
          <a:p>
            <a:pPr marL="467995"/>
            <a:endParaRPr lang="nb-NO" b="1">
              <a:latin typeface="+mn-lt"/>
            </a:endParaRPr>
          </a:p>
          <a:p>
            <a:pPr marL="10795" indent="0">
              <a:buNone/>
            </a:pPr>
            <a:r>
              <a:rPr lang="nb-NO" b="1">
                <a:latin typeface="+mn-lt"/>
                <a:cs typeface="Arial"/>
              </a:rPr>
              <a:t>Hensikt med møte: </a:t>
            </a:r>
            <a:br>
              <a:rPr lang="nb-NO">
                <a:latin typeface="+mn-lt"/>
              </a:rPr>
            </a:br>
            <a:endParaRPr lang="nb-NO">
              <a:latin typeface="+mn-lt"/>
            </a:endParaRPr>
          </a:p>
          <a:p>
            <a:pPr marL="467995"/>
            <a:r>
              <a:rPr lang="nb-NO">
                <a:latin typeface="Roboto Slab"/>
                <a:ea typeface="Roboto Slab"/>
                <a:cs typeface="Roboto Slab"/>
              </a:rPr>
              <a:t>Skape felles forståelse for </a:t>
            </a:r>
            <a:r>
              <a:rPr lang="nb-NO" err="1">
                <a:latin typeface="Roboto Slab"/>
                <a:ea typeface="Roboto Slab"/>
                <a:cs typeface="Roboto Slab"/>
              </a:rPr>
              <a:t>HelseIArbeid</a:t>
            </a:r>
            <a:r>
              <a:rPr lang="nb-NO">
                <a:latin typeface="Roboto Slab"/>
                <a:ea typeface="Roboto Slab"/>
                <a:cs typeface="Roboto Slab"/>
              </a:rPr>
              <a:t> Bedrift.</a:t>
            </a:r>
          </a:p>
          <a:p>
            <a:pPr marL="467995"/>
            <a:r>
              <a:rPr lang="nb-NO">
                <a:latin typeface="Roboto Slab"/>
                <a:ea typeface="Roboto Slab"/>
                <a:cs typeface="Roboto Slab"/>
              </a:rPr>
              <a:t>Bygge motivasjon og eierskap til gjennomføringen.</a:t>
            </a:r>
            <a:br>
              <a:rPr lang="nb-NO">
                <a:latin typeface="Apto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55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4F665-CB75-61AC-3E16-9968D7C10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5ADC-A118-C26A-7C34-04CAB40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943" y="2530939"/>
            <a:ext cx="8529637" cy="807261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800" err="1"/>
              <a:t>Hensikt</a:t>
            </a:r>
            <a:endParaRPr lang="en-US" sz="6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8154A1-841E-11CF-6CA8-FF25B3BB94DE}"/>
              </a:ext>
            </a:extLst>
          </p:cNvPr>
          <p:cNvSpPr txBox="1">
            <a:spLocks/>
          </p:cNvSpPr>
          <p:nvPr/>
        </p:nvSpPr>
        <p:spPr>
          <a:xfrm>
            <a:off x="14795689" y="6095884"/>
            <a:ext cx="9170054" cy="837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68313" marR="0" indent="-4572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Slab Bold"/>
              </a:defRPr>
            </a:lvl1pPr>
            <a:lvl2pPr marL="468313" marR="0" indent="455613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Slab Bold"/>
              </a:defRPr>
            </a:lvl2pPr>
            <a:lvl3pPr marL="923925" marR="0" indent="455613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8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Slab Bold"/>
              </a:defRPr>
            </a:lvl3pPr>
            <a:lvl4pPr marL="1379538" marR="0" indent="4572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Slab Bold"/>
              </a:defRPr>
            </a:lvl4pPr>
            <a:lvl5pPr marL="1836738" marR="0" indent="455613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ECDC4"/>
              </a:buClr>
              <a:buSzPct val="100000"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Roboto Slab Bold"/>
              </a:defRPr>
            </a:lvl5pPr>
            <a:lvl6pPr marL="0" marR="0" indent="22860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6pPr>
            <a:lvl7pPr marL="0" marR="0" indent="27432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7pPr>
            <a:lvl8pPr marL="0" marR="0" indent="32004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8pPr>
            <a:lvl9pPr marL="0" marR="0" indent="365760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Roboto Slab Bold"/>
              </a:defRPr>
            </a:lvl9pPr>
          </a:lstStyle>
          <a:p>
            <a:pPr hangingPunct="1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Skape felles forståelse for </a:t>
            </a:r>
            <a:r>
              <a:rPr lang="nb-NO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HelseIArbeid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 Bedrift.</a:t>
            </a:r>
          </a:p>
          <a:p>
            <a:pPr hangingPunct="1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Bygge motivasjon og eierskap til gjennomføringen.</a:t>
            </a:r>
            <a:br>
              <a:rPr lang="nb-NO">
                <a:solidFill>
                  <a:srgbClr val="3A4053"/>
                </a:solidFill>
                <a:latin typeface="Apto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98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8F32-AB88-5E2A-2904-00E0FF54E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/>
              <a:t>Hva er </a:t>
            </a:r>
            <a:r>
              <a:rPr lang="nb-NO" err="1"/>
              <a:t>HelseIArbeid</a:t>
            </a:r>
            <a:r>
              <a:rPr lang="nb-NO"/>
              <a:t>?</a:t>
            </a:r>
            <a:br>
              <a:rPr lang="nb-NO"/>
            </a:br>
            <a:br>
              <a:rPr lang="nb-NO"/>
            </a:br>
            <a:r>
              <a:rPr lang="nb-NO" sz="3000" u="sng"/>
              <a:t>Sett inn lenke til film</a:t>
            </a:r>
            <a:br>
              <a:rPr lang="nb-NO">
                <a:solidFill>
                  <a:srgbClr val="3A4053"/>
                </a:solidFill>
                <a:latin typeface="Apto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915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FB3038-54F9-FBE5-4921-9A2A67750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altLang="nb-NO">
                <a:ea typeface="Source Sans Pro"/>
                <a:cs typeface="Calibri Light" panose="020F0302020204030204" pitchFamily="34" charset="0"/>
              </a:rPr>
              <a:t>Gjennom mer </a:t>
            </a:r>
            <a:r>
              <a:rPr lang="nb-NO" altLang="nb-NO" b="1">
                <a:ea typeface="Source Sans Pro"/>
                <a:cs typeface="Calibri Light" panose="020F0302020204030204" pitchFamily="34" charset="0"/>
              </a:rPr>
              <a:t>kunnskap </a:t>
            </a:r>
            <a:r>
              <a:rPr lang="nb-NO" altLang="nb-NO">
                <a:ea typeface="Source Sans Pro"/>
                <a:cs typeface="Calibri Light" panose="020F0302020204030204" pitchFamily="34" charset="0"/>
              </a:rPr>
              <a:t>blir det enklere å leve med helseplager og </a:t>
            </a:r>
            <a:r>
              <a:rPr lang="nb-NO" altLang="nb-NO" b="1">
                <a:ea typeface="Source Sans Pro"/>
                <a:cs typeface="Calibri Light" panose="020F0302020204030204" pitchFamily="34" charset="0"/>
              </a:rPr>
              <a:t>fungere bedre i arbeidslivet</a:t>
            </a:r>
            <a:endParaRPr lang="nb-NO"/>
          </a:p>
        </p:txBody>
      </p:sp>
      <p:pic>
        <p:nvPicPr>
          <p:cNvPr id="3" name="Grafikk 2" descr="Åpent anførselstegn med heldekkende fyll">
            <a:extLst>
              <a:ext uri="{FF2B5EF4-FFF2-40B4-BE49-F238E27FC236}">
                <a16:creationId xmlns:a16="http://schemas.microsoft.com/office/drawing/2014/main" id="{44B09786-1DF0-203B-BCF1-7E78F7D2A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4262" y="4315534"/>
            <a:ext cx="1895707" cy="18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578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7392-55C9-7942-16F6-0ABD9F07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Mål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09610-47E9-BD12-26AF-162E004369C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>
              <a:spcBef>
                <a:spcPts val="2500"/>
              </a:spcBef>
            </a:pP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Øke kunnskap om vanlige helseplager og arbeidsplassens betydning</a:t>
            </a:r>
          </a:p>
          <a:p>
            <a:pPr marL="457200">
              <a:spcBef>
                <a:spcPts val="2500"/>
              </a:spcBef>
            </a:pP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Styrke eget arbeidsmiljø</a:t>
            </a:r>
            <a:endParaRPr lang="nb-NO" b="1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457200">
              <a:spcBef>
                <a:spcPts val="2500"/>
              </a:spcBef>
            </a:pP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Styrke arbeidsplassens evne til å forebygge sykefravær og inkludere ansatte med helseplager.</a:t>
            </a:r>
          </a:p>
          <a:p>
            <a:pPr marL="467995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7DCF4-64A3-5510-9B85-59CCBE9F8AA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467995"/>
            <a:r>
              <a:rPr lang="en-US" b="1">
                <a:latin typeface="+mn-lt"/>
                <a:cs typeface="Arial"/>
              </a:rPr>
              <a:t>Film:</a:t>
            </a:r>
            <a:r>
              <a:rPr lang="nb-NO" b="1">
                <a:latin typeface="+mn-lt"/>
                <a:cs typeface="Arial"/>
              </a:rPr>
              <a:t> </a:t>
            </a:r>
            <a:br>
              <a:rPr lang="nb-NO" b="1">
                <a:latin typeface="+mn-lt"/>
              </a:rPr>
            </a:br>
            <a:r>
              <a:rPr lang="nb-NO">
                <a:latin typeface="Roboto Slab"/>
                <a:ea typeface="Roboto Slab"/>
                <a:cs typeface="Roboto Slab"/>
              </a:rPr>
              <a:t>Vi følger historien om Erik og får faglig påfyll fra helsepersonell.</a:t>
            </a:r>
            <a:br>
              <a:rPr lang="nb-NO">
                <a:latin typeface="+mn-lt"/>
              </a:rPr>
            </a:br>
            <a:endParaRPr lang="nb-NO">
              <a:latin typeface="+mn-lt"/>
            </a:endParaRPr>
          </a:p>
          <a:p>
            <a:pPr marL="467995"/>
            <a:r>
              <a:rPr lang="nb-NO" b="1">
                <a:latin typeface="+mn-lt"/>
                <a:cs typeface="Arial"/>
              </a:rPr>
              <a:t>Refleksjon:</a:t>
            </a:r>
            <a:br>
              <a:rPr lang="nb-NO" b="1">
                <a:latin typeface="+mn-lt"/>
              </a:rPr>
            </a:br>
            <a:r>
              <a:rPr lang="nb-NO">
                <a:latin typeface="Roboto Slab"/>
                <a:ea typeface="Roboto Slab"/>
                <a:cs typeface="Roboto Slab"/>
              </a:rPr>
              <a:t>Grupperefleksjon om temaene i filmene og eget arbeidsmiljø</a:t>
            </a:r>
            <a:br>
              <a:rPr lang="nb-NO">
                <a:latin typeface="+mn-lt"/>
              </a:rPr>
            </a:br>
            <a:endParaRPr lang="nb-NO">
              <a:latin typeface="+mn-lt"/>
            </a:endParaRPr>
          </a:p>
          <a:p>
            <a:pPr marL="467995"/>
            <a:r>
              <a:rPr lang="nb-NO" b="1" err="1">
                <a:latin typeface="+mn-lt"/>
                <a:cs typeface="Arial"/>
              </a:rPr>
              <a:t>HelseIArbeid</a:t>
            </a:r>
            <a:r>
              <a:rPr lang="nb-NO" b="1">
                <a:latin typeface="+mn-lt"/>
                <a:cs typeface="Arial"/>
              </a:rPr>
              <a:t> spill: </a:t>
            </a:r>
            <a:br>
              <a:rPr lang="nb-NO" b="1">
                <a:latin typeface="+mn-lt"/>
              </a:rPr>
            </a:br>
            <a:r>
              <a:rPr lang="nb-NO">
                <a:latin typeface="Roboto Slab"/>
                <a:ea typeface="Roboto Slab"/>
                <a:cs typeface="Roboto Slab"/>
              </a:rPr>
              <a:t>Kort med utsagn om arbeidsmiljø gir ansatte anledning til å reflektere over hva som fungerer godt og hva som kan bli bedre. </a:t>
            </a:r>
            <a:b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nb-NO">
                <a:latin typeface="Roboto Slab"/>
                <a:ea typeface="Roboto Slab"/>
                <a:cs typeface="Roboto Slab"/>
              </a:rPr>
              <a:t>Det lages forslag til tiltak for å styrke  arbeidsmiljøet. </a:t>
            </a:r>
          </a:p>
          <a:p>
            <a:pPr marL="467995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9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A5CD6C2-BC97-6849-2537-96418B142009}"/>
              </a:ext>
            </a:extLst>
          </p:cNvPr>
          <p:cNvSpPr txBox="1"/>
          <p:nvPr/>
        </p:nvSpPr>
        <p:spPr>
          <a:xfrm>
            <a:off x="1355504" y="2741123"/>
            <a:ext cx="1687451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 anchor="ctr">
            <a:spAutoFit/>
          </a:bodyPr>
          <a:lstStyle/>
          <a:p>
            <a:pPr marL="0" indent="0" algn="l">
              <a:lnSpc>
                <a:spcPct val="100000"/>
              </a:lnSpc>
              <a:buSzTx/>
            </a:pPr>
            <a:r>
              <a:rPr lang="nb-NO" sz="7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  <a:sym typeface="Roboto Slab Bold"/>
              </a:rPr>
              <a:t>Prosessen</a:t>
            </a:r>
          </a:p>
        </p:txBody>
      </p:sp>
      <p:pic>
        <p:nvPicPr>
          <p:cNvPr id="4" name="Bilde 3" descr="Et bilde som inneholder tekst, skjermbilde, Font&#10;&#10;KI-generert innhold kan være feil.">
            <a:extLst>
              <a:ext uri="{FF2B5EF4-FFF2-40B4-BE49-F238E27FC236}">
                <a16:creationId xmlns:a16="http://schemas.microsoft.com/office/drawing/2014/main" id="{48DD6214-3D96-C578-3E55-648BC222A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4" y="5188610"/>
            <a:ext cx="21726909" cy="37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68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1FFB3-2BBA-5ED6-01B1-642E91F9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63F45-3FC7-8270-20B1-CC46A58E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1688373"/>
            <a:ext cx="9544050" cy="10339254"/>
          </a:xfrm>
          <a:noFill/>
        </p:spPr>
        <p:txBody>
          <a:bodyPr/>
          <a:lstStyle/>
          <a:p>
            <a:br>
              <a:rPr lang="nb-NO" noProof="0" dirty="0"/>
            </a:br>
            <a:br>
              <a:rPr lang="nb-NO" noProof="0" dirty="0"/>
            </a:br>
            <a:r>
              <a:rPr lang="nb-NO" noProof="0" dirty="0"/>
              <a:t>Forankre</a:t>
            </a:r>
            <a:r>
              <a:rPr lang="nb-NO" b="1" noProof="0" dirty="0"/>
              <a:t> </a:t>
            </a:r>
            <a:r>
              <a:rPr lang="nb-NO" noProof="0" dirty="0"/>
              <a:t>og planlegge </a:t>
            </a:r>
            <a:br>
              <a:rPr lang="nb-NO" noProof="0" dirty="0"/>
            </a:br>
            <a:br>
              <a:rPr lang="nb-NO" noProof="0" dirty="0"/>
            </a:br>
            <a:endParaRPr lang="nb-NO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4C26-31FD-53A8-D238-D15CE6E6A6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479445" y="4152695"/>
            <a:ext cx="9170054" cy="8378825"/>
          </a:xfrm>
        </p:spPr>
        <p:txBody>
          <a:bodyPr/>
          <a:lstStyle/>
          <a:p>
            <a:pPr marL="11113" indent="0">
              <a:buNone/>
            </a:pPr>
            <a:endParaRPr lang="nb-NO" b="1">
              <a:latin typeface="+mn-lt"/>
            </a:endParaRPr>
          </a:p>
          <a:p>
            <a:endParaRPr lang="nb-NO" b="1">
              <a:latin typeface="+mn-lt"/>
            </a:endParaRPr>
          </a:p>
          <a:p>
            <a:pPr marL="11113" indent="0">
              <a:buNone/>
            </a:pPr>
            <a:r>
              <a:rPr lang="nb-NO" b="1">
                <a:latin typeface="+mn-lt"/>
              </a:rPr>
              <a:t>Hensikt: </a:t>
            </a:r>
            <a:br>
              <a:rPr lang="nb-NO">
                <a:latin typeface="+mn-lt"/>
              </a:rPr>
            </a:br>
            <a:endParaRPr lang="nb-NO">
              <a:latin typeface="+mn-lt"/>
            </a:endParaRPr>
          </a:p>
          <a:p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Avklare roller og ansvar</a:t>
            </a:r>
          </a:p>
          <a:p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Lage en oversikt over alle treffpunkter </a:t>
            </a:r>
          </a:p>
          <a:p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Sikre at prosessen kan gjennomføres praktisk i bedriften</a:t>
            </a:r>
            <a:endParaRPr lang="en-US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100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1CD6D1-7572-DA8B-F9BB-AD5F1592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592" y="1688373"/>
            <a:ext cx="9544050" cy="10339254"/>
          </a:xfrm>
        </p:spPr>
        <p:txBody>
          <a:bodyPr>
            <a:normAutofit/>
          </a:bodyPr>
          <a:lstStyle/>
          <a:p>
            <a:r>
              <a:rPr lang="nb-NO" sz="8000" dirty="0"/>
              <a:t>Partsgruppen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C42828-71B2-E406-4034-6CF814408A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361458" y="3651250"/>
            <a:ext cx="9544050" cy="8378825"/>
          </a:xfrm>
        </p:spPr>
        <p:txBody>
          <a:bodyPr>
            <a:normAutofit/>
          </a:bodyPr>
          <a:lstStyle/>
          <a:p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Leder, verneombud og tillitsvalgte/ansattrepresentanter har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 nøkkelroller. Dere sikrer at prosessen har retning og fremdrift.</a:t>
            </a:r>
            <a:b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endParaRPr lang="en-US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11113" indent="0">
              <a:buNone/>
            </a:pP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Dere </a:t>
            </a:r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har ansvar for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:</a:t>
            </a:r>
          </a:p>
          <a:p>
            <a:pPr lvl="1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planlegging</a:t>
            </a:r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 og 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oppfølging av </a:t>
            </a:r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prosessen</a:t>
            </a:r>
          </a:p>
          <a:p>
            <a:pPr lvl="1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kontinuitet</a:t>
            </a:r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 og fokus 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slik at </a:t>
            </a:r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arbeidet 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ikke stopper opp</a:t>
            </a:r>
          </a:p>
          <a:p>
            <a:pPr lvl="1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forankring av tiltak, slik at endringene blir reelle og varige</a:t>
            </a:r>
          </a:p>
          <a:p>
            <a:pPr lvl="1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Å  sørger for at arbeidsmiljøarbeidet henger sammen med</a:t>
            </a:r>
          </a:p>
          <a:p>
            <a:pPr lvl="1" indent="0">
              <a:buNone/>
            </a:pP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øvrig HMS-arbeid. </a:t>
            </a:r>
          </a:p>
          <a:p>
            <a:pPr lvl="1"/>
            <a:r>
              <a:rPr lang="nb-NO" kern="1200">
                <a:latin typeface="Roboto Slab" pitchFamily="2" charset="0"/>
                <a:ea typeface="Roboto Slab" pitchFamily="2" charset="0"/>
                <a:cs typeface="Roboto Slab" pitchFamily="2" charset="0"/>
              </a:rPr>
              <a:t>Å legge til rette for </a:t>
            </a:r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samarbeid, engasjement og gode løsninger som styrker arbeidsmiljøet.</a:t>
            </a:r>
          </a:p>
          <a:p>
            <a:pPr lvl="1"/>
            <a:r>
              <a:rPr lang="nb-NO">
                <a:latin typeface="Roboto Slab" pitchFamily="2" charset="0"/>
                <a:ea typeface="Roboto Slab" pitchFamily="2" charset="0"/>
                <a:cs typeface="Roboto Slab" pitchFamily="2" charset="0"/>
              </a:rPr>
              <a:t>Å sikre at ansatte som ikke får deltatt, får god informasjon om arbeidet som er gjort</a:t>
            </a:r>
            <a:endParaRPr lang="en-US"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184713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Roboto Slab Bold"/>
        <a:ea typeface="Roboto Slab Bold"/>
        <a:cs typeface="Roboto Slab Bold"/>
      </a:majorFont>
      <a:minorFont>
        <a:latin typeface="Roboto Slab Bold"/>
        <a:ea typeface="Roboto Slab Bold"/>
        <a:cs typeface="Roboto Slab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="" val="1"/>
          </a:ext>
        </a:extLst>
      </a:spPr>
      <a:bodyPr lIns="50800" tIns="50800" rIns="50800" bIns="50800" anchor="ctr">
        <a:spAutoFit/>
      </a:bodyPr>
      <a:lstStyle>
        <a:defPPr marL="0" indent="0" algn="l">
          <a:lnSpc>
            <a:spcPct val="100000"/>
          </a:lnSpc>
          <a:buSzTx/>
          <a:defRPr sz="5800" dirty="0">
            <a:solidFill>
              <a:srgbClr val="FFFFFF"/>
            </a:solidFill>
            <a:latin typeface="+mn-lt"/>
            <a:ea typeface="+mn-ea"/>
            <a:cs typeface="+mn-cs"/>
            <a:sym typeface="Roboto Slab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Roboto Slab Bold"/>
        <a:ea typeface="Roboto Slab Bold"/>
        <a:cs typeface="Roboto Slab Bold"/>
      </a:majorFont>
      <a:minorFont>
        <a:latin typeface="Roboto Slab Bold"/>
        <a:ea typeface="Roboto Slab Bold"/>
        <a:cs typeface="Roboto Slab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304800" marR="0" indent="-304800" algn="l" defTabSz="457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Pct val="80000"/>
          <a:buFontTx/>
          <a:buBlip>
            <a:blip xmlns:r="http://schemas.openxmlformats.org/officeDocument/2006/relationships" r:embed="rId1"/>
          </a:buBlip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73eeac-0527-46ce-b240-deb54efaeddd">
      <Terms xmlns="http://schemas.microsoft.com/office/infopath/2007/PartnerControls"/>
    </lcf76f155ced4ddcb4097134ff3c332f>
    <_ip_UnifiedCompliancePolicyUIAction xmlns="http://schemas.microsoft.com/sharepoint/v3" xsi:nil="true"/>
    <TaxCatchAll xmlns="bda6c9db-e234-45b1-b876-3becb6099e40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7A9FFE19C1404ABB880631B38D434C" ma:contentTypeVersion="18" ma:contentTypeDescription="Opprett et nytt dokument." ma:contentTypeScope="" ma:versionID="3a0d27b9535aad5db4cd3d5fbae942ed">
  <xsd:schema xmlns:xsd="http://www.w3.org/2001/XMLSchema" xmlns:xs="http://www.w3.org/2001/XMLSchema" xmlns:p="http://schemas.microsoft.com/office/2006/metadata/properties" xmlns:ns1="http://schemas.microsoft.com/sharepoint/v3" xmlns:ns2="8d73eeac-0527-46ce-b240-deb54efaeddd" xmlns:ns3="bda6c9db-e234-45b1-b876-3becb6099e40" targetNamespace="http://schemas.microsoft.com/office/2006/metadata/properties" ma:root="true" ma:fieldsID="f133ff4c32b52236a2852b84702b1e54" ns1:_="" ns2:_="" ns3:_="">
    <xsd:import namespace="http://schemas.microsoft.com/sharepoint/v3"/>
    <xsd:import namespace="8d73eeac-0527-46ce-b240-deb54efaeddd"/>
    <xsd:import namespace="bda6c9db-e234-45b1-b876-3becb6099e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3eeac-0527-46ce-b240-deb54efaed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2228493a-ba9a-494e-af97-f05f01d29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6c9db-e234-45b1-b876-3becb6099e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5a9b993-bdfc-468a-952c-a1274fadfd13}" ma:internalName="TaxCatchAll" ma:showField="CatchAllData" ma:web="bda6c9db-e234-45b1-b876-3becb6099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1E34D3-2ABC-4C94-AAFE-9F29487C77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F4CAD-5EA3-44BB-8208-CEA84B3CA759}">
  <ds:schemaRefs>
    <ds:schemaRef ds:uri="http://schemas.microsoft.com/office/2006/documentManagement/types"/>
    <ds:schemaRef ds:uri="8d73eeac-0527-46ce-b240-deb54efaeddd"/>
    <ds:schemaRef ds:uri="bda6c9db-e234-45b1-b876-3becb6099e40"/>
    <ds:schemaRef ds:uri="http://purl.org/dc/dcmitype/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56F1AB-4717-4CDE-904C-9AB341878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d73eeac-0527-46ce-b240-deb54efaeddd"/>
    <ds:schemaRef ds:uri="bda6c9db-e234-45b1-b876-3becb6099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df15bfe-616f-49eb-bf8f-6269de7f40a1}" enabled="1" method="Privileged" siteId="{62366534-1ec3-4962-8869-9b5535279d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2339</Words>
  <Application>Microsoft Office PowerPoint</Application>
  <PresentationFormat>Egendefinert</PresentationFormat>
  <Paragraphs>140</Paragraphs>
  <Slides>19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12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32" baseType="lpstr">
      <vt:lpstr>All Round Gothic XLig</vt:lpstr>
      <vt:lpstr>Aptos</vt:lpstr>
      <vt:lpstr>Arial</vt:lpstr>
      <vt:lpstr>Arial,Sans-Serif</vt:lpstr>
      <vt:lpstr>Calibri</vt:lpstr>
      <vt:lpstr>Helvetica Neue</vt:lpstr>
      <vt:lpstr>Helvetica Neue Medium</vt:lpstr>
      <vt:lpstr>Roboto Slab</vt:lpstr>
      <vt:lpstr>Roboto Slab </vt:lpstr>
      <vt:lpstr>Roboto Slab Bold</vt:lpstr>
      <vt:lpstr>Source Sans Pro</vt:lpstr>
      <vt:lpstr>Wingdings</vt:lpstr>
      <vt:lpstr>21_BasicWhite</vt:lpstr>
      <vt:lpstr>PowerPoint-presentasjon</vt:lpstr>
      <vt:lpstr>  HelseIArbeid      </vt:lpstr>
      <vt:lpstr>Hensikt</vt:lpstr>
      <vt:lpstr>Hva er HelseIArbeid?  Sett inn lenke til film </vt:lpstr>
      <vt:lpstr>Gjennom mer kunnskap blir det enklere å leve med helseplager og fungere bedre i arbeidslivet</vt:lpstr>
      <vt:lpstr>Mål</vt:lpstr>
      <vt:lpstr>PowerPoint-presentasjon</vt:lpstr>
      <vt:lpstr>  Forankre og planlegge   </vt:lpstr>
      <vt:lpstr>Partsgruppen</vt:lpstr>
      <vt:lpstr>Ansatte</vt:lpstr>
      <vt:lpstr>IA-rådgiver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Invitasjonsbrev</vt:lpstr>
      <vt:lpstr>  Fordypning fagstoff      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Torske, Kristin Oust</dc:creator>
  <cp:lastModifiedBy>Torske, Kristin Oust</cp:lastModifiedBy>
  <cp:revision>1</cp:revision>
  <dcterms:modified xsi:type="dcterms:W3CDTF">2026-01-14T16:15:43Z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0x0101000E7A9FFE19C1404ABB880631B38D434C</vt:lpwstr>
  </property>
  <property fmtid="{D5CDD505-2E9C-101B-9397-08002B2CF9AE}" pid="3" name="MediaServiceImageTags">
    <vt:lpwstr/>
  </property>
</Properties>
</file>