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317" r:id="rId5"/>
    <p:sldId id="302" r:id="rId6"/>
    <p:sldId id="303" r:id="rId7"/>
    <p:sldId id="312" r:id="rId8"/>
    <p:sldId id="304" r:id="rId9"/>
    <p:sldId id="295" r:id="rId10"/>
    <p:sldId id="282" r:id="rId11"/>
    <p:sldId id="280" r:id="rId12"/>
    <p:sldId id="284" r:id="rId13"/>
    <p:sldId id="306" r:id="rId14"/>
    <p:sldId id="311" r:id="rId15"/>
    <p:sldId id="305" r:id="rId16"/>
    <p:sldId id="277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304800" marR="0" indent="-304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Pct val="80000"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teg 1 - info til ansatte" id="{7A8C87D0-4140-C245-A959-AEACE00196DD}">
          <p14:sldIdLst>
            <p14:sldId id="317"/>
          </p14:sldIdLst>
        </p14:section>
        <p14:section name="Innledning" id="{6025199A-12F3-4C42-BD7E-F0E14B00F0C4}">
          <p14:sldIdLst>
            <p14:sldId id="302"/>
            <p14:sldId id="303"/>
            <p14:sldId id="312"/>
            <p14:sldId id="304"/>
            <p14:sldId id="295"/>
          </p14:sldIdLst>
        </p14:section>
        <p14:section name="Rollene i prosessen" id="{DF722BAB-7000-4F6C-AA17-BCAE5AAD9D65}">
          <p14:sldIdLst>
            <p14:sldId id="282"/>
            <p14:sldId id="280"/>
            <p14:sldId id="284"/>
            <p14:sldId id="306"/>
            <p14:sldId id="311"/>
          </p14:sldIdLst>
        </p14:section>
        <p14:section name="Valgfritt tilvalgsstoff" id="{5A7FBF44-A28F-BE4C-9BF7-AFDACA825429}">
          <p14:sldIdLst>
            <p14:sldId id="305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660"/>
    <a:srgbClr val="ED6D6E"/>
    <a:srgbClr val="F5F0E6"/>
    <a:srgbClr val="000000"/>
    <a:srgbClr val="ACCAC4"/>
    <a:srgbClr val="EB696B"/>
    <a:srgbClr val="D25E60"/>
    <a:srgbClr val="FBFCF7"/>
    <a:srgbClr val="2B5760"/>
    <a:srgbClr val="FFE7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689FA7-D510-4ED6-875A-E3009C923898}" v="4" dt="2026-01-14T15:09:17.366"/>
    <p1510:client id="{435B722B-B526-9C47-8AC7-40D19F3FA728}" v="384" dt="2026-01-14T15:24:54.412"/>
    <p1510:client id="{AF9CD72F-E814-A725-5153-B226145269F6}" v="3" dt="2026-01-13T17:49:48.278"/>
    <p1510:client id="{B86E458C-CF31-4564-A602-D2EBF7B0B6F2}" v="1" dt="2026-01-13T17:50:30.773"/>
    <p1510:client id="{D5C53D45-CFFA-4317-B6A3-C06A602ED787}" v="311" dt="2026-01-14T16:13:39.27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27449-6A63-0D19-AD88-6EBC3166A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B81EFCD6-4302-3777-33B6-87F7D8AD1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53AFEF5-9D34-E179-D1F1-306C12169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Mål med møtet: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Gi innsikt i hva </a:t>
            </a:r>
            <a:r>
              <a:rPr lang="nb-NO" sz="2200" b="0" i="0" err="1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HelseIArbeid</a:t>
            </a: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 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Skape nysgjerrighet og motivasjon for de ansatte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Partsgruppa forklarer hvorfor de ønsker å gjennomføre </a:t>
            </a:r>
            <a:r>
              <a:rPr lang="nb-NO" sz="2200" b="0" i="0" err="1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HelseIArbeid</a:t>
            </a: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Besvare spørsmål fra de ansatte</a:t>
            </a:r>
          </a:p>
          <a:p>
            <a:pPr>
              <a:buFont typeface="Arial" panose="020B0604020202020204" pitchFamily="34" charset="0"/>
            </a:pPr>
            <a:endParaRPr lang="en-US" sz="2200" b="0" i="0">
              <a:effectLst/>
              <a:latin typeface="Helvetica Neue"/>
              <a:ea typeface="Helvetica Neue"/>
              <a:cs typeface="+mn-lt"/>
              <a:sym typeface="Helvetica Neue"/>
            </a:endParaRP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/>
              <a:t>Hensikten med dette møte er å forankre gjennomgangen blant de ansatte før vi begynner selve gjennomføringen, og skape riktige forventninger. </a:t>
            </a:r>
          </a:p>
          <a:p>
            <a:pPr marL="0" indent="0">
              <a:buFontTx/>
              <a:buNone/>
            </a:pP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1310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/>
              <a:t>Her kan IA rådgiver legge inn en liten dult til hva de ansatte kan gjøre til neste gang. </a:t>
            </a:r>
            <a:br>
              <a:rPr lang="nb-NO">
                <a:cs typeface="+mn-lt"/>
              </a:rPr>
            </a:br>
            <a:r>
              <a:rPr lang="nb-NO"/>
              <a:t>Det kan </a:t>
            </a:r>
            <a:r>
              <a:rPr lang="nb-NO" err="1"/>
              <a:t>f.eks</a:t>
            </a:r>
            <a:r>
              <a:rPr lang="nb-NO"/>
              <a:t> være at de skal tenke over hva et godt arbeidsmiljø betyr for de. </a:t>
            </a:r>
            <a:br>
              <a:rPr lang="nb-NO">
                <a:cs typeface="+mn-lt"/>
              </a:rPr>
            </a:br>
            <a:r>
              <a:rPr lang="nb-NO"/>
              <a:t>Eller at de skal snakke om dette med en kollega.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3844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F7FCD-332E-14FF-F371-60D2660CE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83BD45F-51BB-5FC5-351F-661A26378C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90B635A-70D0-FE4C-8E82-1BC47E966A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Se filmen.</a:t>
            </a:r>
          </a:p>
          <a:p>
            <a:endParaRPr lang="nb-NO"/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err="1">
                <a:cs typeface="+mn-lt"/>
              </a:rPr>
              <a:t>Filmen</a:t>
            </a:r>
            <a:r>
              <a:rPr lang="en-US">
                <a:cs typeface="+mn-lt"/>
              </a:rPr>
              <a:t> </a:t>
            </a:r>
            <a:r>
              <a:rPr lang="en-US" err="1">
                <a:cs typeface="+mn-lt"/>
              </a:rPr>
              <a:t>gir</a:t>
            </a:r>
            <a:r>
              <a:rPr lang="en-US">
                <a:cs typeface="+mn-lt"/>
              </a:rPr>
              <a:t> </a:t>
            </a:r>
            <a:r>
              <a:rPr lang="en-US" err="1">
                <a:cs typeface="+mn-lt"/>
              </a:rPr>
              <a:t>en</a:t>
            </a:r>
            <a:r>
              <a:rPr lang="en-US">
                <a:cs typeface="+mn-lt"/>
              </a:rPr>
              <a:t> </a:t>
            </a:r>
            <a:r>
              <a:rPr lang="en-US" err="1">
                <a:cs typeface="+mn-lt"/>
              </a:rPr>
              <a:t>smakebit</a:t>
            </a:r>
            <a:r>
              <a:rPr lang="en-US">
                <a:cs typeface="+mn-lt"/>
              </a:rPr>
              <a:t> av </a:t>
            </a:r>
            <a:r>
              <a:rPr lang="en-US" err="1">
                <a:cs typeface="+mn-lt"/>
              </a:rPr>
              <a:t>fagstoffet</a:t>
            </a:r>
            <a:r>
              <a:rPr lang="en-US">
                <a:cs typeface="+mn-lt"/>
              </a:rPr>
              <a:t> i </a:t>
            </a:r>
            <a:r>
              <a:rPr lang="en-US" err="1">
                <a:cs typeface="+mn-lt"/>
              </a:rPr>
              <a:t>HelseIArbeid</a:t>
            </a:r>
            <a:r>
              <a:rPr lang="en-US">
                <a:cs typeface="+mn-lt"/>
              </a:rPr>
              <a:t>.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1654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4454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347F4-3482-FFB2-1771-7F071603E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E7E3889-5679-6911-D3F5-53E35A786E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15BA7894-A9CD-F6D7-DA2C-17383A1FE2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nb-NO" b="1" noProof="0">
                <a:solidFill>
                  <a:srgbClr val="000000"/>
                </a:solidFill>
              </a:rPr>
              <a:t>Hensikt: </a:t>
            </a:r>
            <a:r>
              <a:rPr lang="nb-NO" b="0" noProof="0">
                <a:solidFill>
                  <a:srgbClr val="000000"/>
                </a:solidFill>
              </a:rPr>
              <a:t>Snakke om målet med </a:t>
            </a:r>
            <a:r>
              <a:rPr lang="nb-NO" b="0" noProof="0" err="1">
                <a:solidFill>
                  <a:srgbClr val="000000"/>
                </a:solidFill>
              </a:rPr>
              <a:t>HelseIArbeid</a:t>
            </a:r>
            <a:r>
              <a:rPr lang="nb-NO" b="0" noProof="0">
                <a:solidFill>
                  <a:srgbClr val="000000"/>
                </a:solidFill>
              </a:rPr>
              <a:t> Bedrift og hvilke metoder som brukes</a:t>
            </a:r>
            <a:br>
              <a:rPr lang="nb-NO" b="0" noProof="0">
                <a:solidFill>
                  <a:srgbClr val="000000"/>
                </a:solidFill>
              </a:rPr>
            </a:br>
            <a:endParaRPr lang="nb-NO" b="0" noProof="0">
              <a:solidFill>
                <a:srgbClr val="000000"/>
              </a:solidFill>
            </a:endParaRPr>
          </a:p>
          <a:p>
            <a:pPr algn="l"/>
            <a:r>
              <a:rPr lang="nb-NO" b="1" noProof="0">
                <a:solidFill>
                  <a:srgbClr val="000000"/>
                </a:solidFill>
              </a:rPr>
              <a:t>Støttetekst</a:t>
            </a:r>
            <a:r>
              <a:rPr lang="nb-NO" noProof="0">
                <a:solidFill>
                  <a:srgbClr val="000000"/>
                </a:solidFill>
              </a:rPr>
              <a:t>:</a:t>
            </a:r>
            <a:br>
              <a:rPr lang="nb-NO" noProof="0">
                <a:solidFill>
                  <a:srgbClr val="000000"/>
                </a:solidFill>
              </a:rPr>
            </a:br>
            <a:r>
              <a:rPr lang="nb-NO" noProof="0" err="1">
                <a:solidFill>
                  <a:srgbClr val="000000"/>
                </a:solidFill>
              </a:rPr>
              <a:t>HelseIArbeid</a:t>
            </a:r>
            <a:r>
              <a:rPr lang="nb-NO" noProof="0">
                <a:solidFill>
                  <a:srgbClr val="000000"/>
                </a:solidFill>
              </a:rPr>
              <a:t> skal styrke kunnskapen om vanlige helseplager og bidra til et bedre arbeidsmiljø.</a:t>
            </a:r>
          </a:p>
          <a:p>
            <a:pPr algn="l"/>
            <a:r>
              <a:rPr lang="nb-NO" noProof="0">
                <a:solidFill>
                  <a:srgbClr val="000000"/>
                </a:solidFill>
              </a:rPr>
              <a:t>Helseinformasjon formidles gjennom filmer om fysiske og psykiske helseplager, og er utviklet av helsepersonell fra spesialisthelsetjenesten.</a:t>
            </a:r>
          </a:p>
          <a:p>
            <a:pPr algn="l"/>
            <a:br>
              <a:rPr lang="nb-NO" noProof="0">
                <a:solidFill>
                  <a:srgbClr val="000000"/>
                </a:solidFill>
              </a:rPr>
            </a:br>
            <a:r>
              <a:rPr lang="nb-NO" noProof="0">
                <a:solidFill>
                  <a:srgbClr val="000000"/>
                </a:solidFill>
              </a:rPr>
              <a:t>Verktøyet kombinerer kunnskap med en arbeidsmiljøprosess. Ansatte reflekterer over organisatoriske og psykososiale arbeidsmiljøfaktorer gjennom et kortspill, og lager forslag til tiltak.</a:t>
            </a:r>
          </a:p>
          <a:p>
            <a:pPr algn="l"/>
            <a:br>
              <a:rPr lang="nb-NO" noProof="0">
                <a:solidFill>
                  <a:srgbClr val="000000"/>
                </a:solidFill>
              </a:rPr>
            </a:br>
            <a:r>
              <a:rPr lang="nb-NO" noProof="0">
                <a:solidFill>
                  <a:srgbClr val="000000"/>
                </a:solidFill>
              </a:rPr>
              <a:t>Ledere, tillitsvalgte og verneombud i bedriften har ansvar for implementering og oppfølging av arbeidet. </a:t>
            </a:r>
          </a:p>
          <a:p>
            <a:pPr algn="l"/>
            <a:br>
              <a:rPr lang="nb-NO" noProof="0">
                <a:solidFill>
                  <a:srgbClr val="000000"/>
                </a:solidFill>
              </a:rPr>
            </a:br>
            <a:r>
              <a:rPr lang="nb-NO" noProof="0">
                <a:solidFill>
                  <a:srgbClr val="000000"/>
                </a:solidFill>
              </a:rPr>
              <a:t>Verktøyet er designet sånn at det kan gjennomføres i flere runder, dersom bedriften ikke har mulighet til samle alle ansatte på en gang. Det er også mulig å gjennomføre </a:t>
            </a:r>
            <a:r>
              <a:rPr lang="nb-NO" noProof="0" err="1">
                <a:solidFill>
                  <a:srgbClr val="000000"/>
                </a:solidFill>
              </a:rPr>
              <a:t>HelseIArbeid</a:t>
            </a:r>
            <a:r>
              <a:rPr lang="nb-NO" noProof="0">
                <a:solidFill>
                  <a:srgbClr val="000000"/>
                </a:solidFill>
              </a:rPr>
              <a:t> digitalt.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0485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Hensikt:</a:t>
            </a:r>
            <a:r>
              <a:rPr lang="nb-NO" b="0"/>
              <a:t> Vise alle stegene i </a:t>
            </a:r>
            <a:r>
              <a:rPr lang="nb-NO" b="0" err="1"/>
              <a:t>HelseIArbeid</a:t>
            </a:r>
            <a:r>
              <a:rPr lang="nb-NO" b="0"/>
              <a:t> prosessen </a:t>
            </a:r>
            <a:endParaRPr lang="nb-NO" b="1"/>
          </a:p>
        </p:txBody>
      </p:sp>
    </p:spTree>
    <p:extLst>
      <p:ext uri="{BB962C8B-B14F-4D97-AF65-F5344CB8AC3E}">
        <p14:creationId xmlns:p14="http://schemas.microsoft.com/office/powerpoint/2010/main" val="166162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06CB5-D18C-C3C3-A2C6-576BD2DB1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12D19C65-544C-2F40-E573-B52BF5FC88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8CFE293-8742-2281-86BD-B7837D5A1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/>
              <a:t>Hensikt: </a:t>
            </a:r>
            <a:r>
              <a:rPr lang="nb-NO"/>
              <a:t>Å gjøre de ansatte kjent med de ulike rollene</a:t>
            </a:r>
            <a:endParaRPr lang="nb-NO">
              <a:cs typeface="+mn-lt"/>
            </a:endParaRPr>
          </a:p>
          <a:p>
            <a:endParaRPr lang="nb-NO" b="1">
              <a:solidFill>
                <a:srgbClr val="444444"/>
              </a:solidFill>
            </a:endParaRPr>
          </a:p>
          <a:p>
            <a:r>
              <a:rPr lang="nb-NO" b="1"/>
              <a:t>Støttetekst: </a:t>
            </a:r>
            <a:br>
              <a:rPr lang="nb-NO">
                <a:cs typeface="+mn-lt"/>
              </a:rPr>
            </a:br>
            <a:r>
              <a:rPr lang="nb-NO"/>
              <a:t>Arbeidet som gjøres av ansatte i prosessen er helt avgjørende for at tiltaket skal lykkes. Når ansatte deltar aktivt i diskusjoner, deler erfaringer og kommer med forslag til tiltak, skaper det eierskap og relevans. Det er i disse samtalene vi får fram hva som fungerer godt, og hva som kan forbedres. Engasjementet fra ansatte gjør at tiltakene blir forankret i hverdagen og gir reelle endringer i arbeidsmiljøet.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90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Hensikt: </a:t>
            </a:r>
            <a:r>
              <a:rPr lang="nb-NO"/>
              <a:t>Å gjøre de ansatte kjent med de ulike rollene</a:t>
            </a:r>
            <a:endParaRPr lang="nb-NO">
              <a:cs typeface="+mn-lt"/>
            </a:endParaRPr>
          </a:p>
          <a:p>
            <a:endParaRPr lang="nb-NO" b="1">
              <a:solidFill>
                <a:srgbClr val="444444"/>
              </a:solidFill>
            </a:endParaRPr>
          </a:p>
          <a:p>
            <a:pPr fontAlgn="t"/>
            <a:r>
              <a:rPr lang="nb-NO" b="1"/>
              <a:t>Støttetekst: </a:t>
            </a:r>
            <a:br>
              <a:rPr lang="nb-NO">
                <a:cs typeface="+mn-lt"/>
              </a:rPr>
            </a:b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Partsgruppen består av leder, verneombud og tillitsvalgte/ansattrepresentanter og bygger på det lokale partssamarbeidet. Gruppen sikrer at prosessen har retning og fremdrift.</a:t>
            </a:r>
          </a:p>
          <a:p>
            <a:pPr fontAlgn="t"/>
            <a:endParaRPr lang="nb-NO" sz="2200" b="0" i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pPr fontAlgn="t"/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Partsgruppen sørger for at </a:t>
            </a:r>
            <a:r>
              <a:rPr lang="nb-NO" sz="2200" b="0" i="0" err="1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HelseIArbeid</a:t>
            </a:r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 Bedrift er godt forankret i virksomheten. De har ansvar for at ansatte får tydelig informasjon før, under og etter prosessen, slik at alle vet hva som skjer og hvorfor.</a:t>
            </a:r>
          </a:p>
          <a:p>
            <a:pPr fontAlgn="t"/>
            <a:r>
              <a:rPr lang="nb-NO" sz="2200" b="0" i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Gruppen sammenfatter innspill fra gruppearbeid i leveransene, og sikrer at disse bearbeides og følges opp. De sørger for å koble på ansatte som ikke har hatt mulighet til å delta på møtene.</a:t>
            </a:r>
          </a:p>
          <a:p>
            <a:pPr fontAlgn="t"/>
            <a:endParaRPr lang="nb-NO" sz="2200" b="0" i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pPr fontAlgn="t"/>
            <a:endParaRPr lang="nb-NO" sz="2200" b="0" i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7433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B106C-57D7-FF36-8CB6-AD3829134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00974D3-DC33-9F9B-52C7-517E42F910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A5B7649-1E80-BA84-C88D-23586E55C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Hensikt: </a:t>
            </a:r>
            <a:r>
              <a:rPr lang="nb-NO"/>
              <a:t>Å gjøre de ansatte kjent med de ulike rollene</a:t>
            </a:r>
            <a:endParaRPr lang="nb-NO">
              <a:cs typeface="+mn-lt"/>
            </a:endParaRPr>
          </a:p>
          <a:p>
            <a:endParaRPr lang="nb-NO" b="1">
              <a:solidFill>
                <a:srgbClr val="444444"/>
              </a:solidFill>
            </a:endParaRP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/>
              <a:t>Støttetekst: </a:t>
            </a:r>
            <a:br>
              <a:rPr lang="nb-NO">
                <a:cs typeface="+mn-lt"/>
              </a:rPr>
            </a:b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IA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-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rådgiver er prosessleder. Han/hun 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leder møtene med partsgruppen og med ansattgruppen, og har ansvar for å lage det gode rommet å jobbe i. Rollen innebærer å styre tiden, presentere oppgaver, oppsummere innsikt og informere om neste steg. IA-rådgiver bidrar til struktur og fremdrift i prosessen. Leder, tillitsvalgt eller verneombud er hjertelig velkommen til å bidra inn i dette arbeidet om det er et ønske om det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.</a:t>
            </a:r>
            <a:endParaRPr lang="en-US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161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Hensikt:</a:t>
            </a:r>
            <a:r>
              <a:rPr lang="nb-NO" b="0"/>
              <a:t> Vise de ulike treffpunktene i prosessen med dato og tid</a:t>
            </a:r>
            <a:endParaRPr lang="nb-NO" b="1"/>
          </a:p>
        </p:txBody>
      </p:sp>
    </p:spTree>
    <p:extLst>
      <p:ext uri="{BB962C8B-B14F-4D97-AF65-F5344CB8AC3E}">
        <p14:creationId xmlns:p14="http://schemas.microsoft.com/office/powerpoint/2010/main" val="4019174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821181"/>
            <a:ext cx="18288000" cy="4198744"/>
          </a:xfrm>
        </p:spPr>
        <p:txBody>
          <a:bodyPr anchor="b"/>
          <a:lstStyle>
            <a:lvl1pPr algn="ctr">
              <a:defRPr sz="6800">
                <a:solidFill>
                  <a:srgbClr val="2D5660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BFD37D2-C4F7-D06B-0A92-D99B52541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690744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2D5660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9118D6-814F-B6CD-31C5-1055D833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  <a:latin typeface="+mn-lt"/>
              </a:defRPr>
            </a:lvl1pPr>
          </a:lstStyle>
          <a:p>
            <a:r>
              <a:rPr lang="nb-NO"/>
              <a:t>Tittel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2D5660"/>
                </a:solidFill>
                <a:latin typeface="+mn-lt"/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2075A674-543D-BDB6-28B3-19875C3B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  <a:latin typeface="+mn-lt"/>
              </a:defRPr>
            </a:lvl1pPr>
          </a:lstStyle>
          <a:p>
            <a:fld id="{CD8BD15F-71AF-854E-9182-4777FF9948DA}" type="datetimeFigureOut">
              <a:rPr lang="nb-US" smtClean="0"/>
              <a:pPr/>
              <a:t>01/14/2026</a:t>
            </a:fld>
            <a:endParaRPr lang="nb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F2236948-CE01-0AF1-D941-FD83B8CB97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570" y="12583588"/>
            <a:ext cx="1569051" cy="44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44233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loverskrift_Mønster_Hvi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" descr="Bilde">
            <a:extLst>
              <a:ext uri="{FF2B5EF4-FFF2-40B4-BE49-F238E27FC236}">
                <a16:creationId xmlns:a16="http://schemas.microsoft.com/office/drawing/2014/main" id="{A8A24D36-D50B-1213-1E45-43BCE68E33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7476"/>
          </a:blip>
          <a:stretch>
            <a:fillRect/>
          </a:stretch>
        </p:blipFill>
        <p:spPr>
          <a:xfrm>
            <a:off x="-93527" y="0"/>
            <a:ext cx="2274528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6B42480-0831-AAFC-7D52-4DA8A19E49FB}"/>
              </a:ext>
            </a:extLst>
          </p:cNvPr>
          <p:cNvSpPr/>
          <p:nvPr userDrawn="1"/>
        </p:nvSpPr>
        <p:spPr>
          <a:xfrm>
            <a:off x="0" y="12034683"/>
            <a:ext cx="3864078" cy="13568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335185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">
            <a:extLst>
              <a:ext uri="{FF2B5EF4-FFF2-40B4-BE49-F238E27FC236}">
                <a16:creationId xmlns:a16="http://schemas.microsoft.com/office/drawing/2014/main" id="{D6AEF4D8-9FBD-C289-8402-4CE223527F4D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ACCAC4">
              <a:alpha val="29804"/>
            </a:srgbClr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>
              <a:latin typeface="+mn-lt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7663" y="742950"/>
            <a:ext cx="16125274" cy="1509712"/>
          </a:xfrm>
        </p:spPr>
        <p:txBody>
          <a:bodyPr/>
          <a:lstStyle>
            <a:lvl1pPr>
              <a:defRPr sz="5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0" name="Bilde">
            <a:extLst>
              <a:ext uri="{FF2B5EF4-FFF2-40B4-BE49-F238E27FC236}">
                <a16:creationId xmlns:a16="http://schemas.microsoft.com/office/drawing/2014/main" id="{EF3E7F7E-CC47-ACBE-B8A1-F558A275DDE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91528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 anchorCtr="0">
            <a:noAutofit/>
          </a:bodyPr>
          <a:lstStyle>
            <a:lvl1pPr>
              <a:defRPr>
                <a:latin typeface="+mn-lt"/>
              </a:defRPr>
            </a:lvl1pPr>
          </a:lstStyle>
          <a:p>
            <a:endParaRPr/>
          </a:p>
        </p:txBody>
      </p:sp>
      <p:sp>
        <p:nvSpPr>
          <p:cNvPr id="11" name="Bilde">
            <a:extLst>
              <a:ext uri="{FF2B5EF4-FFF2-40B4-BE49-F238E27FC236}">
                <a16:creationId xmlns:a16="http://schemas.microsoft.com/office/drawing/2014/main" id="{BE995E87-D9E2-DC41-011C-665448AD27B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660994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>
                <a:latin typeface="+mn-lt"/>
              </a:defRPr>
            </a:lvl1pPr>
          </a:lstStyle>
          <a:p>
            <a:endParaRPr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5130460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>
                <a:latin typeface="+mn-lt"/>
              </a:defRPr>
            </a:lvl1pPr>
          </a:lstStyle>
          <a:p>
            <a:endParaRPr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F906905-A324-FDB2-655A-EAA56F228C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9CA01EA9-65F8-40BD-9F07-2E96DB415022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9573520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8614B4AE-F942-F8C2-B3DF-DAFB2889BB7A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5057941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17DE6278-77B4-BBCA-5DE8-01F036DCC36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089099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</p:spTree>
    <p:extLst>
      <p:ext uri="{BB962C8B-B14F-4D97-AF65-F5344CB8AC3E}">
        <p14:creationId xmlns:p14="http://schemas.microsoft.com/office/powerpoint/2010/main" val="389340570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bilde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816" y="2127087"/>
            <a:ext cx="9601143" cy="1583521"/>
          </a:xfrm>
        </p:spPr>
        <p:txBody>
          <a:bodyPr/>
          <a:lstStyle>
            <a:lvl1pPr>
              <a:defRPr sz="5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277600" y="273050"/>
            <a:ext cx="12829405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>
                <a:latin typeface="+mn-lt"/>
              </a:defRPr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51385297-85AC-C15F-4E2A-DA1EFA98F09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815" y="3961514"/>
            <a:ext cx="9601143" cy="7793166"/>
          </a:xfrm>
        </p:spPr>
        <p:txBody>
          <a:bodyPr anchor="t"/>
          <a:lstStyle>
            <a:lvl1pPr marL="468313" indent="-457200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85191301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bilde 30-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816" y="2127087"/>
            <a:ext cx="6171069" cy="1583521"/>
          </a:xfrm>
        </p:spPr>
        <p:txBody>
          <a:bodyPr/>
          <a:lstStyle>
            <a:lvl1pPr>
              <a:defRPr sz="5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460974" y="273050"/>
            <a:ext cx="16646031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>
                <a:latin typeface="+mn-lt"/>
              </a:defRPr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709FED4A-9DD2-B2F4-043F-534A8D96708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815" y="3961514"/>
            <a:ext cx="6171069" cy="7793166"/>
          </a:xfrm>
        </p:spPr>
        <p:txBody>
          <a:bodyPr anchor="t"/>
          <a:lstStyle>
            <a:lvl1pPr marL="468313" indent="-457200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97843048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">
            <a:extLst>
              <a:ext uri="{FF2B5EF4-FFF2-40B4-BE49-F238E27FC236}">
                <a16:creationId xmlns:a16="http://schemas.microsoft.com/office/drawing/2014/main" id="{888B3A3D-5890-3205-222C-07D079F9AA0D}"/>
              </a:ext>
            </a:extLst>
          </p:cNvPr>
          <p:cNvSpPr/>
          <p:nvPr userDrawn="1"/>
        </p:nvSpPr>
        <p:spPr>
          <a:xfrm>
            <a:off x="276993" y="273050"/>
            <a:ext cx="11915005" cy="11887200"/>
          </a:xfrm>
          <a:prstGeom prst="rect">
            <a:avLst/>
          </a:prstGeom>
          <a:solidFill>
            <a:srgbClr val="F5F0E6"/>
          </a:solidFill>
          <a:ln w="12700">
            <a:solidFill>
              <a:srgbClr val="F5F0E6"/>
            </a:solidFill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>
              <a:latin typeface="+mn-lt"/>
            </a:endParaRPr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BCCB36AC-8C96-FBA9-C992-B1EC7D4667B5}"/>
              </a:ext>
            </a:extLst>
          </p:cNvPr>
          <p:cNvSpPr/>
          <p:nvPr userDrawn="1"/>
        </p:nvSpPr>
        <p:spPr>
          <a:xfrm>
            <a:off x="12191998" y="1555750"/>
            <a:ext cx="11915005" cy="11887200"/>
          </a:xfrm>
          <a:prstGeom prst="rect">
            <a:avLst/>
          </a:prstGeom>
          <a:solidFill>
            <a:srgbClr val="ACCAC4"/>
          </a:solidFill>
          <a:ln w="76200">
            <a:solidFill>
              <a:srgbClr val="ACCAC4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+mn-lt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730250"/>
            <a:ext cx="10514502" cy="2651125"/>
          </a:xfrm>
        </p:spPr>
        <p:txBody>
          <a:bodyPr anchor="b"/>
          <a:lstStyle>
            <a:lvl1pPr>
              <a:defRPr>
                <a:solidFill>
                  <a:srgbClr val="2D5660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8C229B7-0F4D-EC57-8D0E-9BD34B8AB7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141325" y="2170288"/>
            <a:ext cx="10529888" cy="2623695"/>
          </a:xfrm>
        </p:spPr>
        <p:txBody>
          <a:bodyPr anchor="b"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7A6A7661-419A-8531-47B2-881D617097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301262" y="3651251"/>
            <a:ext cx="10514501" cy="8095272"/>
          </a:xfrm>
        </p:spPr>
        <p:txBody>
          <a:bodyPr anchor="t"/>
          <a:lstStyle>
            <a:lvl1pPr marL="468313" indent="-457200">
              <a:buClr>
                <a:srgbClr val="2D5660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2D5660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2D5660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2D5660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2D5660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26FFF4C-0A6B-2DB3-BE4D-06C11DC1E3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5171565"/>
            <a:ext cx="10606477" cy="7893804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58033529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">
            <a:extLst>
              <a:ext uri="{FF2B5EF4-FFF2-40B4-BE49-F238E27FC236}">
                <a16:creationId xmlns:a16="http://schemas.microsoft.com/office/drawing/2014/main" id="{888B3A3D-5890-3205-222C-07D079F9AA0D}"/>
              </a:ext>
            </a:extLst>
          </p:cNvPr>
          <p:cNvSpPr/>
          <p:nvPr userDrawn="1"/>
        </p:nvSpPr>
        <p:spPr>
          <a:xfrm>
            <a:off x="276993" y="273050"/>
            <a:ext cx="11915005" cy="11887200"/>
          </a:xfrm>
          <a:prstGeom prst="rect">
            <a:avLst/>
          </a:prstGeom>
          <a:solidFill>
            <a:srgbClr val="F5F0E6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>
              <a:latin typeface="+mn-lt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730250"/>
            <a:ext cx="10514502" cy="2651125"/>
          </a:xfrm>
        </p:spPr>
        <p:txBody>
          <a:bodyPr anchor="b"/>
          <a:lstStyle>
            <a:lvl1pPr>
              <a:defRPr>
                <a:solidFill>
                  <a:srgbClr val="2D5660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8C229B7-0F4D-EC57-8D0E-9BD34B8AB7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141325" y="2170288"/>
            <a:ext cx="10529888" cy="2623695"/>
          </a:xfrm>
        </p:spPr>
        <p:txBody>
          <a:bodyPr anchor="b"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7A6A7661-419A-8531-47B2-881D617097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301262" y="3651251"/>
            <a:ext cx="10514501" cy="8095272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26FFF4C-0A6B-2DB3-BE4D-06C11DC1E3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5171565"/>
            <a:ext cx="10606477" cy="7893804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3" name="Trekant 2">
            <a:extLst>
              <a:ext uri="{FF2B5EF4-FFF2-40B4-BE49-F238E27FC236}">
                <a16:creationId xmlns:a16="http://schemas.microsoft.com/office/drawing/2014/main" id="{5162FFCD-3680-440E-FDEF-FC0107E5D522}"/>
              </a:ext>
            </a:extLst>
          </p:cNvPr>
          <p:cNvSpPr/>
          <p:nvPr userDrawn="1"/>
        </p:nvSpPr>
        <p:spPr>
          <a:xfrm rot="5400000">
            <a:off x="11265625" y="4258164"/>
            <a:ext cx="2106377" cy="892552"/>
          </a:xfrm>
          <a:prstGeom prst="triangle">
            <a:avLst/>
          </a:prstGeom>
          <a:solidFill>
            <a:srgbClr val="2D566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700711902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">
            <a:extLst>
              <a:ext uri="{FF2B5EF4-FFF2-40B4-BE49-F238E27FC236}">
                <a16:creationId xmlns:a16="http://schemas.microsoft.com/office/drawing/2014/main" id="{888B3A3D-5890-3205-222C-07D079F9AA0D}"/>
              </a:ext>
            </a:extLst>
          </p:cNvPr>
          <p:cNvSpPr/>
          <p:nvPr userDrawn="1"/>
        </p:nvSpPr>
        <p:spPr>
          <a:xfrm>
            <a:off x="276993" y="273050"/>
            <a:ext cx="11915005" cy="11887200"/>
          </a:xfrm>
          <a:prstGeom prst="rect">
            <a:avLst/>
          </a:prstGeom>
          <a:solidFill>
            <a:srgbClr val="2B5760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>
              <a:latin typeface="+mn-lt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730250"/>
            <a:ext cx="10514502" cy="2651125"/>
          </a:xfrm>
        </p:spPr>
        <p:txBody>
          <a:bodyPr anchor="b"/>
          <a:lstStyle>
            <a:lvl1pPr>
              <a:defRPr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8C229B7-0F4D-EC57-8D0E-9BD34B8AB7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141325" y="2170288"/>
            <a:ext cx="10529888" cy="2623695"/>
          </a:xfrm>
        </p:spPr>
        <p:txBody>
          <a:bodyPr anchor="b"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7A6A7661-419A-8531-47B2-881D617097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301262" y="3651251"/>
            <a:ext cx="10514501" cy="8095272"/>
          </a:xfrm>
        </p:spPr>
        <p:txBody>
          <a:bodyPr anchor="t"/>
          <a:lstStyle>
            <a:lvl1pPr marL="468313" indent="-457200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rgbClr val="FFFFFF"/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rgbClr val="FFFFFF"/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rgbClr val="FFFFFF"/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rgbClr val="FFFFFF"/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rgbClr val="FFFFF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26FFF4C-0A6B-2DB3-BE4D-06C11DC1E3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5171565"/>
            <a:ext cx="10606477" cy="7893804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3" name="Trekant 2">
            <a:extLst>
              <a:ext uri="{FF2B5EF4-FFF2-40B4-BE49-F238E27FC236}">
                <a16:creationId xmlns:a16="http://schemas.microsoft.com/office/drawing/2014/main" id="{5162FFCD-3680-440E-FDEF-FC0107E5D522}"/>
              </a:ext>
            </a:extLst>
          </p:cNvPr>
          <p:cNvSpPr/>
          <p:nvPr userDrawn="1"/>
        </p:nvSpPr>
        <p:spPr>
          <a:xfrm rot="5400000">
            <a:off x="10860278" y="3698528"/>
            <a:ext cx="3206532" cy="1182013"/>
          </a:xfrm>
          <a:prstGeom prst="triangle">
            <a:avLst/>
          </a:prstGeom>
          <a:solidFill>
            <a:srgbClr val="2B576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74868987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kker_innholdsdeler_2x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e">
            <a:extLst>
              <a:ext uri="{FF2B5EF4-FFF2-40B4-BE49-F238E27FC236}">
                <a16:creationId xmlns:a16="http://schemas.microsoft.com/office/drawing/2014/main" id="{DE49C843-E157-699D-F24F-B761717E960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68940" y="251012"/>
            <a:ext cx="5486400" cy="64930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sz="5800">
                <a:latin typeface="+mn-lt"/>
              </a:defRPr>
            </a:lvl1pPr>
          </a:lstStyle>
          <a:p>
            <a:endParaRPr/>
          </a:p>
        </p:txBody>
      </p:sp>
      <p:sp>
        <p:nvSpPr>
          <p:cNvPr id="11" name="Rektangel">
            <a:extLst>
              <a:ext uri="{FF2B5EF4-FFF2-40B4-BE49-F238E27FC236}">
                <a16:creationId xmlns:a16="http://schemas.microsoft.com/office/drawing/2014/main" id="{771D7015-0C86-5FDD-6495-7C46C6450C05}"/>
              </a:ext>
            </a:extLst>
          </p:cNvPr>
          <p:cNvSpPr/>
          <p:nvPr userDrawn="1"/>
        </p:nvSpPr>
        <p:spPr>
          <a:xfrm>
            <a:off x="268940" y="6744053"/>
            <a:ext cx="5486400" cy="4832861"/>
          </a:xfrm>
          <a:prstGeom prst="rect">
            <a:avLst/>
          </a:prstGeom>
          <a:solidFill>
            <a:srgbClr val="FAEC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+mn-lt"/>
            </a:endParaRPr>
          </a:p>
        </p:txBody>
      </p:sp>
      <p:sp>
        <p:nvSpPr>
          <p:cNvPr id="12" name="Rektangel">
            <a:extLst>
              <a:ext uri="{FF2B5EF4-FFF2-40B4-BE49-F238E27FC236}">
                <a16:creationId xmlns:a16="http://schemas.microsoft.com/office/drawing/2014/main" id="{014349B4-31A5-2EC3-E7E5-ED0D819E8BF5}"/>
              </a:ext>
            </a:extLst>
          </p:cNvPr>
          <p:cNvSpPr/>
          <p:nvPr userDrawn="1"/>
        </p:nvSpPr>
        <p:spPr>
          <a:xfrm>
            <a:off x="6230470" y="1490601"/>
            <a:ext cx="5486400" cy="4850482"/>
          </a:xfrm>
          <a:prstGeom prst="rect">
            <a:avLst/>
          </a:prstGeom>
          <a:solidFill>
            <a:srgbClr val="FF6B6B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>
              <a:latin typeface="+mn-lt"/>
            </a:endParaRPr>
          </a:p>
        </p:txBody>
      </p:sp>
      <p:sp>
        <p:nvSpPr>
          <p:cNvPr id="13" name="Capsdude.png">
            <a:extLst>
              <a:ext uri="{FF2B5EF4-FFF2-40B4-BE49-F238E27FC236}">
                <a16:creationId xmlns:a16="http://schemas.microsoft.com/office/drawing/2014/main" id="{261D813B-4CE3-69B1-1CE9-180838F24C61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12192000" y="251012"/>
            <a:ext cx="11923059" cy="131866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+mn-lt"/>
              </a:defRPr>
            </a:lvl1pPr>
          </a:lstStyle>
          <a:p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807" y="7331683"/>
            <a:ext cx="4028665" cy="3657600"/>
          </a:xfrm>
        </p:spPr>
        <p:txBody>
          <a:bodyPr anchor="ctr"/>
          <a:lstStyle>
            <a:lvl1pPr>
              <a:defRPr sz="3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DB5D0219-1178-6203-1DEC-89CEC6E7F7C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471" y="7175970"/>
            <a:ext cx="5486400" cy="5862483"/>
          </a:xfrm>
        </p:spPr>
        <p:txBody>
          <a:bodyPr anchor="t"/>
          <a:lstStyle>
            <a:lvl1pPr marL="344488" indent="-333375">
              <a:buClr>
                <a:schemeClr val="tx1"/>
              </a:buClr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chemeClr val="tx1"/>
              </a:buClr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chemeClr val="tx1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chemeClr val="tx1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chemeClr val="tx1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BA1E23-1277-67BD-5CD6-2FCEC716FF4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84963" y="1816100"/>
            <a:ext cx="4535487" cy="4127500"/>
          </a:xfrm>
        </p:spPr>
        <p:txBody>
          <a:bodyPr anchor="ctr"/>
          <a:lstStyle>
            <a:lvl1pPr>
              <a:defRPr sz="3800">
                <a:latin typeface="+mn-lt"/>
              </a:defRPr>
            </a:lvl1pPr>
            <a:lvl2pPr>
              <a:defRPr sz="3800"/>
            </a:lvl2pPr>
            <a:lvl3pPr>
              <a:defRPr sz="3800"/>
            </a:lvl3pPr>
            <a:lvl4pPr>
              <a:defRPr sz="3800"/>
            </a:lvl4pPr>
            <a:lvl5pPr>
              <a:defRPr sz="3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1055531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9BF8D8-C57C-4AA6-96A3-50CD91721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>
            <a:lvl1pPr>
              <a:defRPr sz="5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21FEA50-6D12-94B5-6D7C-BB337A36B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5" y="3593291"/>
            <a:ext cx="10315575" cy="1416859"/>
          </a:xfrm>
        </p:spPr>
        <p:txBody>
          <a:bodyPr anchor="b"/>
          <a:lstStyle>
            <a:lvl1pPr marL="0" indent="0">
              <a:buNone/>
              <a:defRPr sz="28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F66A429-3340-DD83-887A-310284524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4400" y="3593291"/>
            <a:ext cx="10366375" cy="1416859"/>
          </a:xfrm>
        </p:spPr>
        <p:txBody>
          <a:bodyPr anchor="b"/>
          <a:lstStyle>
            <a:lvl1pPr marL="0" indent="0">
              <a:buNone/>
              <a:defRPr sz="28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BBD30F1-0E7C-2B45-3F00-5E5F8704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>
              <a:latin typeface="+mn-lt"/>
            </a:endParaRPr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E73C801B-D5D4-46E1-CB8E-29EB70FC4B9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679575" y="5010150"/>
            <a:ext cx="10312400" cy="7369175"/>
          </a:xfrm>
        </p:spPr>
        <p:txBody>
          <a:bodyPr anchor="t"/>
          <a:lstStyle>
            <a:lvl1pPr marL="344488" indent="-333375">
              <a:buClr>
                <a:srgbClr val="EB696B"/>
              </a:buClr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EB696B"/>
              </a:buClr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EB696B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EB696B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EB696B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28429024-BCBE-58A1-E804-1B90156D05B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2330240" y="5025793"/>
            <a:ext cx="10312400" cy="736917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32059042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B19A23-DEF5-83CE-E131-6FE73257F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D118DC7-CA6C-02A0-24EF-BB88C1C6A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0AF2974-1ECA-91CB-F3AE-725F1B5B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>
              <a:latin typeface="+mn-lt"/>
            </a:endParaRPr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48D8E20D-A6D0-4C92-9224-EFA92FD1D31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366375" y="1974849"/>
            <a:ext cx="12338050" cy="976312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6967001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821181"/>
            <a:ext cx="18288000" cy="4198744"/>
          </a:xfrm>
        </p:spPr>
        <p:txBody>
          <a:bodyPr anchor="b"/>
          <a:lstStyle>
            <a:lvl1pPr algn="ctr">
              <a:defRPr sz="6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BFD37D2-C4F7-D06B-0A92-D99B52541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690744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2D56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9118D6-814F-B6CD-31C5-1055D833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</a:defRPr>
            </a:lvl1pPr>
          </a:lstStyle>
          <a:p>
            <a:r>
              <a:rPr lang="nb-NO"/>
              <a:t>Tittel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2D5660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>
              <a:solidFill>
                <a:srgbClr val="2D5660"/>
              </a:solidFill>
            </a:endParaRP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2075A674-543D-BDB6-28B3-19875C3B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</a:defRPr>
            </a:lvl1pPr>
          </a:lstStyle>
          <a:p>
            <a:fld id="{CD8BD15F-71AF-854E-9182-4777FF9948DA}" type="datetimeFigureOut">
              <a:rPr lang="nb-US" smtClean="0"/>
              <a:pPr/>
              <a:t>01/14/2026</a:t>
            </a:fld>
            <a:endParaRPr lang="nb-US">
              <a:solidFill>
                <a:srgbClr val="2D5660"/>
              </a:solidFill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F2236948-CE01-0AF1-D941-FD83B8CB97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570" y="12583588"/>
            <a:ext cx="1569051" cy="44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043147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2x Bil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74CB4D-1BEF-0D4D-CF8E-29EF2B40A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36A30F6-299B-455E-AF2B-F37F04F589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4" y="276995"/>
            <a:ext cx="13740629" cy="6581006"/>
          </a:xfrm>
        </p:spPr>
        <p:txBody>
          <a:bodyPr/>
          <a:lstStyle>
            <a:lvl1pPr marL="0" indent="0">
              <a:buNone/>
              <a:defRPr sz="38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7DB3E6D1-D10F-854E-2155-5BE85791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bilde 2">
            <a:extLst>
              <a:ext uri="{FF2B5EF4-FFF2-40B4-BE49-F238E27FC236}">
                <a16:creationId xmlns:a16="http://schemas.microsoft.com/office/drawing/2014/main" id="{52C8084F-DF06-EB0A-67DF-61D6AC40836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0366374" y="6857997"/>
            <a:ext cx="13740629" cy="6581006"/>
          </a:xfrm>
        </p:spPr>
        <p:txBody>
          <a:bodyPr/>
          <a:lstStyle>
            <a:lvl1pPr marL="0" indent="0">
              <a:buNone/>
              <a:defRPr sz="38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24381424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 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64EFF8DB-90ED-7AD4-E005-DF1BA052DB37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F5F0E6"/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pic>
        <p:nvPicPr>
          <p:cNvPr id="3" name="Helseiarbeid_logo_org.ai" descr="Helseiarbeid_logo_org.ai">
            <a:extLst>
              <a:ext uri="{FF2B5EF4-FFF2-40B4-BE49-F238E27FC236}">
                <a16:creationId xmlns:a16="http://schemas.microsoft.com/office/drawing/2014/main" id="{92C35F5B-9CE6-F380-19A8-1C1B1A84AB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08578" y="5341675"/>
            <a:ext cx="10766842" cy="3032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22067393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vslutnings 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64EFF8DB-90ED-7AD4-E005-DF1BA052DB37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F5F0E6"/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pic>
        <p:nvPicPr>
          <p:cNvPr id="3" name="Helseiarbeid_logo_org.ai" descr="Helseiarbeid_logo_org.ai">
            <a:extLst>
              <a:ext uri="{FF2B5EF4-FFF2-40B4-BE49-F238E27FC236}">
                <a16:creationId xmlns:a16="http://schemas.microsoft.com/office/drawing/2014/main" id="{976FC803-8059-71BA-A070-210722C110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04865" y="5938822"/>
            <a:ext cx="9174270" cy="258407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5312247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1883569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E62D32C6-C5F5-7597-902E-EE64817F8689}"/>
              </a:ext>
            </a:extLst>
          </p:cNvPr>
          <p:cNvSpPr/>
          <p:nvPr userDrawn="1"/>
        </p:nvSpPr>
        <p:spPr>
          <a:xfrm>
            <a:off x="0" y="12034683"/>
            <a:ext cx="3864078" cy="13568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71105743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erse materiell">
            <a:extLst>
              <a:ext uri="{FF2B5EF4-FFF2-40B4-BE49-F238E27FC236}">
                <a16:creationId xmlns:a16="http://schemas.microsoft.com/office/drawing/2014/main" id="{019D060F-E5F4-6EC0-06F2-5552E11E2194}"/>
              </a:ext>
            </a:extLst>
          </p:cNvPr>
          <p:cNvSpPr txBox="1"/>
          <p:nvPr userDrawn="1"/>
        </p:nvSpPr>
        <p:spPr>
          <a:xfrm>
            <a:off x="12689607" y="-3532768"/>
            <a:ext cx="102657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8000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endParaRPr lang="nb-NO" b="1">
              <a:latin typeface="+mj-lt"/>
            </a:endParaRPr>
          </a:p>
        </p:txBody>
      </p:sp>
      <p:sp>
        <p:nvSpPr>
          <p:cNvPr id="2" name="Rektangel">
            <a:extLst>
              <a:ext uri="{FF2B5EF4-FFF2-40B4-BE49-F238E27FC236}">
                <a16:creationId xmlns:a16="http://schemas.microsoft.com/office/drawing/2014/main" id="{0168E450-E4AF-DC8C-2934-E3C714524CCF}"/>
              </a:ext>
            </a:extLst>
          </p:cNvPr>
          <p:cNvSpPr/>
          <p:nvPr userDrawn="1"/>
        </p:nvSpPr>
        <p:spPr>
          <a:xfrm>
            <a:off x="242048" y="304800"/>
            <a:ext cx="23864960" cy="13138150"/>
          </a:xfrm>
          <a:prstGeom prst="rect">
            <a:avLst/>
          </a:prstGeom>
          <a:solidFill>
            <a:srgbClr val="F5F0E6"/>
          </a:solidFill>
          <a:ln w="76200">
            <a:solidFill>
              <a:srgbClr val="F5F0E6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" name="Diverse materiell">
            <a:extLst>
              <a:ext uri="{FF2B5EF4-FFF2-40B4-BE49-F238E27FC236}">
                <a16:creationId xmlns:a16="http://schemas.microsoft.com/office/drawing/2014/main" id="{C5619FB3-5F14-B085-57AE-E84564038A92}"/>
              </a:ext>
            </a:extLst>
          </p:cNvPr>
          <p:cNvSpPr txBox="1"/>
          <p:nvPr userDrawn="1"/>
        </p:nvSpPr>
        <p:spPr>
          <a:xfrm>
            <a:off x="4390482" y="5940301"/>
            <a:ext cx="15311884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8000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pPr algn="ctr"/>
            <a:r>
              <a:rPr kumimoji="0" lang="nb-NO" sz="80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Roboto Slab Regular"/>
                <a:ea typeface="Roboto Slab Regular"/>
                <a:cs typeface="Roboto Slab Regular"/>
                <a:sym typeface="Roboto Slab Regular"/>
              </a:rPr>
              <a:t>In</a:t>
            </a:r>
            <a:r>
              <a:rPr kumimoji="0" lang="nb-NO" sz="8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Roboto Slab Regular"/>
                <a:ea typeface="Roboto Slab Regular"/>
                <a:cs typeface="Roboto Slab Regular"/>
                <a:sym typeface="Roboto Slab Regular"/>
              </a:rPr>
              <a:t>formasjonsmøte med ansatte</a:t>
            </a:r>
          </a:p>
        </p:txBody>
      </p:sp>
      <p:pic>
        <p:nvPicPr>
          <p:cNvPr id="10" name="Helseiarbeid_logo_org.ai" descr="Helseiarbeid_logo_org.ai">
            <a:extLst>
              <a:ext uri="{FF2B5EF4-FFF2-40B4-BE49-F238E27FC236}">
                <a16:creationId xmlns:a16="http://schemas.microsoft.com/office/drawing/2014/main" id="{62A6279D-EB21-99A5-11B4-D115DDF876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186530" y="12372122"/>
            <a:ext cx="2568509" cy="72346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kstSylinder 14">
            <a:extLst>
              <a:ext uri="{FF2B5EF4-FFF2-40B4-BE49-F238E27FC236}">
                <a16:creationId xmlns:a16="http://schemas.microsoft.com/office/drawing/2014/main" id="{041F5CA0-EF90-E021-4A09-C3A1B06A3EC1}"/>
              </a:ext>
            </a:extLst>
          </p:cNvPr>
          <p:cNvSpPr txBox="1"/>
          <p:nvPr userDrawn="1"/>
        </p:nvSpPr>
        <p:spPr>
          <a:xfrm>
            <a:off x="1137073" y="632863"/>
            <a:ext cx="125945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2800">
                <a:solidFill>
                  <a:schemeClr val="tx1"/>
                </a:solidFill>
                <a:latin typeface="Roboto Slab "/>
                <a:ea typeface="+mn-ea"/>
                <a:cs typeface="+mn-cs"/>
                <a:sym typeface="Roboto Slab Bold"/>
              </a:rPr>
              <a:t>Steg 1</a:t>
            </a:r>
          </a:p>
        </p:txBody>
      </p:sp>
      <p:pic>
        <p:nvPicPr>
          <p:cNvPr id="16" name="Grafikk 15" descr="Stopp med heldekkende fyll">
            <a:extLst>
              <a:ext uri="{FF2B5EF4-FFF2-40B4-BE49-F238E27FC236}">
                <a16:creationId xmlns:a16="http://schemas.microsoft.com/office/drawing/2014/main" id="{8CC084AD-C669-DD4E-19AD-2B87744805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1573" y="590842"/>
            <a:ext cx="575500" cy="575500"/>
          </a:xfrm>
          <a:prstGeom prst="rect">
            <a:avLst/>
          </a:prstGeom>
        </p:spPr>
      </p:pic>
      <p:sp>
        <p:nvSpPr>
          <p:cNvPr id="18" name="TekstSylinder 17">
            <a:extLst>
              <a:ext uri="{FF2B5EF4-FFF2-40B4-BE49-F238E27FC236}">
                <a16:creationId xmlns:a16="http://schemas.microsoft.com/office/drawing/2014/main" id="{A8E347D2-57CF-4BEC-15C6-FA3A00D1C4FE}"/>
              </a:ext>
            </a:extLst>
          </p:cNvPr>
          <p:cNvSpPr txBox="1"/>
          <p:nvPr userDrawn="1"/>
        </p:nvSpPr>
        <p:spPr>
          <a:xfrm>
            <a:off x="10929022" y="12559876"/>
            <a:ext cx="2678156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ctr">
              <a:lnSpc>
                <a:spcPct val="100000"/>
              </a:lnSpc>
              <a:buSzTx/>
            </a:pPr>
            <a:r>
              <a:rPr lang="nb-NO" sz="1800">
                <a:solidFill>
                  <a:schemeClr val="tx1"/>
                </a:solidFill>
                <a:latin typeface="All Round Gothic XLig" panose="020B0403020202020104" pitchFamily="34" charset="77"/>
                <a:ea typeface="+mn-ea"/>
                <a:cs typeface="+mn-cs"/>
                <a:sym typeface="Roboto Slab Bold"/>
              </a:rPr>
              <a:t>I samarbeid med</a:t>
            </a:r>
          </a:p>
        </p:txBody>
      </p:sp>
      <p:pic>
        <p:nvPicPr>
          <p:cNvPr id="19" name="Bilde 18" descr="Et bilde som inneholder Grafikk, symbol, design&#10;&#10;KI-generert innhold kan være feil.">
            <a:extLst>
              <a:ext uri="{FF2B5EF4-FFF2-40B4-BE49-F238E27FC236}">
                <a16:creationId xmlns:a16="http://schemas.microsoft.com/office/drawing/2014/main" id="{8D96EECC-8A93-D603-78A6-834EAE20A73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2463" y="12446265"/>
            <a:ext cx="883057" cy="586111"/>
          </a:xfrm>
          <a:prstGeom prst="rect">
            <a:avLst/>
          </a:prstGeom>
        </p:spPr>
      </p:pic>
      <p:pic>
        <p:nvPicPr>
          <p:cNvPr id="20" name="Bilde 19" descr="Et bilde som inneholder Grafikk, Font, logo, grafisk design&#10;&#10;KI-generert innhold kan være feil.">
            <a:extLst>
              <a:ext uri="{FF2B5EF4-FFF2-40B4-BE49-F238E27FC236}">
                <a16:creationId xmlns:a16="http://schemas.microsoft.com/office/drawing/2014/main" id="{8C4CE191-8CF3-8A09-773A-98DC248189E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94" y="12446264"/>
            <a:ext cx="932128" cy="586111"/>
          </a:xfrm>
          <a:prstGeom prst="rect">
            <a:avLst/>
          </a:prstGeom>
        </p:spPr>
      </p:pic>
      <p:sp>
        <p:nvSpPr>
          <p:cNvPr id="21" name="Plassholder for innhold 2">
            <a:extLst>
              <a:ext uri="{FF2B5EF4-FFF2-40B4-BE49-F238E27FC236}">
                <a16:creationId xmlns:a16="http://schemas.microsoft.com/office/drawing/2014/main" id="{F4C9F654-BECC-2F7B-1934-6A2842CB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2334072" y="7743245"/>
            <a:ext cx="7341716" cy="586111"/>
          </a:xfrm>
        </p:spPr>
        <p:txBody>
          <a:bodyPr anchor="ctr">
            <a:normAutofit/>
          </a:bodyPr>
          <a:lstStyle>
            <a:lvl1pPr marL="468313" indent="-457200" algn="l">
              <a:buClr>
                <a:srgbClr val="EB686B"/>
              </a:buClr>
              <a:buSzPct val="100000"/>
              <a:buFont typeface="Wingdings" pitchFamily="2" charset="2"/>
              <a:buNone/>
              <a:tabLst/>
              <a:defRPr sz="32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skriv inn bedrift..</a:t>
            </a:r>
            <a:endParaRPr lang="nb-US"/>
          </a:p>
        </p:txBody>
      </p:sp>
      <p:sp>
        <p:nvSpPr>
          <p:cNvPr id="22" name="Plassholder for innhold 2">
            <a:extLst>
              <a:ext uri="{FF2B5EF4-FFF2-40B4-BE49-F238E27FC236}">
                <a16:creationId xmlns:a16="http://schemas.microsoft.com/office/drawing/2014/main" id="{DB9ECDD3-B07A-4C6F-2354-C68B57044D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757060" y="7743245"/>
            <a:ext cx="5289364" cy="586111"/>
          </a:xfrm>
        </p:spPr>
        <p:txBody>
          <a:bodyPr anchor="ctr">
            <a:normAutofit/>
          </a:bodyPr>
          <a:lstStyle>
            <a:lvl1pPr marL="468313" indent="-457200" algn="r">
              <a:buClr>
                <a:srgbClr val="EB686B"/>
              </a:buClr>
              <a:buSzPct val="100000"/>
              <a:buFont typeface="Wingdings" pitchFamily="2" charset="2"/>
              <a:buNone/>
              <a:tabLst/>
              <a:defRPr sz="32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Skriv inn dato..</a:t>
            </a:r>
            <a:endParaRPr lang="nb-US"/>
          </a:p>
        </p:txBody>
      </p:sp>
      <p:cxnSp>
        <p:nvCxnSpPr>
          <p:cNvPr id="23" name="Rett linje 22">
            <a:extLst>
              <a:ext uri="{FF2B5EF4-FFF2-40B4-BE49-F238E27FC236}">
                <a16:creationId xmlns:a16="http://schemas.microsoft.com/office/drawing/2014/main" id="{7172CA71-53FE-D6A9-E2A8-AB11ED9DE6D0}"/>
              </a:ext>
            </a:extLst>
          </p:cNvPr>
          <p:cNvCxnSpPr/>
          <p:nvPr userDrawn="1"/>
        </p:nvCxnSpPr>
        <p:spPr>
          <a:xfrm>
            <a:off x="12200260" y="7832453"/>
            <a:ext cx="0" cy="429093"/>
          </a:xfrm>
          <a:prstGeom prst="line">
            <a:avLst/>
          </a:prstGeom>
          <a:noFill/>
          <a:ln w="25400" cap="flat">
            <a:solidFill>
              <a:srgbClr val="ED6C6E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221085022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86CB4B4D-7CA3-9044-876B-883B54F8677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" name="Steg 1: Informasjon…">
            <a:extLst>
              <a:ext uri="{FF2B5EF4-FFF2-40B4-BE49-F238E27FC236}">
                <a16:creationId xmlns:a16="http://schemas.microsoft.com/office/drawing/2014/main" id="{0A84A8AA-27E7-1B93-22D5-BB4F71CDBCF4}"/>
              </a:ext>
            </a:extLst>
          </p:cNvPr>
          <p:cNvSpPr txBox="1"/>
          <p:nvPr userDrawn="1"/>
        </p:nvSpPr>
        <p:spPr>
          <a:xfrm>
            <a:off x="931268" y="4447525"/>
            <a:ext cx="8177634" cy="3079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49580">
              <a:lnSpc>
                <a:spcPct val="107916"/>
              </a:lnSpc>
              <a:spcBef>
                <a:spcPts val="400"/>
              </a:spcBef>
              <a:defRPr sz="2400" b="1">
                <a:solidFill>
                  <a:srgbClr val="0F4761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b="0" noProof="0">
                <a:latin typeface="+mn-lt"/>
                <a:ea typeface="Roboto Slab Bold"/>
                <a:cs typeface="Roboto Slab Bold"/>
                <a:sym typeface="Roboto Slab Bold"/>
              </a:rPr>
              <a:t>Steg 1: Informasjon</a:t>
            </a:r>
            <a:r>
              <a:rPr lang="nb-NO" noProof="0">
                <a:latin typeface="+mn-lt"/>
              </a:rPr>
              <a:t>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Møte med alle ansatte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Hensikt: </a:t>
            </a:r>
            <a:r>
              <a:rPr lang="nb-NO" noProof="0">
                <a:latin typeface="+mn-lt"/>
              </a:rPr>
              <a:t>Skape felles forståelse for </a:t>
            </a:r>
            <a:r>
              <a:rPr lang="nb-NO" noProof="0" err="1">
                <a:latin typeface="+mn-lt"/>
              </a:rPr>
              <a:t>HelseIArbeid</a:t>
            </a:r>
            <a:r>
              <a:rPr lang="nb-NO" noProof="0">
                <a:latin typeface="+mn-lt"/>
              </a:rPr>
              <a:t>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Dato:             </a:t>
            </a:r>
          </a:p>
          <a:p>
            <a:pPr defTabSz="449580">
              <a:lnSpc>
                <a:spcPct val="110000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Tid</a:t>
            </a:r>
            <a:r>
              <a:rPr lang="nb-NO" b="0" noProof="0">
                <a:latin typeface="+mn-lt"/>
              </a:rPr>
              <a:t>:    </a:t>
            </a:r>
            <a:r>
              <a:rPr lang="nb-NO" noProof="0">
                <a:latin typeface="+mn-lt"/>
              </a:rPr>
              <a:t>                            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Fysisk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Digitalt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Hybrid </a:t>
            </a:r>
          </a:p>
        </p:txBody>
      </p:sp>
      <p:sp>
        <p:nvSpPr>
          <p:cNvPr id="15" name="Steg 2: Kunnskapsheving og utforsking av eget arbeidsmiljø…">
            <a:extLst>
              <a:ext uri="{FF2B5EF4-FFF2-40B4-BE49-F238E27FC236}">
                <a16:creationId xmlns:a16="http://schemas.microsoft.com/office/drawing/2014/main" id="{BD0DC4D2-1B1D-EF2E-8764-42EF444F3C78}"/>
              </a:ext>
            </a:extLst>
          </p:cNvPr>
          <p:cNvSpPr txBox="1"/>
          <p:nvPr userDrawn="1"/>
        </p:nvSpPr>
        <p:spPr>
          <a:xfrm>
            <a:off x="6390662" y="4447525"/>
            <a:ext cx="8935138" cy="3898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49580">
              <a:lnSpc>
                <a:spcPct val="107916"/>
              </a:lnSpc>
              <a:spcBef>
                <a:spcPts val="400"/>
              </a:spcBef>
              <a:defRPr sz="2400" b="1">
                <a:solidFill>
                  <a:srgbClr val="0F4761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b="0" noProof="0">
                <a:latin typeface="+mn-lt"/>
                <a:ea typeface="Roboto Slab Bold"/>
                <a:cs typeface="Roboto Slab Bold"/>
                <a:sym typeface="Roboto Slab Bold"/>
              </a:rPr>
              <a:t>Steg 2: Kunnskapsheving og </a:t>
            </a:r>
            <a:endParaRPr lang="nb-NO">
              <a:latin typeface="+mn-lt"/>
              <a:ea typeface="Roboto Slab Bold"/>
              <a:cs typeface="Roboto Slab Bold"/>
              <a:sym typeface="Roboto Slab Bold"/>
            </a:endParaRPr>
          </a:p>
          <a:p>
            <a:pPr defTabSz="449580">
              <a:lnSpc>
                <a:spcPct val="107916"/>
              </a:lnSpc>
              <a:spcBef>
                <a:spcPts val="400"/>
              </a:spcBef>
              <a:defRPr sz="2400" b="1">
                <a:solidFill>
                  <a:srgbClr val="0F4761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b="0" noProof="0">
                <a:latin typeface="+mn-lt"/>
                <a:ea typeface="Roboto Slab Bold"/>
                <a:cs typeface="Roboto Slab Bold"/>
                <a:sym typeface="Roboto Slab Bold"/>
              </a:rPr>
              <a:t>utforsking av eget arbeidsmiljø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Møte med alle ansatte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Hensikt: </a:t>
            </a:r>
            <a:r>
              <a:rPr lang="nb-NO" noProof="0">
                <a:latin typeface="+mn-lt"/>
              </a:rPr>
              <a:t>Kunnskapsheving og refleksjon –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vi utforsker eget arbeidsmiljø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Dato:                   </a:t>
            </a:r>
          </a:p>
          <a:p>
            <a:pPr defTabSz="449580">
              <a:lnSpc>
                <a:spcPct val="110000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Tid</a:t>
            </a:r>
            <a:r>
              <a:rPr lang="nb-NO" b="0" noProof="0">
                <a:latin typeface="+mn-lt"/>
              </a:rPr>
              <a:t>:</a:t>
            </a:r>
            <a:r>
              <a:rPr lang="nb-NO" noProof="0">
                <a:latin typeface="+mn-lt"/>
              </a:rPr>
              <a:t>                               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Fysisk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Digitalt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Hybrid </a:t>
            </a:r>
          </a:p>
        </p:txBody>
      </p:sp>
      <p:sp>
        <p:nvSpPr>
          <p:cNvPr id="16" name="Prioritere…">
            <a:extLst>
              <a:ext uri="{FF2B5EF4-FFF2-40B4-BE49-F238E27FC236}">
                <a16:creationId xmlns:a16="http://schemas.microsoft.com/office/drawing/2014/main" id="{58D701C1-A2CA-DE86-7B3B-48F343667E0A}"/>
              </a:ext>
            </a:extLst>
          </p:cNvPr>
          <p:cNvSpPr txBox="1"/>
          <p:nvPr userDrawn="1"/>
        </p:nvSpPr>
        <p:spPr>
          <a:xfrm>
            <a:off x="6349742" y="8430578"/>
            <a:ext cx="8395792" cy="2941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endParaRPr lang="nb-NO" noProof="0">
              <a:latin typeface="+mn-lt"/>
            </a:endParaRP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b="1" noProof="0">
                <a:latin typeface="+mn-lt"/>
              </a:rPr>
              <a:t>Møte med leder, tillitsvalgt og verneombud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b="1" noProof="0">
                <a:latin typeface="+mn-lt"/>
              </a:rPr>
              <a:t>Hensik</a:t>
            </a:r>
            <a:r>
              <a:rPr lang="nb-NO" noProof="0">
                <a:latin typeface="+mn-lt"/>
              </a:rPr>
              <a:t>t: Refleksjon, sortering og prioritering.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noProof="0">
                <a:latin typeface="+mn-lt"/>
              </a:rPr>
              <a:t>Dato:               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noProof="0">
                <a:latin typeface="+mn-lt"/>
              </a:rPr>
              <a:t>Tid</a:t>
            </a:r>
            <a:r>
              <a:rPr lang="nb-NO" b="0" noProof="0">
                <a:latin typeface="+mn-lt"/>
              </a:rPr>
              <a:t>: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b="0" noProof="0">
                <a:latin typeface="+mn-lt"/>
              </a:rPr>
              <a:t>Fysisk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b="0" noProof="0">
                <a:latin typeface="+mn-lt"/>
              </a:rPr>
              <a:t>Digitalt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b="0" noProof="0">
                <a:latin typeface="+mn-lt"/>
              </a:rPr>
              <a:t>Hybrid </a:t>
            </a:r>
          </a:p>
        </p:txBody>
      </p:sp>
      <p:sp>
        <p:nvSpPr>
          <p:cNvPr id="18" name="Steg 3: Kunnskapsheving og tiltak…">
            <a:extLst>
              <a:ext uri="{FF2B5EF4-FFF2-40B4-BE49-F238E27FC236}">
                <a16:creationId xmlns:a16="http://schemas.microsoft.com/office/drawing/2014/main" id="{FA99521B-92C9-C562-C672-D27B5A5392E7}"/>
              </a:ext>
            </a:extLst>
          </p:cNvPr>
          <p:cNvSpPr txBox="1"/>
          <p:nvPr userDrawn="1"/>
        </p:nvSpPr>
        <p:spPr>
          <a:xfrm>
            <a:off x="11631663" y="4447525"/>
            <a:ext cx="6112251" cy="308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49580">
              <a:lnSpc>
                <a:spcPct val="107916"/>
              </a:lnSpc>
              <a:spcBef>
                <a:spcPts val="400"/>
              </a:spcBef>
              <a:defRPr sz="2400">
                <a:solidFill>
                  <a:srgbClr val="0F4761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0">
                <a:latin typeface="+mn-lt"/>
              </a:rPr>
              <a:t>Steg 3: Kunnskapsheving og tiltak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Møte med alle ansatte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Hensikt:</a:t>
            </a:r>
            <a:r>
              <a:rPr lang="nb-NO" noProof="0">
                <a:latin typeface="+mn-lt"/>
              </a:rPr>
              <a:t> Kunnskapsheving og konkretisering - vi lager tiltak 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Dato:                         </a:t>
            </a:r>
          </a:p>
          <a:p>
            <a:pPr defTabSz="449580">
              <a:lnSpc>
                <a:spcPct val="110000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Tid</a:t>
            </a:r>
            <a:r>
              <a:rPr lang="nb-NO" b="0" noProof="0">
                <a:latin typeface="+mn-lt"/>
              </a:rPr>
              <a:t>: </a:t>
            </a:r>
            <a:r>
              <a:rPr lang="nb-NO" noProof="0">
                <a:latin typeface="+mn-lt"/>
              </a:rPr>
              <a:t>                                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Fysisk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Digitalt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Hybrid</a:t>
            </a:r>
          </a:p>
        </p:txBody>
      </p:sp>
      <p:sp>
        <p:nvSpPr>
          <p:cNvPr id="21" name="Prioritere…">
            <a:extLst>
              <a:ext uri="{FF2B5EF4-FFF2-40B4-BE49-F238E27FC236}">
                <a16:creationId xmlns:a16="http://schemas.microsoft.com/office/drawing/2014/main" id="{F1AA469F-7010-8B72-BAFE-35D1521B15B9}"/>
              </a:ext>
            </a:extLst>
          </p:cNvPr>
          <p:cNvSpPr txBox="1"/>
          <p:nvPr userDrawn="1"/>
        </p:nvSpPr>
        <p:spPr>
          <a:xfrm>
            <a:off x="11631663" y="8431203"/>
            <a:ext cx="7289503" cy="2941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Møte med leder, tillitsvalgt og leder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Hensik</a:t>
            </a:r>
            <a:r>
              <a:rPr lang="nb-NO" noProof="0">
                <a:latin typeface="+mn-lt"/>
              </a:rPr>
              <a:t>t: Refleksjon, sortering, prioritering og veien videre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Dato:                       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Tid</a:t>
            </a:r>
            <a:r>
              <a:rPr lang="nb-NO" b="0" noProof="0">
                <a:latin typeface="+mn-lt"/>
              </a:rPr>
              <a:t>:</a:t>
            </a:r>
            <a:r>
              <a:rPr lang="nb-NO" noProof="0">
                <a:latin typeface="+mn-lt"/>
              </a:rPr>
              <a:t>            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Fysisk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Digitalt</a:t>
            </a:r>
          </a:p>
          <a:p>
            <a:pPr marL="285750" indent="-285750" defTabSz="449580">
              <a:lnSpc>
                <a:spcPct val="110000"/>
              </a:lnSpc>
              <a:spcBef>
                <a:spcPts val="8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noProof="0">
                <a:latin typeface="+mn-lt"/>
              </a:rPr>
              <a:t>Hybrid</a:t>
            </a:r>
          </a:p>
        </p:txBody>
      </p:sp>
      <p:sp>
        <p:nvSpPr>
          <p:cNvPr id="24" name="Steg 4: Gjennomføre og evaluere…">
            <a:extLst>
              <a:ext uri="{FF2B5EF4-FFF2-40B4-BE49-F238E27FC236}">
                <a16:creationId xmlns:a16="http://schemas.microsoft.com/office/drawing/2014/main" id="{04E8C893-313D-7526-9CFF-FD7EF2C5C2F5}"/>
              </a:ext>
            </a:extLst>
          </p:cNvPr>
          <p:cNvSpPr txBox="1"/>
          <p:nvPr userDrawn="1"/>
        </p:nvSpPr>
        <p:spPr>
          <a:xfrm>
            <a:off x="17900320" y="4447525"/>
            <a:ext cx="5753178" cy="159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49580">
              <a:lnSpc>
                <a:spcPct val="107916"/>
              </a:lnSpc>
              <a:spcBef>
                <a:spcPts val="400"/>
              </a:spcBef>
              <a:defRPr sz="2400">
                <a:solidFill>
                  <a:srgbClr val="0F4761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0">
                <a:latin typeface="+mn-lt"/>
              </a:rPr>
              <a:t>Steg 4: Gjennomføre og evaluere 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Alle ansatte</a:t>
            </a: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endParaRPr lang="nb-NO" b="1" noProof="0">
              <a:latin typeface="+mn-lt"/>
            </a:endParaRPr>
          </a:p>
          <a:p>
            <a:pPr defTabSz="449580">
              <a:lnSpc>
                <a:spcPct val="107916"/>
              </a:lnSpc>
              <a:spcBef>
                <a:spcPts val="8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b="1" noProof="0">
                <a:latin typeface="+mn-lt"/>
              </a:rPr>
              <a:t>Hensikt: </a:t>
            </a:r>
            <a:r>
              <a:rPr lang="nb-NO" noProof="0">
                <a:latin typeface="+mn-lt"/>
              </a:rPr>
              <a:t>Gjennomføre, implementere og evaluere tiltakene</a:t>
            </a:r>
          </a:p>
        </p:txBody>
      </p:sp>
      <p:sp>
        <p:nvSpPr>
          <p:cNvPr id="25" name="Rektangel">
            <a:extLst>
              <a:ext uri="{FF2B5EF4-FFF2-40B4-BE49-F238E27FC236}">
                <a16:creationId xmlns:a16="http://schemas.microsoft.com/office/drawing/2014/main" id="{B7CD3F91-8DF6-07B3-F370-E7E57F6F1DE0}"/>
              </a:ext>
            </a:extLst>
          </p:cNvPr>
          <p:cNvSpPr/>
          <p:nvPr userDrawn="1"/>
        </p:nvSpPr>
        <p:spPr>
          <a:xfrm>
            <a:off x="19678697" y="3509345"/>
            <a:ext cx="422604" cy="450357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26" name="Rektangel">
            <a:extLst>
              <a:ext uri="{FF2B5EF4-FFF2-40B4-BE49-F238E27FC236}">
                <a16:creationId xmlns:a16="http://schemas.microsoft.com/office/drawing/2014/main" id="{B2DA0581-369F-4747-9F4E-6F530D58FDB8}"/>
              </a:ext>
            </a:extLst>
          </p:cNvPr>
          <p:cNvSpPr/>
          <p:nvPr userDrawn="1"/>
        </p:nvSpPr>
        <p:spPr>
          <a:xfrm>
            <a:off x="19096421" y="3509345"/>
            <a:ext cx="422604" cy="450358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27" name="Rektangel">
            <a:extLst>
              <a:ext uri="{FF2B5EF4-FFF2-40B4-BE49-F238E27FC236}">
                <a16:creationId xmlns:a16="http://schemas.microsoft.com/office/drawing/2014/main" id="{FC33B4D0-9D2C-5EBF-32C0-8155F7F826BF}"/>
              </a:ext>
            </a:extLst>
          </p:cNvPr>
          <p:cNvSpPr/>
          <p:nvPr userDrawn="1"/>
        </p:nvSpPr>
        <p:spPr>
          <a:xfrm>
            <a:off x="18514145" y="3509345"/>
            <a:ext cx="422604" cy="450358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28" name="Rektangel">
            <a:extLst>
              <a:ext uri="{FF2B5EF4-FFF2-40B4-BE49-F238E27FC236}">
                <a16:creationId xmlns:a16="http://schemas.microsoft.com/office/drawing/2014/main" id="{FFA9855B-765F-FBCD-DBAA-2CCB1D2D4ECA}"/>
              </a:ext>
            </a:extLst>
          </p:cNvPr>
          <p:cNvSpPr/>
          <p:nvPr userDrawn="1"/>
        </p:nvSpPr>
        <p:spPr>
          <a:xfrm>
            <a:off x="17931869" y="3509345"/>
            <a:ext cx="422604" cy="450358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29" name="Rektangel">
            <a:extLst>
              <a:ext uri="{FF2B5EF4-FFF2-40B4-BE49-F238E27FC236}">
                <a16:creationId xmlns:a16="http://schemas.microsoft.com/office/drawing/2014/main" id="{191EF3A7-BE53-9FB6-0B9E-B69294585BD0}"/>
              </a:ext>
            </a:extLst>
          </p:cNvPr>
          <p:cNvSpPr/>
          <p:nvPr userDrawn="1"/>
        </p:nvSpPr>
        <p:spPr>
          <a:xfrm>
            <a:off x="11631663" y="3509345"/>
            <a:ext cx="422604" cy="450358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30" name="Rektangel">
            <a:extLst>
              <a:ext uri="{FF2B5EF4-FFF2-40B4-BE49-F238E27FC236}">
                <a16:creationId xmlns:a16="http://schemas.microsoft.com/office/drawing/2014/main" id="{F09DFFA2-CCEC-8470-4216-B953657003C5}"/>
              </a:ext>
            </a:extLst>
          </p:cNvPr>
          <p:cNvSpPr/>
          <p:nvPr userDrawn="1"/>
        </p:nvSpPr>
        <p:spPr>
          <a:xfrm>
            <a:off x="12213939" y="3509345"/>
            <a:ext cx="422604" cy="450357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31" name="Rektangel">
            <a:extLst>
              <a:ext uri="{FF2B5EF4-FFF2-40B4-BE49-F238E27FC236}">
                <a16:creationId xmlns:a16="http://schemas.microsoft.com/office/drawing/2014/main" id="{EDEFF57A-8835-5734-6E74-5DC957FE6AA9}"/>
              </a:ext>
            </a:extLst>
          </p:cNvPr>
          <p:cNvSpPr/>
          <p:nvPr userDrawn="1"/>
        </p:nvSpPr>
        <p:spPr>
          <a:xfrm>
            <a:off x="12796215" y="3509345"/>
            <a:ext cx="422604" cy="450358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32" name="Rektangel">
            <a:extLst>
              <a:ext uri="{FF2B5EF4-FFF2-40B4-BE49-F238E27FC236}">
                <a16:creationId xmlns:a16="http://schemas.microsoft.com/office/drawing/2014/main" id="{22B52027-A38F-EF5E-9318-ACD34527DD74}"/>
              </a:ext>
            </a:extLst>
          </p:cNvPr>
          <p:cNvSpPr/>
          <p:nvPr userDrawn="1"/>
        </p:nvSpPr>
        <p:spPr>
          <a:xfrm>
            <a:off x="999310" y="3509345"/>
            <a:ext cx="422604" cy="450358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b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33" name="Rektangel">
            <a:extLst>
              <a:ext uri="{FF2B5EF4-FFF2-40B4-BE49-F238E27FC236}">
                <a16:creationId xmlns:a16="http://schemas.microsoft.com/office/drawing/2014/main" id="{4A7BE472-9D0C-5EE3-9429-D0FB04459A1C}"/>
              </a:ext>
            </a:extLst>
          </p:cNvPr>
          <p:cNvSpPr/>
          <p:nvPr userDrawn="1"/>
        </p:nvSpPr>
        <p:spPr>
          <a:xfrm>
            <a:off x="6916605" y="3509345"/>
            <a:ext cx="422604" cy="450357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34" name="Rektangel">
            <a:extLst>
              <a:ext uri="{FF2B5EF4-FFF2-40B4-BE49-F238E27FC236}">
                <a16:creationId xmlns:a16="http://schemas.microsoft.com/office/drawing/2014/main" id="{DBA24088-07AF-4AF9-0060-E38753BB0AFA}"/>
              </a:ext>
            </a:extLst>
          </p:cNvPr>
          <p:cNvSpPr/>
          <p:nvPr userDrawn="1"/>
        </p:nvSpPr>
        <p:spPr>
          <a:xfrm>
            <a:off x="6349742" y="3509345"/>
            <a:ext cx="422604" cy="450357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0">
              <a:latin typeface="+mn-lt"/>
            </a:endParaRPr>
          </a:p>
        </p:txBody>
      </p:sp>
      <p:sp>
        <p:nvSpPr>
          <p:cNvPr id="35" name="Likebent trekant 13">
            <a:extLst>
              <a:ext uri="{FF2B5EF4-FFF2-40B4-BE49-F238E27FC236}">
                <a16:creationId xmlns:a16="http://schemas.microsoft.com/office/drawing/2014/main" id="{0E746D86-708F-AC24-C7E6-0540F21ADAD1}"/>
              </a:ext>
            </a:extLst>
          </p:cNvPr>
          <p:cNvSpPr/>
          <p:nvPr userDrawn="1"/>
        </p:nvSpPr>
        <p:spPr>
          <a:xfrm rot="5400000">
            <a:off x="23156070" y="4079437"/>
            <a:ext cx="821366" cy="364127"/>
          </a:xfrm>
          <a:prstGeom prst="triangle">
            <a:avLst/>
          </a:prstGeom>
          <a:solidFill>
            <a:srgbClr val="EE6D6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36" name="Kobling: vinkel 15">
            <a:extLst>
              <a:ext uri="{FF2B5EF4-FFF2-40B4-BE49-F238E27FC236}">
                <a16:creationId xmlns:a16="http://schemas.microsoft.com/office/drawing/2014/main" id="{59FB9BD2-6CB8-27FB-7D50-4FF0C7C11788}"/>
              </a:ext>
            </a:extLst>
          </p:cNvPr>
          <p:cNvCxnSpPr>
            <a:cxnSpLocks/>
          </p:cNvCxnSpPr>
          <p:nvPr userDrawn="1"/>
        </p:nvCxnSpPr>
        <p:spPr>
          <a:xfrm flipV="1">
            <a:off x="931268" y="4258704"/>
            <a:ext cx="10412647" cy="3755958"/>
          </a:xfrm>
          <a:prstGeom prst="bentConnector3">
            <a:avLst>
              <a:gd name="adj1" fmla="val 50000"/>
            </a:avLst>
          </a:prstGeom>
          <a:noFill/>
          <a:ln w="50800" cap="flat">
            <a:solidFill>
              <a:srgbClr val="EE6D6D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8A9CD1A6-EE2E-5362-97B7-F2B3E7B7169F}"/>
              </a:ext>
            </a:extLst>
          </p:cNvPr>
          <p:cNvCxnSpPr>
            <a:cxnSpLocks/>
          </p:cNvCxnSpPr>
          <p:nvPr userDrawn="1"/>
        </p:nvCxnSpPr>
        <p:spPr>
          <a:xfrm>
            <a:off x="11360640" y="4285787"/>
            <a:ext cx="0" cy="7457751"/>
          </a:xfrm>
          <a:prstGeom prst="line">
            <a:avLst/>
          </a:prstGeom>
          <a:noFill/>
          <a:ln w="50800" cap="flat">
            <a:solidFill>
              <a:srgbClr val="EE6D6D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Kobling: vinkel 19">
            <a:extLst>
              <a:ext uri="{FF2B5EF4-FFF2-40B4-BE49-F238E27FC236}">
                <a16:creationId xmlns:a16="http://schemas.microsoft.com/office/drawing/2014/main" id="{E12A6DA3-612A-A6AD-01A4-3A8654D161EB}"/>
              </a:ext>
            </a:extLst>
          </p:cNvPr>
          <p:cNvCxnSpPr/>
          <p:nvPr userDrawn="1"/>
        </p:nvCxnSpPr>
        <p:spPr>
          <a:xfrm flipV="1">
            <a:off x="11334307" y="4259328"/>
            <a:ext cx="12057321" cy="7457751"/>
          </a:xfrm>
          <a:prstGeom prst="bentConnector3">
            <a:avLst>
              <a:gd name="adj1" fmla="val 52988"/>
            </a:avLst>
          </a:prstGeom>
          <a:noFill/>
          <a:ln w="50800" cap="flat">
            <a:solidFill>
              <a:srgbClr val="EE6D6D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9" name="Plassholder for innhold 2">
            <a:extLst>
              <a:ext uri="{FF2B5EF4-FFF2-40B4-BE49-F238E27FC236}">
                <a16:creationId xmlns:a16="http://schemas.microsoft.com/office/drawing/2014/main" id="{E3384203-3CF4-CF57-7181-35D790617154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493262" y="6080609"/>
            <a:ext cx="3972181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0" name="Plassholder for innhold 2">
            <a:extLst>
              <a:ext uri="{FF2B5EF4-FFF2-40B4-BE49-F238E27FC236}">
                <a16:creationId xmlns:a16="http://schemas.microsoft.com/office/drawing/2014/main" id="{6AD832AE-6FAD-0CF0-DB8A-24A6359478D6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967404" y="6522780"/>
            <a:ext cx="3991163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1" name="Plassholder for innhold 2">
            <a:extLst>
              <a:ext uri="{FF2B5EF4-FFF2-40B4-BE49-F238E27FC236}">
                <a16:creationId xmlns:a16="http://schemas.microsoft.com/office/drawing/2014/main" id="{45271B3D-CDD6-EABD-1DB3-7728F4A1C697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967404" y="6889680"/>
            <a:ext cx="3991163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4" name="Plassholder for innhold 2">
            <a:extLst>
              <a:ext uri="{FF2B5EF4-FFF2-40B4-BE49-F238E27FC236}">
                <a16:creationId xmlns:a16="http://schemas.microsoft.com/office/drawing/2014/main" id="{9620B506-CF56-8981-D7C2-0699BED5F032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12212572" y="5721455"/>
            <a:ext cx="3957733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5" name="Plassholder for innhold 2">
            <a:extLst>
              <a:ext uri="{FF2B5EF4-FFF2-40B4-BE49-F238E27FC236}">
                <a16:creationId xmlns:a16="http://schemas.microsoft.com/office/drawing/2014/main" id="{48CDB39F-CB28-327F-CE4A-67631AB0071D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12212572" y="6080798"/>
            <a:ext cx="3957733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0" name="TekstSylinder 49">
            <a:extLst>
              <a:ext uri="{FF2B5EF4-FFF2-40B4-BE49-F238E27FC236}">
                <a16:creationId xmlns:a16="http://schemas.microsoft.com/office/drawing/2014/main" id="{3A939FB2-2FDE-BA14-E658-13FBA1B09A31}"/>
              </a:ext>
            </a:extLst>
          </p:cNvPr>
          <p:cNvSpPr txBox="1"/>
          <p:nvPr userDrawn="1"/>
        </p:nvSpPr>
        <p:spPr>
          <a:xfrm>
            <a:off x="-1040524" y="2277159"/>
            <a:ext cx="102657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5800">
              <a:solidFill>
                <a:srgbClr val="FFFFFF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  <p:sp>
        <p:nvSpPr>
          <p:cNvPr id="55" name="Plassholder for innhold 2">
            <a:extLst>
              <a:ext uri="{FF2B5EF4-FFF2-40B4-BE49-F238E27FC236}">
                <a16:creationId xmlns:a16="http://schemas.microsoft.com/office/drawing/2014/main" id="{CE2D24F4-95AD-4870-8A01-5BAAA6C22C3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12212572" y="9575029"/>
            <a:ext cx="3910251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6" name="Plassholder for innhold 2">
            <a:extLst>
              <a:ext uri="{FF2B5EF4-FFF2-40B4-BE49-F238E27FC236}">
                <a16:creationId xmlns:a16="http://schemas.microsoft.com/office/drawing/2014/main" id="{FDA4F5C3-B0CA-CACF-1875-AE12C5CAC929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12212572" y="9934372"/>
            <a:ext cx="3910252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7" name="Plassholder for innhold 2">
            <a:extLst>
              <a:ext uri="{FF2B5EF4-FFF2-40B4-BE49-F238E27FC236}">
                <a16:creationId xmlns:a16="http://schemas.microsoft.com/office/drawing/2014/main" id="{818AE24C-74E6-3346-4DA2-DD81AC544ED8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6914644" y="9560005"/>
            <a:ext cx="3953823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8" name="Plassholder for innhold 2">
            <a:extLst>
              <a:ext uri="{FF2B5EF4-FFF2-40B4-BE49-F238E27FC236}">
                <a16:creationId xmlns:a16="http://schemas.microsoft.com/office/drawing/2014/main" id="{03BA1A83-F7A9-9479-B7F3-7340BE837E42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6914644" y="9926905"/>
            <a:ext cx="3953823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E1819B7D-5DF0-AE8F-504E-D43A247951D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493262" y="5716129"/>
            <a:ext cx="3992729" cy="236437"/>
          </a:xfrm>
        </p:spPr>
        <p:txBody>
          <a:bodyPr lIns="72000" tIns="0" rIns="0" bIns="0" anchor="t">
            <a:noAutofit/>
          </a:bodyPr>
          <a:lstStyle>
            <a:lvl1pPr marL="344488" indent="-333375" algn="l">
              <a:buClr>
                <a:srgbClr val="4ECDC4"/>
              </a:buClr>
              <a:buFont typeface="Wingdings" pitchFamily="2" charset="2"/>
              <a:buNone/>
              <a:tabLst/>
              <a:defRPr sz="1600">
                <a:latin typeface="+mn-lt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400">
                <a:latin typeface="+mn-lt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175260897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om">
    <p:bg>
      <p:bgPr>
        <a:solidFill>
          <a:srgbClr val="2B57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E62D32C6-C5F5-7597-902E-EE64817F8689}"/>
              </a:ext>
            </a:extLst>
          </p:cNvPr>
          <p:cNvSpPr/>
          <p:nvPr userDrawn="1"/>
        </p:nvSpPr>
        <p:spPr>
          <a:xfrm>
            <a:off x="134839" y="12496987"/>
            <a:ext cx="3864078" cy="595035"/>
          </a:xfrm>
          <a:prstGeom prst="rect">
            <a:avLst/>
          </a:prstGeom>
          <a:solidFill>
            <a:srgbClr val="2B576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Diverse materiell">
            <a:extLst>
              <a:ext uri="{FF2B5EF4-FFF2-40B4-BE49-F238E27FC236}">
                <a16:creationId xmlns:a16="http://schemas.microsoft.com/office/drawing/2014/main" id="{019D060F-E5F4-6EC0-06F2-5552E11E2194}"/>
              </a:ext>
            </a:extLst>
          </p:cNvPr>
          <p:cNvSpPr txBox="1"/>
          <p:nvPr userDrawn="1"/>
        </p:nvSpPr>
        <p:spPr>
          <a:xfrm>
            <a:off x="4612407" y="6191151"/>
            <a:ext cx="15225322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8000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b="1">
                <a:solidFill>
                  <a:schemeClr val="bg1"/>
                </a:solidFill>
                <a:latin typeface="+mn-lt"/>
              </a:rPr>
              <a:t>Informasjonsmøte med ansatte</a:t>
            </a:r>
            <a:endParaRPr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896EF401-F10E-D162-E374-94964CA38D34}"/>
              </a:ext>
            </a:extLst>
          </p:cNvPr>
          <p:cNvSpPr txBox="1"/>
          <p:nvPr userDrawn="1"/>
        </p:nvSpPr>
        <p:spPr>
          <a:xfrm>
            <a:off x="1437150" y="873942"/>
            <a:ext cx="125945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2800">
                <a:solidFill>
                  <a:schemeClr val="bg1"/>
                </a:solidFill>
                <a:latin typeface="+mn-lt"/>
                <a:ea typeface="+mn-ea"/>
                <a:cs typeface="+mn-cs"/>
                <a:sym typeface="Roboto Slab Bold"/>
              </a:rPr>
              <a:t>Steg 1</a:t>
            </a:r>
          </a:p>
        </p:txBody>
      </p:sp>
      <p:pic>
        <p:nvPicPr>
          <p:cNvPr id="6" name="Grafikk 5" descr="Stopp med heldekkende fyll">
            <a:extLst>
              <a:ext uri="{FF2B5EF4-FFF2-40B4-BE49-F238E27FC236}">
                <a16:creationId xmlns:a16="http://schemas.microsoft.com/office/drawing/2014/main" id="{FE945BC9-6D51-103B-3235-66957AD6A2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2750" y="493682"/>
            <a:ext cx="914400" cy="914400"/>
          </a:xfrm>
          <a:prstGeom prst="rect">
            <a:avLst/>
          </a:prstGeo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FCFA1919-647B-8823-E2FB-56347AFF7872}"/>
              </a:ext>
            </a:extLst>
          </p:cNvPr>
          <p:cNvSpPr txBox="1"/>
          <p:nvPr userDrawn="1"/>
        </p:nvSpPr>
        <p:spPr>
          <a:xfrm>
            <a:off x="3326910" y="8251746"/>
            <a:ext cx="8661890" cy="1395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r">
              <a:lnSpc>
                <a:spcPct val="100000"/>
              </a:lnSpc>
              <a:buSzTx/>
            </a:pPr>
            <a:r>
              <a:rPr lang="nb-NO" sz="2800">
                <a:solidFill>
                  <a:schemeClr val="bg1"/>
                </a:solidFill>
                <a:latin typeface="+mn-lt"/>
                <a:ea typeface="+mn-ea"/>
                <a:cs typeface="+mn-cs"/>
                <a:sym typeface="Roboto Slab Bold"/>
              </a:rPr>
              <a:t>Dato:</a:t>
            </a:r>
          </a:p>
          <a:p>
            <a:pPr marL="0" indent="0" algn="r">
              <a:lnSpc>
                <a:spcPct val="100000"/>
              </a:lnSpc>
              <a:buSzTx/>
            </a:pPr>
            <a:r>
              <a:rPr lang="nb-NO" sz="2800">
                <a:solidFill>
                  <a:schemeClr val="bg1"/>
                </a:solidFill>
                <a:latin typeface="+mn-lt"/>
                <a:ea typeface="+mn-ea"/>
                <a:cs typeface="+mn-cs"/>
                <a:sym typeface="Roboto Slab Bold"/>
              </a:rPr>
              <a:t>Bedrift:</a:t>
            </a:r>
            <a:endParaRPr lang="nb-NO" sz="280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r">
              <a:lnSpc>
                <a:spcPct val="100000"/>
              </a:lnSpc>
              <a:buSzTx/>
            </a:pPr>
            <a:r>
              <a:rPr lang="nb-NO" sz="2800">
                <a:solidFill>
                  <a:schemeClr val="bg1"/>
                </a:solidFill>
                <a:latin typeface="+mn-lt"/>
                <a:ea typeface="+mn-ea"/>
                <a:cs typeface="+mn-cs"/>
                <a:sym typeface="Roboto Slab Bold"/>
              </a:rPr>
              <a:t>IA-rådgiver: </a:t>
            </a:r>
            <a:endParaRPr lang="nb-NO" sz="280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lassholder for tekst 3">
            <a:extLst>
              <a:ext uri="{FF2B5EF4-FFF2-40B4-BE49-F238E27FC236}">
                <a16:creationId xmlns:a16="http://schemas.microsoft.com/office/drawing/2014/main" id="{B9230BB1-EC49-E3D5-D61F-38C45D466D3A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12192000" y="8251746"/>
            <a:ext cx="10715627" cy="53347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tekst 3">
            <a:extLst>
              <a:ext uri="{FF2B5EF4-FFF2-40B4-BE49-F238E27FC236}">
                <a16:creationId xmlns:a16="http://schemas.microsoft.com/office/drawing/2014/main" id="{CDE5BFE5-518C-8BE9-48BD-45EA8E3BE6ED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12192000" y="8682633"/>
            <a:ext cx="10715627" cy="53347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tekst 3">
            <a:extLst>
              <a:ext uri="{FF2B5EF4-FFF2-40B4-BE49-F238E27FC236}">
                <a16:creationId xmlns:a16="http://schemas.microsoft.com/office/drawing/2014/main" id="{19693CA3-9A14-6288-5297-00CEA661E0BC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12191999" y="9113520"/>
            <a:ext cx="10715627" cy="53347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7E5CD190-3269-C8A3-7EE2-27EE2E40BE63}"/>
              </a:ext>
            </a:extLst>
          </p:cNvPr>
          <p:cNvSpPr txBox="1"/>
          <p:nvPr userDrawn="1"/>
        </p:nvSpPr>
        <p:spPr>
          <a:xfrm>
            <a:off x="26693446" y="9947690"/>
            <a:ext cx="102657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5800">
              <a:solidFill>
                <a:srgbClr val="FFFFFF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  <p:pic>
        <p:nvPicPr>
          <p:cNvPr id="10" name="Graphic 1">
            <a:extLst>
              <a:ext uri="{FF2B5EF4-FFF2-40B4-BE49-F238E27FC236}">
                <a16:creationId xmlns:a16="http://schemas.microsoft.com/office/drawing/2014/main" id="{1BFC34C9-DB15-58ED-D9F2-DCBBBCD5EF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464288" y="12579864"/>
            <a:ext cx="2487183" cy="698741"/>
          </a:xfrm>
          <a:prstGeom prst="rect">
            <a:avLst/>
          </a:prstGeom>
        </p:spPr>
      </p:pic>
      <p:sp>
        <p:nvSpPr>
          <p:cNvPr id="15" name="TekstSylinder 14">
            <a:extLst>
              <a:ext uri="{FF2B5EF4-FFF2-40B4-BE49-F238E27FC236}">
                <a16:creationId xmlns:a16="http://schemas.microsoft.com/office/drawing/2014/main" id="{053A38A2-06E1-364F-CD3C-14A7D642911F}"/>
              </a:ext>
            </a:extLst>
          </p:cNvPr>
          <p:cNvSpPr txBox="1"/>
          <p:nvPr userDrawn="1"/>
        </p:nvSpPr>
        <p:spPr>
          <a:xfrm>
            <a:off x="498764" y="2312130"/>
            <a:ext cx="102657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5800">
              <a:solidFill>
                <a:srgbClr val="FFFFFF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07A460FD-E90C-53A7-ECB2-3EA420EA8A06}"/>
              </a:ext>
            </a:extLst>
          </p:cNvPr>
          <p:cNvSpPr txBox="1"/>
          <p:nvPr userDrawn="1"/>
        </p:nvSpPr>
        <p:spPr>
          <a:xfrm>
            <a:off x="349135" y="1192"/>
            <a:ext cx="102657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5800">
              <a:solidFill>
                <a:srgbClr val="FFFFFF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</p:spTree>
    <p:extLst>
      <p:ext uri="{BB962C8B-B14F-4D97-AF65-F5344CB8AC3E}">
        <p14:creationId xmlns:p14="http://schemas.microsoft.com/office/powerpoint/2010/main" val="157805063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1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3EAD8D60-7A63-E923-C448-59C330C24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999" y="2958353"/>
            <a:ext cx="18288001" cy="7817224"/>
          </a:xfrm>
        </p:spPr>
        <p:txBody>
          <a:bodyPr anchor="ctr"/>
          <a:lstStyle>
            <a:lvl1pPr algn="l">
              <a:defRPr sz="6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2D5660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>
              <a:solidFill>
                <a:srgbClr val="2D5660"/>
              </a:solidFill>
            </a:endParaRP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91A4A98-52A0-E580-8A46-26EA98C0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</a:defRPr>
            </a:lvl1pPr>
          </a:lstStyle>
          <a:p>
            <a:fld id="{CD8BD15F-71AF-854E-9182-4777FF9948DA}" type="datetimeFigureOut">
              <a:rPr lang="nb-US" smtClean="0"/>
              <a:pPr/>
              <a:t>01/14/2026</a:t>
            </a:fld>
            <a:endParaRPr lang="nb-US">
              <a:solidFill>
                <a:srgbClr val="2D5660"/>
              </a:solidFill>
            </a:endParaRPr>
          </a:p>
        </p:txBody>
      </p:sp>
      <p:sp>
        <p:nvSpPr>
          <p:cNvPr id="7" name="Plassholder for bunntekst 4">
            <a:extLst>
              <a:ext uri="{FF2B5EF4-FFF2-40B4-BE49-F238E27FC236}">
                <a16:creationId xmlns:a16="http://schemas.microsoft.com/office/drawing/2014/main" id="{37D44477-E270-CA64-B27A-15885C94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</a:defRPr>
            </a:lvl1pPr>
          </a:lstStyle>
          <a:p>
            <a:r>
              <a:rPr lang="nb-NO"/>
              <a:t>Tittel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866741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5" y="276995"/>
            <a:ext cx="2383001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1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3EAD8D60-7A63-E923-C448-59C330C24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999" y="2958353"/>
            <a:ext cx="18288001" cy="7817224"/>
          </a:xfrm>
        </p:spPr>
        <p:txBody>
          <a:bodyPr anchor="ctr"/>
          <a:lstStyle>
            <a:lvl1pPr algn="l">
              <a:defRPr sz="6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2D5660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91A4A98-52A0-E580-8A46-26EA98C0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</a:defRPr>
            </a:lvl1pPr>
          </a:lstStyle>
          <a:p>
            <a:fld id="{CD8BD15F-71AF-854E-9182-4777FF9948DA}" type="datetimeFigureOut">
              <a:rPr lang="nb-US" smtClean="0"/>
              <a:pPr/>
              <a:t>01/14/2026</a:t>
            </a:fld>
            <a:endParaRPr lang="nb-US"/>
          </a:p>
        </p:txBody>
      </p:sp>
      <p:sp>
        <p:nvSpPr>
          <p:cNvPr id="7" name="Plassholder for bunntekst 4">
            <a:extLst>
              <a:ext uri="{FF2B5EF4-FFF2-40B4-BE49-F238E27FC236}">
                <a16:creationId xmlns:a16="http://schemas.microsoft.com/office/drawing/2014/main" id="{37D44477-E270-CA64-B27A-15885C94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rgbClr val="2D5660"/>
                </a:solidFill>
              </a:defRPr>
            </a:lvl1pPr>
          </a:lstStyle>
          <a:p>
            <a:r>
              <a:rPr lang="nb-NO"/>
              <a:t>Tittel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750032229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267761" y="276995"/>
            <a:ext cx="1354658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4" y="1690821"/>
            <a:ext cx="9544050" cy="10339254"/>
          </a:xfrm>
        </p:spPr>
        <p:txBody>
          <a:bodyPr anchor="ctr"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pic>
        <p:nvPicPr>
          <p:cNvPr id="8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67D7EC46-2259-59B5-DE40-46777588E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361458" y="3651250"/>
            <a:ext cx="9170054" cy="8378825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8893594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267761" y="276995"/>
            <a:ext cx="1354658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4" y="1690821"/>
            <a:ext cx="9544050" cy="10339254"/>
          </a:xfrm>
        </p:spPr>
        <p:txBody>
          <a:bodyPr anchor="ctr"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pic>
        <p:nvPicPr>
          <p:cNvPr id="8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67D7EC46-2259-59B5-DE40-46777588E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361458" y="3651250"/>
            <a:ext cx="9170054" cy="8378825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76437228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10547833" y="276995"/>
            <a:ext cx="13546580" cy="13162010"/>
          </a:xfrm>
          <a:prstGeom prst="rect">
            <a:avLst/>
          </a:prstGeom>
          <a:solidFill>
            <a:srgbClr val="ACCAC4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723236" y="1690821"/>
            <a:ext cx="9544050" cy="10339254"/>
          </a:xfrm>
        </p:spPr>
        <p:txBody>
          <a:bodyPr anchor="ctr"/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22544" y="3651250"/>
            <a:ext cx="9170054" cy="8378825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14839393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_Mønster_Hvi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" descr="Bilde">
            <a:extLst>
              <a:ext uri="{FF2B5EF4-FFF2-40B4-BE49-F238E27FC236}">
                <a16:creationId xmlns:a16="http://schemas.microsoft.com/office/drawing/2014/main" id="{A8A24D36-D50B-1213-1E45-43BCE68E33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7476"/>
          </a:blip>
          <a:stretch>
            <a:fillRect/>
          </a:stretch>
        </p:blipFill>
        <p:spPr>
          <a:xfrm>
            <a:off x="-93527" y="0"/>
            <a:ext cx="2274528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301B008E-9A56-83F7-97F9-A77562A32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54817" y="954571"/>
            <a:ext cx="12748592" cy="1576595"/>
          </a:xfrm>
        </p:spPr>
        <p:txBody>
          <a:bodyPr anchor="b"/>
          <a:lstStyle>
            <a:lvl1pPr algn="l"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6A55238-71E9-5A41-3FB2-2890C56DD55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554817" y="2796209"/>
            <a:ext cx="12748592" cy="1312036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5143822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loverskrift_Mønster_Hvi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79431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esentasjonstittel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err="1"/>
              <a:t>Presentasjonstittel</a:t>
            </a:r>
            <a:endParaRPr/>
          </a:p>
        </p:txBody>
      </p:sp>
      <p:sp>
        <p:nvSpPr>
          <p:cNvPr id="6" name="Brødtekst nivå én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err="1"/>
              <a:t>Presentasjonsundertittel</a:t>
            </a:r>
            <a:endParaRPr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C60F0573-47F0-5064-C2E8-CE7AA5AF3075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4" name="Kvadrat">
            <a:extLst>
              <a:ext uri="{FF2B5EF4-FFF2-40B4-BE49-F238E27FC236}">
                <a16:creationId xmlns:a16="http://schemas.microsoft.com/office/drawing/2014/main" id="{E1B2FDD9-B151-629C-D8EE-A05F06C15495}"/>
              </a:ext>
            </a:extLst>
          </p:cNvPr>
          <p:cNvSpPr/>
          <p:nvPr userDrawn="1"/>
        </p:nvSpPr>
        <p:spPr>
          <a:xfrm>
            <a:off x="11407772" y="-972932"/>
            <a:ext cx="753468" cy="753468"/>
          </a:xfrm>
          <a:prstGeom prst="rect">
            <a:avLst/>
          </a:prstGeom>
          <a:solidFill>
            <a:srgbClr val="2D5660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7" name="Kvadrat">
            <a:extLst>
              <a:ext uri="{FF2B5EF4-FFF2-40B4-BE49-F238E27FC236}">
                <a16:creationId xmlns:a16="http://schemas.microsoft.com/office/drawing/2014/main" id="{43D3024C-9085-1130-A82D-51FCBFB2877D}"/>
              </a:ext>
            </a:extLst>
          </p:cNvPr>
          <p:cNvSpPr/>
          <p:nvPr userDrawn="1"/>
        </p:nvSpPr>
        <p:spPr>
          <a:xfrm>
            <a:off x="13029457" y="-968054"/>
            <a:ext cx="753468" cy="753468"/>
          </a:xfrm>
          <a:prstGeom prst="rect">
            <a:avLst/>
          </a:prstGeom>
          <a:solidFill>
            <a:srgbClr val="ACCAC4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Kvadrat">
            <a:extLst>
              <a:ext uri="{FF2B5EF4-FFF2-40B4-BE49-F238E27FC236}">
                <a16:creationId xmlns:a16="http://schemas.microsoft.com/office/drawing/2014/main" id="{DD68657F-9827-45C9-4986-AD8CD8FD8EFE}"/>
              </a:ext>
            </a:extLst>
          </p:cNvPr>
          <p:cNvSpPr/>
          <p:nvPr userDrawn="1"/>
        </p:nvSpPr>
        <p:spPr>
          <a:xfrm>
            <a:off x="10654088" y="-972932"/>
            <a:ext cx="753468" cy="753468"/>
          </a:xfrm>
          <a:prstGeom prst="rect">
            <a:avLst/>
          </a:prstGeom>
          <a:solidFill>
            <a:srgbClr val="ED6D6E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9" name="Kvadrat">
            <a:extLst>
              <a:ext uri="{FF2B5EF4-FFF2-40B4-BE49-F238E27FC236}">
                <a16:creationId xmlns:a16="http://schemas.microsoft.com/office/drawing/2014/main" id="{4A2C5234-B48A-B33D-9BE4-8EA7824A77F3}"/>
              </a:ext>
            </a:extLst>
          </p:cNvPr>
          <p:cNvSpPr/>
          <p:nvPr userDrawn="1"/>
        </p:nvSpPr>
        <p:spPr>
          <a:xfrm>
            <a:off x="12171774" y="-968054"/>
            <a:ext cx="753468" cy="753468"/>
          </a:xfrm>
          <a:prstGeom prst="rect">
            <a:avLst/>
          </a:prstGeom>
          <a:solidFill>
            <a:srgbClr val="F5F0E6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7" r:id="rId2"/>
    <p:sldLayoutId id="2147483674" r:id="rId3"/>
    <p:sldLayoutId id="2147483686" r:id="rId4"/>
    <p:sldLayoutId id="2147483662" r:id="rId5"/>
    <p:sldLayoutId id="2147483685" r:id="rId6"/>
    <p:sldLayoutId id="2147483682" r:id="rId7"/>
    <p:sldLayoutId id="2147483663" r:id="rId8"/>
    <p:sldLayoutId id="2147483691" r:id="rId9"/>
    <p:sldLayoutId id="2147483690" r:id="rId10"/>
    <p:sldLayoutId id="2147483666" r:id="rId11"/>
    <p:sldLayoutId id="2147483676" r:id="rId12"/>
    <p:sldLayoutId id="2147483677" r:id="rId13"/>
    <p:sldLayoutId id="2147483664" r:id="rId14"/>
    <p:sldLayoutId id="2147483681" r:id="rId15"/>
    <p:sldLayoutId id="2147483688" r:id="rId16"/>
    <p:sldLayoutId id="2147483673" r:id="rId17"/>
    <p:sldLayoutId id="2147483665" r:id="rId18"/>
    <p:sldLayoutId id="2147483668" r:id="rId19"/>
    <p:sldLayoutId id="2147483669" r:id="rId20"/>
    <p:sldLayoutId id="2147483672" r:id="rId21"/>
    <p:sldLayoutId id="2147483683" r:id="rId22"/>
    <p:sldLayoutId id="2147483678" r:id="rId23"/>
    <p:sldLayoutId id="2147483679" r:id="rId24"/>
    <p:sldLayoutId id="2147483680" r:id="rId25"/>
    <p:sldLayoutId id="2147483689" r:id="rId26"/>
    <p:sldLayoutId id="2147483684" r:id="rId27"/>
  </p:sldLayoutIdLst>
  <p:transition spd="med"/>
  <p:txStyles>
    <p:title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titleStyle>
    <p:body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1BB411D4-F685-C1FC-1268-6140926FD127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 fontScale="92500" lnSpcReduction="10000"/>
          </a:bodyPr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3DDE054-1EA4-EC7F-9BF4-3F12B022C026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>
            <a:normAutofit fontScale="92500" lnSpcReduction="10000"/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937304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5A9F901-37A1-98ED-9579-F2CFB2FA206B}"/>
              </a:ext>
            </a:extLst>
          </p:cNvPr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BCE1FB7-2E87-A278-785B-94FADA605A42}"/>
              </a:ext>
            </a:extLst>
          </p:cNvPr>
          <p:cNvSpPr>
            <a:spLocks noGrp="1"/>
          </p:cNvSpPr>
          <p:nvPr>
            <p:ph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57979B0-5E35-8B5C-0DE1-4A4BB2E07232}"/>
              </a:ext>
            </a:extLst>
          </p:cNvPr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C9106B41-2EE2-1989-15DF-18B50E34F293}"/>
              </a:ext>
            </a:extLst>
          </p:cNvPr>
          <p:cNvSpPr>
            <a:spLocks noGrp="1"/>
          </p:cNvSpPr>
          <p:nvPr>
            <p:ph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DCF9049-205C-E0E3-B3C7-A3ACE84C6D6E}"/>
              </a:ext>
            </a:extLst>
          </p:cNvPr>
          <p:cNvSpPr>
            <a:spLocks noGrp="1"/>
          </p:cNvSpPr>
          <p:nvPr>
            <p:ph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5F27043E-AA7E-3D6F-030E-552CCD1F8BF1}"/>
              </a:ext>
            </a:extLst>
          </p:cNvPr>
          <p:cNvSpPr>
            <a:spLocks noGrp="1"/>
          </p:cNvSpPr>
          <p:nvPr>
            <p:ph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E34F3FF5-8238-F1D1-3767-82790EB0D186}"/>
              </a:ext>
            </a:extLst>
          </p:cNvPr>
          <p:cNvSpPr>
            <a:spLocks noGrp="1"/>
          </p:cNvSpPr>
          <p:nvPr>
            <p:ph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1A69D4C8-EE98-6BCC-D27B-67FA173D5C69}"/>
              </a:ext>
            </a:extLst>
          </p:cNvPr>
          <p:cNvSpPr>
            <a:spLocks noGrp="1"/>
          </p:cNvSpPr>
          <p:nvPr>
            <p:ph idx="2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50D0DB0F-4F13-BF4A-82D1-50EAC23DB50D}"/>
              </a:ext>
            </a:extLst>
          </p:cNvPr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E64BF73F-7A9A-14F0-7AF9-ED1009FBB92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593540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FBC66-B998-BBCD-51EE-79A9F536F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45119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85E548-B048-0342-5E59-D144DF19E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noProof="1"/>
              <a:t>Valgfritt tilleggsstoff</a:t>
            </a:r>
          </a:p>
        </p:txBody>
      </p:sp>
    </p:spTree>
    <p:extLst>
      <p:ext uri="{BB962C8B-B14F-4D97-AF65-F5344CB8AC3E}">
        <p14:creationId xmlns:p14="http://schemas.microsoft.com/office/powerpoint/2010/main" val="120122456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Vårt beste tips til hva dere kan gjøre til neste samling:"/>
          <p:cNvSpPr txBox="1"/>
          <p:nvPr/>
        </p:nvSpPr>
        <p:spPr>
          <a:xfrm>
            <a:off x="1065105" y="1041482"/>
            <a:ext cx="1004441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3000">
                <a:solidFill>
                  <a:srgbClr val="F27776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err="1">
                <a:solidFill>
                  <a:schemeClr val="tx1"/>
                </a:solidFill>
              </a:rPr>
              <a:t>Vårt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beste</a:t>
            </a:r>
            <a:r>
              <a:rPr>
                <a:solidFill>
                  <a:schemeClr val="tx1"/>
                </a:solidFill>
              </a:rPr>
              <a:t> tips </a:t>
            </a:r>
            <a:r>
              <a:rPr err="1">
                <a:solidFill>
                  <a:schemeClr val="tx1"/>
                </a:solidFill>
              </a:rPr>
              <a:t>til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hva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dere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kan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gjøre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til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neste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samling</a:t>
            </a:r>
            <a:r>
              <a:rPr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642" name="Rektangel"/>
          <p:cNvSpPr/>
          <p:nvPr/>
        </p:nvSpPr>
        <p:spPr>
          <a:xfrm>
            <a:off x="567397" y="2006600"/>
            <a:ext cx="23370189" cy="11416792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43" name="Helseiarbeid_logo_org.ai" descr="Helseiarbeid_logo_org.a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42121" y="12487161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44" name="Rektangel"/>
          <p:cNvSpPr/>
          <p:nvPr/>
        </p:nvSpPr>
        <p:spPr>
          <a:xfrm>
            <a:off x="1065105" y="1672447"/>
            <a:ext cx="21022487" cy="332748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3" name="Bilde" descr="Bilde">
            <a:extLst>
              <a:ext uri="{FF2B5EF4-FFF2-40B4-BE49-F238E27FC236}">
                <a16:creationId xmlns:a16="http://schemas.microsoft.com/office/drawing/2014/main" id="{617F09A3-A366-2506-4352-AA4A43FA42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61154" y="292608"/>
            <a:ext cx="1702871" cy="170814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D1E26-E347-2A59-0AA5-70A848900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AC3EE-4E1C-40A5-F9C1-BD93F2DE1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3858" y="2114687"/>
            <a:ext cx="9396175" cy="10339254"/>
          </a:xfrm>
          <a:noFill/>
        </p:spPr>
        <p:txBody>
          <a:bodyPr/>
          <a:lstStyle/>
          <a:p>
            <a:r>
              <a:rPr lang="en-US"/>
              <a:t> </a:t>
            </a:r>
            <a:br>
              <a:rPr lang="en-US"/>
            </a:br>
            <a:r>
              <a:rPr lang="en-US"/>
              <a:t>HelseIArbeid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9A356-6F1A-C72C-5EAE-AE502FC7A4A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467995"/>
            <a:endParaRPr lang="nb-NO" b="1">
              <a:latin typeface="+mn-lt"/>
            </a:endParaRPr>
          </a:p>
          <a:p>
            <a:pPr marL="467995"/>
            <a:endParaRPr lang="nb-NO" b="1">
              <a:latin typeface="+mn-lt"/>
            </a:endParaRPr>
          </a:p>
          <a:p>
            <a:pPr marL="467995"/>
            <a:endParaRPr lang="nb-NO" b="1">
              <a:latin typeface="+mn-lt"/>
            </a:endParaRPr>
          </a:p>
          <a:p>
            <a:pPr marL="10795" indent="0">
              <a:buNone/>
            </a:pPr>
            <a:r>
              <a:rPr lang="nb-NO" b="1">
                <a:latin typeface="+mn-lt"/>
                <a:cs typeface="Arial"/>
              </a:rPr>
              <a:t>Hensikt: </a:t>
            </a:r>
            <a:br>
              <a:rPr lang="nb-NO" b="1">
                <a:latin typeface="+mn-lt"/>
              </a:rPr>
            </a:br>
            <a:r>
              <a:rPr lang="nb-NO" b="1">
                <a:latin typeface="+mn-lt"/>
              </a:rPr>
              <a:t> </a:t>
            </a:r>
          </a:p>
          <a:p>
            <a:pPr marL="810895" lvl="1" indent="-342900"/>
            <a:r>
              <a:rPr lang="nb-NO">
                <a:latin typeface="Roboto Slab"/>
                <a:ea typeface="Roboto Slab"/>
                <a:cs typeface="Roboto Slab"/>
              </a:rPr>
              <a:t>Skape felles forståelse for </a:t>
            </a:r>
            <a:r>
              <a:rPr lang="nb-NO" err="1">
                <a:latin typeface="Roboto Slab"/>
                <a:ea typeface="Roboto Slab"/>
                <a:cs typeface="Roboto Slab"/>
              </a:rPr>
              <a:t>HelseIArbeid</a:t>
            </a:r>
            <a:r>
              <a:rPr lang="nb-NO">
                <a:latin typeface="Roboto Slab"/>
                <a:ea typeface="Roboto Slab"/>
                <a:cs typeface="Roboto Slab"/>
              </a:rPr>
              <a:t> Bedrift</a:t>
            </a:r>
            <a:endParaRPr lang="nb-NO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810895" lvl="1" indent="-342900"/>
            <a:endParaRPr lang="nb-NO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810895" lvl="1" indent="-342900"/>
            <a:r>
              <a:rPr lang="nb-NO">
                <a:latin typeface="Roboto Slab"/>
                <a:ea typeface="Roboto Slab"/>
                <a:cs typeface="Roboto Slab"/>
              </a:rPr>
              <a:t>Skape nysgjerrighet og motivasjon for å delta</a:t>
            </a:r>
          </a:p>
          <a:p>
            <a:pPr marL="10795" indent="0">
              <a:buNone/>
            </a:pPr>
            <a:br>
              <a:rPr lang="nb-NO">
                <a:latin typeface="+mn-lt"/>
              </a:rPr>
            </a:br>
            <a:br>
              <a:rPr lang="nb-NO">
                <a:latin typeface="Aptos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988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72C671-B309-6407-4588-A8B5FB947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BAFCE-E67E-D208-B75A-894864960B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/>
              <a:t>Hva er </a:t>
            </a:r>
            <a:r>
              <a:rPr lang="nb-NO" err="1"/>
              <a:t>HelseIArbeid</a:t>
            </a:r>
            <a:r>
              <a:rPr lang="nb-NO"/>
              <a:t>?</a:t>
            </a:r>
            <a:br>
              <a:rPr lang="nb-NO"/>
            </a:br>
            <a:br>
              <a:rPr lang="nb-NO"/>
            </a:br>
            <a:r>
              <a:rPr lang="nb-NO" sz="3000" u="sng"/>
              <a:t>Sett inn lenke til film</a:t>
            </a:r>
            <a:br>
              <a:rPr lang="nb-NO">
                <a:solidFill>
                  <a:srgbClr val="3A4053"/>
                </a:solidFill>
                <a:latin typeface="Aptos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5678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17FDCF56-98C8-6F82-9E2D-426FF86D8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2320" y="4897628"/>
            <a:ext cx="18288000" cy="78168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nb-NO" altLang="nb-NO">
                <a:latin typeface="Roboto Slab"/>
                <a:ea typeface="Roboto Slab"/>
                <a:cs typeface="Roboto Slab"/>
              </a:rPr>
              <a:t>Gjennom mer </a:t>
            </a:r>
            <a:r>
              <a:rPr lang="nb-NO" altLang="nb-NO" b="1">
                <a:latin typeface="Roboto Slab"/>
                <a:ea typeface="Roboto Slab"/>
                <a:cs typeface="Roboto Slab"/>
              </a:rPr>
              <a:t>kunnskap </a:t>
            </a:r>
            <a:r>
              <a:rPr lang="nb-NO" altLang="nb-NO">
                <a:latin typeface="Roboto Slab"/>
                <a:ea typeface="Roboto Slab"/>
                <a:cs typeface="Roboto Slab"/>
              </a:rPr>
              <a:t>blir det enklere å leve med helseplager og </a:t>
            </a:r>
            <a:r>
              <a:rPr lang="nb-NO" altLang="nb-NO" b="1">
                <a:latin typeface="Roboto Slab"/>
                <a:ea typeface="Roboto Slab"/>
                <a:cs typeface="Roboto Slab"/>
              </a:rPr>
              <a:t>fungere bedre i arbeidslivet</a:t>
            </a:r>
            <a:endParaRPr lang="nb-NO" b="1">
              <a:latin typeface="Roboto Slab"/>
              <a:ea typeface="Roboto Slab"/>
              <a:cs typeface="Roboto Slab"/>
            </a:endParaRPr>
          </a:p>
        </p:txBody>
      </p:sp>
      <p:pic>
        <p:nvPicPr>
          <p:cNvPr id="5" name="Grafikk 4" descr="Åpent anførselstegn med heldekkende fyll">
            <a:extLst>
              <a:ext uri="{FF2B5EF4-FFF2-40B4-BE49-F238E27FC236}">
                <a16:creationId xmlns:a16="http://schemas.microsoft.com/office/drawing/2014/main" id="{7AD1CDA7-9E1D-6C69-76F3-AD311A2019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40502" y="3949774"/>
            <a:ext cx="1895707" cy="189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5668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E0D75-6298-B452-61C5-2593A2C11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9A61A-F57D-BEB1-F6C4-D616B6494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Mål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A45CD-75D1-87F5-88AB-A415C3FEEEB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457200">
              <a:spcBef>
                <a:spcPts val="2500"/>
              </a:spcBef>
            </a:pP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Øke kunnskap om vanlige helseplager og arbeidsplassens betydning</a:t>
            </a:r>
          </a:p>
          <a:p>
            <a:pPr marL="457200">
              <a:spcBef>
                <a:spcPts val="2500"/>
              </a:spcBef>
            </a:pP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Styrke eget arbeidsmiljø</a:t>
            </a:r>
            <a:endParaRPr lang="nb-NO" b="1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457200">
              <a:spcBef>
                <a:spcPts val="2500"/>
              </a:spcBef>
            </a:pP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Styrke arbeidsplassens evne til å forebygge sykefravær og inkludere ansatte med helseplager.</a:t>
            </a:r>
          </a:p>
          <a:p>
            <a:pPr marL="467995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B8DE4D-E0A1-9281-849F-D9A828FBBD5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4003165"/>
            <a:ext cx="10606477" cy="7893804"/>
          </a:xfrm>
        </p:spPr>
        <p:txBody>
          <a:bodyPr/>
          <a:lstStyle/>
          <a:p>
            <a:pPr marL="467995"/>
            <a:r>
              <a:rPr lang="en-US" b="1">
                <a:latin typeface="+mn-lt"/>
                <a:cs typeface="Arial"/>
              </a:rPr>
              <a:t>Film:</a:t>
            </a:r>
            <a:r>
              <a:rPr lang="nb-NO" b="1">
                <a:latin typeface="+mn-lt"/>
                <a:cs typeface="Arial"/>
              </a:rPr>
              <a:t> </a:t>
            </a:r>
            <a:br>
              <a:rPr lang="nb-NO" b="1">
                <a:latin typeface="+mn-lt"/>
              </a:rPr>
            </a:br>
            <a:r>
              <a:rPr lang="nb-NO">
                <a:latin typeface="Roboto Slab"/>
                <a:ea typeface="Roboto Slab"/>
                <a:cs typeface="Roboto Slab"/>
              </a:rPr>
              <a:t>Vi følger historien om Erik og får faglig påfyll fra helsepersonell.</a:t>
            </a:r>
            <a:br>
              <a:rPr lang="nb-NO">
                <a:latin typeface="+mn-lt"/>
              </a:rPr>
            </a:br>
            <a:endParaRPr lang="nb-NO">
              <a:latin typeface="+mn-lt"/>
            </a:endParaRPr>
          </a:p>
          <a:p>
            <a:pPr marL="467995"/>
            <a:r>
              <a:rPr lang="nb-NO" b="1">
                <a:latin typeface="+mn-lt"/>
                <a:cs typeface="Arial"/>
              </a:rPr>
              <a:t>Refleksjon:</a:t>
            </a:r>
            <a:br>
              <a:rPr lang="nb-NO" b="1">
                <a:latin typeface="+mn-lt"/>
              </a:rPr>
            </a:br>
            <a:r>
              <a:rPr lang="nb-NO">
                <a:latin typeface="Roboto Slab"/>
                <a:ea typeface="Roboto Slab"/>
                <a:cs typeface="Roboto Slab"/>
              </a:rPr>
              <a:t>Grupperefleksjon om temaene i filmene og eget arbeidsmiljø</a:t>
            </a:r>
            <a:br>
              <a:rPr lang="nb-NO">
                <a:latin typeface="+mn-lt"/>
              </a:rPr>
            </a:br>
            <a:endParaRPr lang="nb-NO">
              <a:latin typeface="+mn-lt"/>
            </a:endParaRPr>
          </a:p>
          <a:p>
            <a:pPr marL="467995"/>
            <a:r>
              <a:rPr lang="nb-NO" b="1" err="1">
                <a:latin typeface="+mn-lt"/>
                <a:cs typeface="Arial"/>
              </a:rPr>
              <a:t>HelseIArbeid</a:t>
            </a:r>
            <a:r>
              <a:rPr lang="nb-NO" b="1">
                <a:latin typeface="+mn-lt"/>
                <a:cs typeface="Arial"/>
              </a:rPr>
              <a:t> spill: </a:t>
            </a:r>
            <a:br>
              <a:rPr lang="nb-NO" b="1">
                <a:latin typeface="+mn-lt"/>
              </a:rPr>
            </a:br>
            <a:r>
              <a:rPr lang="nb-NO">
                <a:latin typeface="Roboto Slab"/>
                <a:ea typeface="Roboto Slab"/>
                <a:cs typeface="Roboto Slab"/>
              </a:rPr>
              <a:t>Kort med utsagn om arbeidsmiljø gir ansatte anledning til å reflektere over hva som fungerer godt og hva som kan bli bedre. </a:t>
            </a:r>
            <a:b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r>
              <a:rPr lang="nb-NO">
                <a:latin typeface="Roboto Slab"/>
                <a:ea typeface="Roboto Slab"/>
                <a:cs typeface="Roboto Slab"/>
              </a:rPr>
              <a:t>Det lages forslag til tiltak for å styrke  arbeidsmiljøet. </a:t>
            </a:r>
          </a:p>
          <a:p>
            <a:pPr marL="467995"/>
            <a:endParaRPr lang="en-US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FDA63D5-7A8C-D3D2-49E0-9D80CFC2E3E6}"/>
              </a:ext>
            </a:extLst>
          </p:cNvPr>
          <p:cNvSpPr txBox="1"/>
          <p:nvPr/>
        </p:nvSpPr>
        <p:spPr>
          <a:xfrm>
            <a:off x="16230600" y="1178828"/>
            <a:ext cx="102657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5800">
              <a:solidFill>
                <a:srgbClr val="FFFFFF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</p:spTree>
    <p:extLst>
      <p:ext uri="{BB962C8B-B14F-4D97-AF65-F5344CB8AC3E}">
        <p14:creationId xmlns:p14="http://schemas.microsoft.com/office/powerpoint/2010/main" val="38850008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FA5CD6C2-BC97-6849-2537-96418B142009}"/>
              </a:ext>
            </a:extLst>
          </p:cNvPr>
          <p:cNvSpPr txBox="1"/>
          <p:nvPr/>
        </p:nvSpPr>
        <p:spPr>
          <a:xfrm>
            <a:off x="1779248" y="2741123"/>
            <a:ext cx="16874512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70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  <a:sym typeface="Roboto Slab Bold"/>
              </a:rPr>
              <a:t>Prosessen</a:t>
            </a:r>
          </a:p>
        </p:txBody>
      </p:sp>
      <p:pic>
        <p:nvPicPr>
          <p:cNvPr id="3" name="Bilde 2" descr="Et bilde som inneholder tekst, Font, skjermbilde&#10;&#10;KI-generert innhold kan være feil.">
            <a:extLst>
              <a:ext uri="{FF2B5EF4-FFF2-40B4-BE49-F238E27FC236}">
                <a16:creationId xmlns:a16="http://schemas.microsoft.com/office/drawing/2014/main" id="{81BBD88B-1880-33EE-3FC5-F7C09A5B3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248" y="5022516"/>
            <a:ext cx="21376406" cy="372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86682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F14A9-9BFB-C051-9242-3A2B7F955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69606F-3B9B-9E85-C791-68219FA9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4908" y="1688373"/>
            <a:ext cx="9544050" cy="10339254"/>
          </a:xfrm>
        </p:spPr>
        <p:txBody>
          <a:bodyPr>
            <a:normAutofit/>
          </a:bodyPr>
          <a:lstStyle/>
          <a:p>
            <a:r>
              <a:rPr lang="nb-NO" sz="11500"/>
              <a:t>Ansatte</a:t>
            </a:r>
            <a:endParaRPr lang="nb-NO" sz="1660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3E98E11-DABC-1F08-E1F2-E556C619B8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361458" y="4467679"/>
            <a:ext cx="9170054" cy="5688693"/>
          </a:xfrm>
        </p:spPr>
        <p:txBody>
          <a:bodyPr>
            <a:normAutofit/>
          </a:bodyPr>
          <a:lstStyle/>
          <a:p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Ansatte er de viktigste bidragsyterne og har en nøkkelrolle i prosessen</a:t>
            </a:r>
            <a:b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endParaRPr lang="nb-NO" kern="1200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Dere deler erfaringer, kommer med forslag til forbedringer og deltar i utprøving og evaluering av tiltak. </a:t>
            </a:r>
            <a:b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endParaRPr lang="nb-NO" kern="1200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Innsikten er avgjørende for å utvikle et godt og inkluderende arbeidsmiljø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291264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1CD6D1-7572-DA8B-F9BB-AD5F1592B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9600"/>
              <a:t>Partsgruppen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9C42828-71B2-E406-4034-6CF814408A8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Leder, verneombud og tillitsvalgte/ansattrepresentanter har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 nøkkelroller. De sikrer at prosessen har retning og fremdrift.</a:t>
            </a:r>
            <a:b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endParaRPr lang="en-US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De 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har ansvar for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:</a:t>
            </a:r>
          </a:p>
          <a:p>
            <a:pPr lvl="1"/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Planlegging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 og 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oppfølging av 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prosessen</a:t>
            </a:r>
          </a:p>
          <a:p>
            <a:pPr lvl="1"/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Kontinuitet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 og fokus 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slik at </a:t>
            </a:r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arbeidet 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ikke stopper opp</a:t>
            </a:r>
          </a:p>
          <a:p>
            <a:pPr lvl="1"/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Forankring av tiltak, slik at endringene blir reelle og varige</a:t>
            </a:r>
          </a:p>
          <a:p>
            <a:pPr lvl="1"/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Sørger for at arbeidsmiljøarbeidet henger sammen med</a:t>
            </a:r>
          </a:p>
          <a:p>
            <a:pPr lvl="1" indent="0">
              <a:buNone/>
            </a:pP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øvrig HMS-arbeid. </a:t>
            </a:r>
          </a:p>
          <a:p>
            <a:pPr lvl="1"/>
            <a:r>
              <a:rPr lang="nb-NO" kern="1200">
                <a:latin typeface="Roboto Slab" pitchFamily="2" charset="0"/>
                <a:ea typeface="Roboto Slab" pitchFamily="2" charset="0"/>
                <a:cs typeface="Roboto Slab" pitchFamily="2" charset="0"/>
              </a:rPr>
              <a:t>Legge til rette for </a:t>
            </a:r>
            <a:r>
              <a:rPr lang="nb-NO">
                <a:latin typeface="Roboto Slab" pitchFamily="2" charset="0"/>
                <a:ea typeface="Roboto Slab" pitchFamily="2" charset="0"/>
                <a:cs typeface="Roboto Slab" pitchFamily="2" charset="0"/>
              </a:rPr>
              <a:t>samarbeid, engasjement og gode løsninger som styrker arbeidsmiljøet.</a:t>
            </a:r>
            <a:endParaRPr lang="en-US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056687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89520-5B9E-B4AB-510D-016B66929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C74D5A-84E3-F243-240C-9501673C8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9600"/>
              <a:t>IA-rådgiver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B4D7C3-B76F-E596-6840-DE997001EB7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nb-NO">
                <a:solidFill>
                  <a:srgbClr val="3A4053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IA rådgiver leder møtene, og har ansvar for å lage et godt rom å jobbe i. </a:t>
            </a:r>
            <a:br>
              <a:rPr lang="nb-NO">
                <a:solidFill>
                  <a:srgbClr val="3A4053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endParaRPr lang="nb-NO">
              <a:solidFill>
                <a:srgbClr val="3A4053"/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r>
              <a:rPr lang="nb-NO">
                <a:solidFill>
                  <a:srgbClr val="3A4053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Rollen innebærer å styre tiden, presentere oppgaver, oppsummere innsikt og informere om neste steg. </a:t>
            </a:r>
            <a:br>
              <a:rPr lang="nb-NO">
                <a:solidFill>
                  <a:srgbClr val="3A4053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endParaRPr lang="nb-NO">
              <a:solidFill>
                <a:srgbClr val="3A4053"/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r>
              <a:rPr lang="nb-NO">
                <a:solidFill>
                  <a:srgbClr val="3A4053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IA rådgiver bidrar til struktur og fremdrift i prosessen. </a:t>
            </a:r>
            <a:endParaRPr lang="nb-NO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759109"/>
      </p:ext>
    </p:extLst>
  </p:cSld>
  <p:clrMapOvr>
    <a:masterClrMapping/>
  </p:clrMapOvr>
  <p:transition spd="med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ln w="12700">
          <a:miter lim="400000"/>
        </a:ln>
        <a:extLst>
          <a:ext uri="{C572A759-6A51-4108-AA02-DFA0A04FC94B}">
            <ma14:wrappingTextBoxFlag xmlns="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ma14="http://schemas.microsoft.com/office/mac/drawingml/2011/main" val="1"/>
          </a:ext>
        </a:extLst>
      </a:spPr>
      <a:bodyPr lIns="50800" tIns="50800" rIns="50800" bIns="50800" anchor="ctr">
        <a:spAutoFit/>
      </a:bodyPr>
      <a:lstStyle>
        <a:defPPr marL="0" indent="0" algn="l">
          <a:lnSpc>
            <a:spcPct val="100000"/>
          </a:lnSpc>
          <a:buSzTx/>
          <a:defRPr sz="5800" dirty="0">
            <a:solidFill>
              <a:srgbClr val="FFFFFF"/>
            </a:solidFill>
            <a:latin typeface="+mn-lt"/>
            <a:ea typeface="+mn-ea"/>
            <a:cs typeface="+mn-cs"/>
            <a:sym typeface="Roboto Slab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304800" marR="0" indent="-304800" algn="l" defTabSz="4572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Pct val="80000"/>
          <a:buFontTx/>
          <a:buBlip>
            <a:blip xmlns:r="http://schemas.openxmlformats.org/officeDocument/2006/relationships" r:embed="rId1"/>
          </a:buBlip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A9FFE19C1404ABB880631B38D434C" ma:contentTypeVersion="18" ma:contentTypeDescription="Create a new document." ma:contentTypeScope="" ma:versionID="ca3f03529515438f8d084e0b46f243bc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439ee2da24a18b2bcbefd384c4fc265a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1E34D3-2ABC-4C94-AAFE-9F29487C77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6F4CAD-5EA3-44BB-8208-CEA84B3CA759}">
  <ds:schemaRefs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8d73eeac-0527-46ce-b240-deb54efaeddd"/>
    <ds:schemaRef ds:uri="http://schemas.microsoft.com/sharepoint/v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da6c9db-e234-45b1-b876-3becb6099e4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5EDC33C-F749-478B-8859-0832CB983EC6}">
  <ds:schemaRefs>
    <ds:schemaRef ds:uri="8d73eeac-0527-46ce-b240-deb54efaeddd"/>
    <ds:schemaRef ds:uri="bda6c9db-e234-45b1-b876-3becb6099e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ddf15bfe-616f-49eb-bf8f-6269de7f40a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876</Words>
  <Application>Microsoft Office PowerPoint</Application>
  <PresentationFormat>Egendefinert</PresentationFormat>
  <Paragraphs>70</Paragraphs>
  <Slides>13</Slides>
  <Notes>10</Notes>
  <HiddenSlides>2</HiddenSlides>
  <MMClips>0</MMClips>
  <ScaleCrop>false</ScaleCrop>
  <HeadingPairs>
    <vt:vector size="6" baseType="variant">
      <vt:variant>
        <vt:lpstr>Brukte skrifter</vt:lpstr>
      </vt:variant>
      <vt:variant>
        <vt:i4>10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24" baseType="lpstr">
      <vt:lpstr>All Round Gothic XLig</vt:lpstr>
      <vt:lpstr>Aptos</vt:lpstr>
      <vt:lpstr>Arial</vt:lpstr>
      <vt:lpstr>Helvetica Neue</vt:lpstr>
      <vt:lpstr>Helvetica Neue Medium</vt:lpstr>
      <vt:lpstr>Roboto Slab</vt:lpstr>
      <vt:lpstr>Roboto Slab </vt:lpstr>
      <vt:lpstr>Roboto Slab Bold</vt:lpstr>
      <vt:lpstr>Roboto Slab Regular</vt:lpstr>
      <vt:lpstr>Wingdings</vt:lpstr>
      <vt:lpstr>21_BasicWhite</vt:lpstr>
      <vt:lpstr>PowerPoint-presentasjon</vt:lpstr>
      <vt:lpstr>  HelseIArbeid  </vt:lpstr>
      <vt:lpstr>Hva er HelseIArbeid?  Sett inn lenke til film </vt:lpstr>
      <vt:lpstr>Gjennom mer kunnskap blir det enklere å leve med helseplager og fungere bedre i arbeidslivet</vt:lpstr>
      <vt:lpstr>Mål</vt:lpstr>
      <vt:lpstr>PowerPoint-presentasjon</vt:lpstr>
      <vt:lpstr>Ansatte</vt:lpstr>
      <vt:lpstr>Partsgruppen</vt:lpstr>
      <vt:lpstr>IA-rådgiver</vt:lpstr>
      <vt:lpstr>PowerPoint-presentasjon</vt:lpstr>
      <vt:lpstr>PowerPoint-presentasjon</vt:lpstr>
      <vt:lpstr>Valgfritt tilleggsstoff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Torske, Kristin Oust</dc:creator>
  <cp:lastModifiedBy>Torske, Kristin Oust</cp:lastModifiedBy>
  <cp:revision>2</cp:revision>
  <dcterms:modified xsi:type="dcterms:W3CDTF">2026-01-14T16:13:39Z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