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04" r:id="rId5"/>
    <p:sldMasterId id="2147483706" r:id="rId6"/>
  </p:sldMasterIdLst>
  <p:notesMasterIdLst>
    <p:notesMasterId r:id="rId31"/>
  </p:notesMasterIdLst>
  <p:sldIdLst>
    <p:sldId id="2146846166" r:id="rId7"/>
    <p:sldId id="2146846243" r:id="rId8"/>
    <p:sldId id="400" r:id="rId9"/>
    <p:sldId id="2146846261" r:id="rId10"/>
    <p:sldId id="2146846249" r:id="rId11"/>
    <p:sldId id="1801" r:id="rId12"/>
    <p:sldId id="2146846269" r:id="rId13"/>
    <p:sldId id="1829" r:id="rId14"/>
    <p:sldId id="2146846267" r:id="rId15"/>
    <p:sldId id="2146846266" r:id="rId16"/>
    <p:sldId id="2146846270" r:id="rId17"/>
    <p:sldId id="2146846259" r:id="rId18"/>
    <p:sldId id="2146846156" r:id="rId19"/>
    <p:sldId id="2146846176" r:id="rId20"/>
    <p:sldId id="1834" r:id="rId21"/>
    <p:sldId id="1760" r:id="rId22"/>
    <p:sldId id="1765" r:id="rId23"/>
    <p:sldId id="1756" r:id="rId24"/>
    <p:sldId id="335" r:id="rId25"/>
    <p:sldId id="1757" r:id="rId26"/>
    <p:sldId id="2146846263" r:id="rId27"/>
    <p:sldId id="2146846225" r:id="rId28"/>
    <p:sldId id="1813" r:id="rId29"/>
    <p:sldId id="214684625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287"/>
    <a:srgbClr val="FF0066"/>
    <a:srgbClr val="BCD8F6"/>
    <a:srgbClr val="CEECD1"/>
    <a:srgbClr val="BFCED6"/>
    <a:srgbClr val="FF671F"/>
    <a:srgbClr val="FFC845"/>
    <a:srgbClr val="6CACE4"/>
    <a:srgbClr val="ADDFB3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429" autoAdjust="0"/>
    <p:restoredTop sz="94660"/>
  </p:normalViewPr>
  <p:slideViewPr>
    <p:cSldViewPr snapToGrid="0">
      <p:cViewPr varScale="1">
        <p:scale>
          <a:sx n="69" d="100"/>
          <a:sy n="69" d="100"/>
        </p:scale>
        <p:origin x="48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960893-A16A-41EC-A345-21341206551B}" type="datetimeFigureOut">
              <a:rPr lang="nb-NO" smtClean="0"/>
              <a:t>07.08.2026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0F946-1FAF-45A5-AF44-93AAD9AA8D3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67034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4" name="Google Shape;2554;g10eedb14ba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5" name="Google Shape;2555;g10eedb14ba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2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Utgangspunktet for programmet og prosjektet: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2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Organisasjoner med ansatte som er Sammenfallende samfunnsoppdrag – gjensidig avhengighet – men lite kjennskap til hverandre.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2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Men: alle kjenner på gaps og barrierer (både ansatte, ledere og brukere/pasienter omforente om dette)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2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hadde dialoger på tvers som gjorde dette tydelig for alle, at dette problemet angår alle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2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Startet med </a:t>
            </a:r>
            <a:r>
              <a:rPr lang="nb-NO" sz="1200" b="1" kern="1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ips</a:t>
            </a:r>
            <a:r>
              <a:rPr lang="nb-NO" sz="12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2018/2019, samarbeid ml </a:t>
            </a:r>
            <a:r>
              <a:rPr lang="nb-NO" sz="1200" b="1" kern="1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dps</a:t>
            </a:r>
            <a:r>
              <a:rPr lang="nb-NO" sz="12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og NAV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2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Lokalt : Utfordringer når første IPS skulle i gang i DPS, behandlere forstod ikke vitsen, bekymret for redde/taushetsplikt….. </a:t>
            </a:r>
            <a:r>
              <a:rPr lang="nb-NO" sz="1200" kern="1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mmmm</a:t>
            </a:r>
            <a:endParaRPr lang="nb-NO" sz="12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2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Nasjonalt tema: Riksrevisjonen: pas får ikke tjenestene de trenger når de trenger det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2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Helsefellesskap / likeverdige parter, disse pasientene/ brukerne skal ha tjenester vi ikke gir </a:t>
            </a:r>
            <a:r>
              <a:rPr lang="nb-NO" sz="1200" kern="1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pt</a:t>
            </a:r>
            <a:endParaRPr lang="nb-NO" sz="12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4057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 </a:t>
            </a:r>
            <a:r>
              <a:rPr lang="en-GB" err="1"/>
              <a:t>SAMSKAPING</a:t>
            </a:r>
            <a:r>
              <a:rPr lang="en-GB"/>
              <a:t> I VEST </a:t>
            </a:r>
            <a:r>
              <a:rPr lang="en-GB" err="1"/>
              <a:t>har</a:t>
            </a:r>
            <a:r>
              <a:rPr lang="en-GB"/>
              <a:t> </a:t>
            </a:r>
            <a:r>
              <a:rPr lang="en-GB" err="1"/>
              <a:t>samarbeidet</a:t>
            </a:r>
            <a:r>
              <a:rPr lang="en-GB"/>
              <a:t> </a:t>
            </a:r>
            <a:r>
              <a:rPr lang="en-GB" err="1"/>
              <a:t>vært</a:t>
            </a:r>
            <a:r>
              <a:rPr lang="en-GB"/>
              <a:t> </a:t>
            </a:r>
            <a:r>
              <a:rPr lang="en-GB" err="1"/>
              <a:t>utviklet</a:t>
            </a:r>
            <a:r>
              <a:rPr lang="en-GB"/>
              <a:t> </a:t>
            </a:r>
            <a:r>
              <a:rPr lang="en-GB" err="1"/>
              <a:t>systematisk</a:t>
            </a:r>
            <a:r>
              <a:rPr lang="en-GB"/>
              <a:t> </a:t>
            </a:r>
            <a:r>
              <a:rPr lang="en-GB" err="1"/>
              <a:t>siden</a:t>
            </a:r>
            <a:r>
              <a:rPr lang="en-GB"/>
              <a:t> 2018</a:t>
            </a:r>
          </a:p>
          <a:p>
            <a:r>
              <a:rPr lang="en-GB" err="1"/>
              <a:t>Gjennomdeltakels</a:t>
            </a:r>
            <a:r>
              <a:rPr lang="en-GB"/>
              <a:t> </a:t>
            </a:r>
            <a:r>
              <a:rPr lang="en-GB" err="1"/>
              <a:t>og</a:t>
            </a:r>
            <a:r>
              <a:rPr lang="en-GB"/>
              <a:t> </a:t>
            </a:r>
            <a:r>
              <a:rPr lang="en-GB" err="1"/>
              <a:t>forskning</a:t>
            </a:r>
            <a:r>
              <a:rPr lang="en-GB"/>
              <a:t>, </a:t>
            </a:r>
            <a:r>
              <a:rPr lang="en-GB" err="1"/>
              <a:t>nyskjerrighet</a:t>
            </a:r>
            <a:r>
              <a:rPr lang="en-GB"/>
              <a:t> </a:t>
            </a:r>
            <a:r>
              <a:rPr lang="en-GB" err="1"/>
              <a:t>og</a:t>
            </a:r>
            <a:r>
              <a:rPr lang="en-GB"/>
              <a:t> </a:t>
            </a:r>
            <a:r>
              <a:rPr lang="en-GB" err="1"/>
              <a:t>utholdenhet</a:t>
            </a:r>
            <a:r>
              <a:rPr lang="en-GB"/>
              <a:t>, </a:t>
            </a:r>
            <a:r>
              <a:rPr lang="en-GB" err="1"/>
              <a:t>og</a:t>
            </a:r>
            <a:r>
              <a:rPr lang="en-GB"/>
              <a:t> </a:t>
            </a:r>
            <a:r>
              <a:rPr lang="en-GB" err="1"/>
              <a:t>respekt</a:t>
            </a:r>
            <a:r>
              <a:rPr lang="en-GB"/>
              <a:t> for </a:t>
            </a:r>
            <a:r>
              <a:rPr lang="en-GB" err="1"/>
              <a:t>hverandres</a:t>
            </a:r>
            <a:r>
              <a:rPr lang="en-GB"/>
              <a:t> </a:t>
            </a:r>
            <a:r>
              <a:rPr lang="en-GB" err="1"/>
              <a:t>mandater</a:t>
            </a:r>
            <a:r>
              <a:rPr lang="en-GB"/>
              <a:t> </a:t>
            </a:r>
          </a:p>
          <a:p>
            <a:r>
              <a:rPr lang="en-GB" err="1"/>
              <a:t>og</a:t>
            </a:r>
            <a:r>
              <a:rPr lang="en-GB"/>
              <a:t> </a:t>
            </a:r>
            <a:r>
              <a:rPr lang="en-GB" err="1"/>
              <a:t>nysjerrighet</a:t>
            </a:r>
            <a:r>
              <a:rPr lang="en-GB"/>
              <a:t> </a:t>
            </a:r>
            <a:r>
              <a:rPr lang="en-GB" err="1"/>
              <a:t>på</a:t>
            </a:r>
            <a:r>
              <a:rPr lang="en-GB"/>
              <a:t> </a:t>
            </a:r>
            <a:r>
              <a:rPr lang="en-GB" err="1"/>
              <a:t>hva</a:t>
            </a:r>
            <a:r>
              <a:rPr lang="en-GB"/>
              <a:t> vi </a:t>
            </a:r>
            <a:r>
              <a:rPr lang="en-GB" err="1"/>
              <a:t>kan</a:t>
            </a:r>
            <a:r>
              <a:rPr lang="en-GB"/>
              <a:t> </a:t>
            </a:r>
            <a:r>
              <a:rPr lang="en-GB" err="1"/>
              <a:t>få</a:t>
            </a:r>
            <a:r>
              <a:rPr lang="en-GB"/>
              <a:t> </a:t>
            </a:r>
            <a:r>
              <a:rPr lang="en-GB" err="1"/>
              <a:t>til</a:t>
            </a:r>
            <a:r>
              <a:rPr lang="en-GB"/>
              <a:t> </a:t>
            </a:r>
            <a:r>
              <a:rPr lang="en-GB" err="1"/>
              <a:t>når</a:t>
            </a:r>
            <a:r>
              <a:rPr lang="en-GB"/>
              <a:t> vi </a:t>
            </a:r>
            <a:r>
              <a:rPr lang="en-GB" err="1"/>
              <a:t>løfteri</a:t>
            </a:r>
            <a:r>
              <a:rPr lang="en-GB"/>
              <a:t> </a:t>
            </a:r>
            <a:r>
              <a:rPr lang="en-GB" err="1"/>
              <a:t>flokk</a:t>
            </a:r>
            <a:r>
              <a:rPr lang="en-GB"/>
              <a:t>, heller </a:t>
            </a:r>
            <a:r>
              <a:rPr lang="en-GB" err="1"/>
              <a:t>enn</a:t>
            </a:r>
            <a:r>
              <a:rPr lang="en-GB"/>
              <a:t> å </a:t>
            </a:r>
            <a:r>
              <a:rPr lang="en-GB" err="1"/>
              <a:t>prøve</a:t>
            </a:r>
            <a:r>
              <a:rPr lang="en-GB"/>
              <a:t> å </a:t>
            </a:r>
            <a:r>
              <a:rPr lang="en-GB" err="1"/>
              <a:t>dirigere</a:t>
            </a:r>
            <a:r>
              <a:rPr lang="en-GB"/>
              <a:t> </a:t>
            </a:r>
            <a:r>
              <a:rPr lang="en-GB" err="1"/>
              <a:t>hverandre</a:t>
            </a:r>
            <a:endParaRPr lang="en-GB"/>
          </a:p>
          <a:p>
            <a:endParaRPr lang="en-GB"/>
          </a:p>
          <a:p>
            <a:r>
              <a:rPr lang="en-GB" err="1"/>
              <a:t>Bakgrunnen</a:t>
            </a:r>
            <a:r>
              <a:rPr lang="en-GB"/>
              <a:t> er at </a:t>
            </a:r>
            <a:r>
              <a:rPr lang="en-GB" err="1"/>
              <a:t>samarbeidet</a:t>
            </a:r>
            <a:r>
              <a:rPr lang="en-GB"/>
              <a:t>, </a:t>
            </a:r>
            <a:r>
              <a:rPr lang="en-GB" err="1"/>
              <a:t>nasjonalt</a:t>
            </a:r>
            <a:r>
              <a:rPr lang="en-GB"/>
              <a:t> </a:t>
            </a:r>
            <a:r>
              <a:rPr lang="en-GB" err="1"/>
              <a:t>og</a:t>
            </a:r>
            <a:r>
              <a:rPr lang="en-GB"/>
              <a:t> </a:t>
            </a:r>
            <a:r>
              <a:rPr lang="en-GB" err="1"/>
              <a:t>lokalt</a:t>
            </a:r>
            <a:r>
              <a:rPr lang="en-GB"/>
              <a:t>, </a:t>
            </a:r>
            <a:r>
              <a:rPr lang="en-GB" err="1"/>
              <a:t>har</a:t>
            </a:r>
            <a:r>
              <a:rPr lang="en-GB"/>
              <a:t> </a:t>
            </a:r>
            <a:r>
              <a:rPr lang="en-GB" err="1"/>
              <a:t>vært</a:t>
            </a:r>
            <a:r>
              <a:rPr lang="en-GB"/>
              <a:t> for </a:t>
            </a:r>
            <a:r>
              <a:rPr lang="en-GB" err="1"/>
              <a:t>dårlig</a:t>
            </a:r>
            <a:r>
              <a:rPr lang="en-GB"/>
              <a:t> </a:t>
            </a:r>
            <a:r>
              <a:rPr lang="en-GB" err="1"/>
              <a:t>til</a:t>
            </a:r>
            <a:r>
              <a:rPr lang="en-GB"/>
              <a:t> å </a:t>
            </a:r>
            <a:r>
              <a:rPr lang="en-GB" err="1"/>
              <a:t>løse</a:t>
            </a:r>
            <a:r>
              <a:rPr lang="en-GB"/>
              <a:t> </a:t>
            </a:r>
            <a:r>
              <a:rPr lang="en-GB" err="1"/>
              <a:t>håndtere</a:t>
            </a:r>
            <a:r>
              <a:rPr lang="en-GB"/>
              <a:t> </a:t>
            </a:r>
            <a:r>
              <a:rPr lang="en-GB" err="1"/>
              <a:t>pasienter</a:t>
            </a:r>
            <a:r>
              <a:rPr lang="en-GB"/>
              <a:t> med </a:t>
            </a:r>
            <a:r>
              <a:rPr lang="en-GB" err="1"/>
              <a:t>sammensatte</a:t>
            </a:r>
            <a:r>
              <a:rPr lang="en-GB"/>
              <a:t> </a:t>
            </a:r>
            <a:r>
              <a:rPr lang="en-GB" err="1"/>
              <a:t>behov</a:t>
            </a:r>
            <a:r>
              <a:rPr lang="en-GB"/>
              <a:t>.</a:t>
            </a:r>
          </a:p>
          <a:p>
            <a:r>
              <a:rPr lang="en-GB"/>
              <a:t>Vi </a:t>
            </a:r>
            <a:r>
              <a:rPr lang="en-GB" err="1"/>
              <a:t>skal</a:t>
            </a:r>
            <a:r>
              <a:rPr lang="en-GB"/>
              <a:t> </a:t>
            </a:r>
            <a:r>
              <a:rPr lang="en-GB" err="1"/>
              <a:t>gi</a:t>
            </a:r>
            <a:r>
              <a:rPr lang="en-GB"/>
              <a:t> </a:t>
            </a:r>
            <a:r>
              <a:rPr lang="en-GB" err="1"/>
              <a:t>dere</a:t>
            </a:r>
            <a:r>
              <a:rPr lang="en-GB"/>
              <a:t> </a:t>
            </a:r>
            <a:r>
              <a:rPr lang="en-GB" err="1"/>
              <a:t>noen</a:t>
            </a:r>
            <a:r>
              <a:rPr lang="en-GB"/>
              <a:t> </a:t>
            </a:r>
            <a:r>
              <a:rPr lang="en-GB" err="1"/>
              <a:t>smakebiter</a:t>
            </a:r>
            <a:r>
              <a:rPr lang="en-GB"/>
              <a:t> </a:t>
            </a:r>
            <a:r>
              <a:rPr lang="en-GB" err="1"/>
              <a:t>fra</a:t>
            </a:r>
            <a:r>
              <a:rPr lang="en-GB"/>
              <a:t> </a:t>
            </a:r>
            <a:r>
              <a:rPr lang="en-GB" err="1"/>
              <a:t>samarbeidet</a:t>
            </a:r>
            <a:r>
              <a:rPr lang="en-GB"/>
              <a:t>: </a:t>
            </a:r>
          </a:p>
          <a:p>
            <a:endParaRPr lang="en-GB"/>
          </a:p>
          <a:p>
            <a:endParaRPr lang="en-GB"/>
          </a:p>
          <a:p>
            <a:r>
              <a:rPr lang="en-GB"/>
              <a:t>Vi </a:t>
            </a:r>
            <a:r>
              <a:rPr lang="en-GB" err="1"/>
              <a:t>har</a:t>
            </a:r>
            <a:r>
              <a:rPr lang="en-GB"/>
              <a:t> </a:t>
            </a:r>
            <a:r>
              <a:rPr lang="en-GB" err="1"/>
              <a:t>årlig</a:t>
            </a:r>
            <a:r>
              <a:rPr lang="en-GB"/>
              <a:t> </a:t>
            </a:r>
            <a:r>
              <a:rPr lang="en-GB" err="1"/>
              <a:t>målt</a:t>
            </a:r>
            <a:r>
              <a:rPr lang="en-GB"/>
              <a:t> </a:t>
            </a:r>
            <a:r>
              <a:rPr lang="en-GB" err="1"/>
              <a:t>samarbeid</a:t>
            </a:r>
            <a:r>
              <a:rPr lang="en-GB"/>
              <a:t> med JOINT ACTION ANALYTIC, </a:t>
            </a:r>
            <a:r>
              <a:rPr lang="en-GB" err="1"/>
              <a:t>og</a:t>
            </a:r>
            <a:r>
              <a:rPr lang="en-GB"/>
              <a:t> </a:t>
            </a:r>
            <a:r>
              <a:rPr lang="en-GB" err="1"/>
              <a:t>funnet</a:t>
            </a:r>
            <a:r>
              <a:rPr lang="en-GB"/>
              <a:t> et </a:t>
            </a:r>
            <a:r>
              <a:rPr lang="en-GB" err="1"/>
              <a:t>samarbeidet</a:t>
            </a:r>
            <a:r>
              <a:rPr lang="en-GB"/>
              <a:t> er for </a:t>
            </a:r>
            <a:r>
              <a:rPr lang="en-GB" err="1"/>
              <a:t>svakt</a:t>
            </a:r>
            <a:endParaRPr lang="en-GB"/>
          </a:p>
          <a:p>
            <a:r>
              <a:rPr lang="en-GB"/>
              <a:t>For å </a:t>
            </a:r>
            <a:r>
              <a:rPr lang="en-GB" err="1"/>
              <a:t>styrke</a:t>
            </a:r>
            <a:r>
              <a:rPr lang="en-GB"/>
              <a:t> </a:t>
            </a:r>
            <a:r>
              <a:rPr lang="en-GB" err="1"/>
              <a:t>samarbeidet</a:t>
            </a:r>
            <a:r>
              <a:rPr lang="en-GB"/>
              <a:t> </a:t>
            </a:r>
            <a:r>
              <a:rPr lang="en-GB" err="1"/>
              <a:t>g</a:t>
            </a:r>
            <a:r>
              <a:rPr lang="en-GB" b="1" err="1"/>
              <a:t>jennomfører</a:t>
            </a:r>
            <a:r>
              <a:rPr lang="en-GB" b="1"/>
              <a:t> </a:t>
            </a:r>
            <a:r>
              <a:rPr lang="en-GB" b="1" err="1"/>
              <a:t>organisasjonene</a:t>
            </a:r>
            <a:r>
              <a:rPr lang="en-GB" b="1"/>
              <a:t> </a:t>
            </a:r>
            <a:r>
              <a:rPr lang="en-GB" b="1" err="1"/>
              <a:t>nødvendige</a:t>
            </a:r>
            <a:r>
              <a:rPr lang="en-GB" b="1"/>
              <a:t> </a:t>
            </a:r>
            <a:r>
              <a:rPr lang="en-GB" b="1" err="1"/>
              <a:t>prosjekter</a:t>
            </a:r>
            <a:r>
              <a:rPr lang="en-GB" b="1"/>
              <a:t> </a:t>
            </a:r>
            <a:r>
              <a:rPr lang="en-GB" b="1" err="1"/>
              <a:t>sammen</a:t>
            </a:r>
            <a:r>
              <a:rPr lang="en-GB" b="1"/>
              <a:t>, </a:t>
            </a:r>
          </a:p>
          <a:p>
            <a:r>
              <a:rPr lang="en-GB"/>
              <a:t>der vi </a:t>
            </a:r>
            <a:r>
              <a:rPr lang="en-GB" err="1"/>
              <a:t>arbeider</a:t>
            </a:r>
            <a:r>
              <a:rPr lang="en-GB"/>
              <a:t> </a:t>
            </a:r>
            <a:r>
              <a:rPr lang="en-GB" err="1"/>
              <a:t>tett</a:t>
            </a:r>
            <a:r>
              <a:rPr lang="en-GB"/>
              <a:t> </a:t>
            </a:r>
            <a:r>
              <a:rPr lang="en-GB" err="1"/>
              <a:t>sammen</a:t>
            </a:r>
            <a:r>
              <a:rPr lang="en-GB"/>
              <a:t> for å </a:t>
            </a:r>
            <a:r>
              <a:rPr lang="en-GB" err="1"/>
              <a:t>skape</a:t>
            </a:r>
            <a:r>
              <a:rPr lang="en-GB"/>
              <a:t> </a:t>
            </a:r>
            <a:r>
              <a:rPr lang="en-GB" err="1"/>
              <a:t>en</a:t>
            </a:r>
            <a:r>
              <a:rPr lang="en-GB"/>
              <a:t> </a:t>
            </a:r>
            <a:r>
              <a:rPr lang="en-GB" err="1"/>
              <a:t>dypere</a:t>
            </a:r>
            <a:r>
              <a:rPr lang="en-GB"/>
              <a:t> </a:t>
            </a:r>
            <a:r>
              <a:rPr lang="en-GB" err="1"/>
              <a:t>forståelse</a:t>
            </a:r>
            <a:r>
              <a:rPr lang="en-GB"/>
              <a:t> </a:t>
            </a:r>
            <a:r>
              <a:rPr lang="en-GB" err="1"/>
              <a:t>og</a:t>
            </a:r>
            <a:r>
              <a:rPr lang="en-GB"/>
              <a:t> </a:t>
            </a:r>
            <a:r>
              <a:rPr lang="en-GB" err="1"/>
              <a:t>endringerpå</a:t>
            </a:r>
            <a:r>
              <a:rPr lang="en-GB"/>
              <a:t> </a:t>
            </a:r>
            <a:r>
              <a:rPr lang="en-GB" err="1"/>
              <a:t>tvers</a:t>
            </a:r>
            <a:r>
              <a:rPr lang="en-GB"/>
              <a:t> </a:t>
            </a:r>
            <a:r>
              <a:rPr lang="en-GB" err="1"/>
              <a:t>av</a:t>
            </a:r>
            <a:r>
              <a:rPr lang="en-GB"/>
              <a:t> </a:t>
            </a:r>
            <a:r>
              <a:rPr lang="en-GB" err="1"/>
              <a:t>organisasjoner</a:t>
            </a:r>
            <a:r>
              <a:rPr lang="en-GB"/>
              <a:t>,</a:t>
            </a:r>
          </a:p>
          <a:p>
            <a:r>
              <a:rPr lang="en-GB"/>
              <a:t> </a:t>
            </a:r>
            <a:r>
              <a:rPr lang="en-GB" err="1"/>
              <a:t>ikke</a:t>
            </a:r>
            <a:r>
              <a:rPr lang="en-GB"/>
              <a:t> bare </a:t>
            </a:r>
            <a:r>
              <a:rPr lang="en-GB" err="1"/>
              <a:t>ett</a:t>
            </a:r>
            <a:r>
              <a:rPr lang="en-GB"/>
              <a:t> </a:t>
            </a:r>
            <a:r>
              <a:rPr lang="en-GB" err="1"/>
              <a:t>og</a:t>
            </a:r>
            <a:r>
              <a:rPr lang="en-GB"/>
              <a:t> </a:t>
            </a:r>
            <a:r>
              <a:rPr lang="en-GB" err="1"/>
              <a:t>ett</a:t>
            </a:r>
            <a:r>
              <a:rPr lang="en-GB"/>
              <a:t> </a:t>
            </a:r>
            <a:r>
              <a:rPr lang="en-GB" err="1"/>
              <a:t>sted</a:t>
            </a:r>
            <a:r>
              <a:rPr lang="en-GB"/>
              <a:t>, men </a:t>
            </a:r>
            <a:r>
              <a:rPr lang="en-GB" err="1"/>
              <a:t>endringer</a:t>
            </a:r>
            <a:r>
              <a:rPr lang="en-GB"/>
              <a:t> </a:t>
            </a:r>
            <a:r>
              <a:rPr lang="en-GB" err="1"/>
              <a:t>som</a:t>
            </a:r>
            <a:r>
              <a:rPr lang="en-GB"/>
              <a:t> </a:t>
            </a:r>
            <a:r>
              <a:rPr lang="en-GB" err="1"/>
              <a:t>fungerer</a:t>
            </a:r>
            <a:r>
              <a:rPr lang="en-GB"/>
              <a:t> </a:t>
            </a:r>
            <a:r>
              <a:rPr lang="en-GB" err="1"/>
              <a:t>på</a:t>
            </a:r>
            <a:r>
              <a:rPr lang="en-GB"/>
              <a:t> </a:t>
            </a:r>
            <a:r>
              <a:rPr lang="en-GB" err="1"/>
              <a:t>tvers</a:t>
            </a:r>
            <a:endParaRPr lang="en-GB"/>
          </a:p>
          <a:p>
            <a:r>
              <a:rPr lang="en-GB"/>
              <a:t>Av </a:t>
            </a:r>
            <a:r>
              <a:rPr lang="en-GB" err="1"/>
              <a:t>organisasjonene</a:t>
            </a:r>
            <a:r>
              <a:rPr lang="en-GB"/>
              <a:t> </a:t>
            </a:r>
            <a:r>
              <a:rPr lang="en-GB" err="1"/>
              <a:t>som</a:t>
            </a:r>
            <a:r>
              <a:rPr lang="en-GB"/>
              <a:t> alle </a:t>
            </a:r>
            <a:r>
              <a:rPr lang="en-GB" err="1"/>
              <a:t>har</a:t>
            </a:r>
            <a:r>
              <a:rPr lang="en-GB"/>
              <a:t> </a:t>
            </a:r>
            <a:r>
              <a:rPr lang="en-GB" err="1"/>
              <a:t>forskjellige</a:t>
            </a:r>
            <a:r>
              <a:rPr lang="en-GB"/>
              <a:t> folk, </a:t>
            </a:r>
            <a:r>
              <a:rPr lang="en-GB" err="1"/>
              <a:t>budsjetter</a:t>
            </a:r>
            <a:r>
              <a:rPr lang="en-GB"/>
              <a:t>, </a:t>
            </a:r>
            <a:r>
              <a:rPr lang="en-GB" err="1"/>
              <a:t>føringer</a:t>
            </a:r>
            <a:r>
              <a:rPr lang="en-GB"/>
              <a:t> </a:t>
            </a:r>
            <a:r>
              <a:rPr lang="en-GB" err="1"/>
              <a:t>og</a:t>
            </a:r>
            <a:r>
              <a:rPr lang="en-GB"/>
              <a:t> </a:t>
            </a:r>
            <a:r>
              <a:rPr lang="en-GB" err="1"/>
              <a:t>regler</a:t>
            </a:r>
            <a:r>
              <a:rPr lang="en-GB"/>
              <a:t> </a:t>
            </a:r>
            <a:r>
              <a:rPr lang="en-GB" err="1"/>
              <a:t>osv</a:t>
            </a:r>
            <a:r>
              <a:rPr lang="en-GB"/>
              <a:t>.</a:t>
            </a:r>
          </a:p>
          <a:p>
            <a:endParaRPr lang="en-GB"/>
          </a:p>
          <a:p>
            <a:r>
              <a:rPr lang="en-GB" b="1"/>
              <a:t>I </a:t>
            </a:r>
            <a:r>
              <a:rPr lang="en-GB" b="1" err="1"/>
              <a:t>prosjektene</a:t>
            </a:r>
            <a:r>
              <a:rPr lang="en-GB" b="1"/>
              <a:t> </a:t>
            </a:r>
            <a:r>
              <a:rPr lang="en-GB" b="1" err="1"/>
              <a:t>lytter</a:t>
            </a:r>
            <a:r>
              <a:rPr lang="en-GB" b="1"/>
              <a:t> vi </a:t>
            </a:r>
            <a:r>
              <a:rPr lang="en-GB" b="1" err="1"/>
              <a:t>til</a:t>
            </a:r>
            <a:r>
              <a:rPr lang="en-GB" b="1"/>
              <a:t> </a:t>
            </a:r>
            <a:r>
              <a:rPr lang="en-GB" b="1" err="1"/>
              <a:t>hva</a:t>
            </a:r>
            <a:r>
              <a:rPr lang="en-GB" b="1"/>
              <a:t> </a:t>
            </a:r>
            <a:r>
              <a:rPr lang="en-GB" b="1" err="1"/>
              <a:t>pasientene</a:t>
            </a:r>
            <a:r>
              <a:rPr lang="en-GB" b="1"/>
              <a:t> </a:t>
            </a:r>
            <a:r>
              <a:rPr lang="en-GB" b="1" err="1"/>
              <a:t>forteller</a:t>
            </a:r>
            <a:r>
              <a:rPr lang="en-GB" b="1"/>
              <a:t> at de </a:t>
            </a:r>
            <a:r>
              <a:rPr lang="en-GB" b="1" err="1"/>
              <a:t>opplever</a:t>
            </a:r>
            <a:r>
              <a:rPr lang="en-GB" b="1"/>
              <a:t> </a:t>
            </a:r>
            <a:r>
              <a:rPr lang="en-GB" b="1" err="1"/>
              <a:t>som</a:t>
            </a:r>
            <a:r>
              <a:rPr lang="en-GB" b="1"/>
              <a:t> </a:t>
            </a:r>
            <a:r>
              <a:rPr lang="en-GB" b="1" err="1"/>
              <a:t>utfordrende</a:t>
            </a:r>
            <a:r>
              <a:rPr lang="en-GB"/>
              <a:t>, </a:t>
            </a:r>
          </a:p>
          <a:p>
            <a:r>
              <a:rPr lang="en-GB" err="1"/>
              <a:t>Pasientstemme</a:t>
            </a:r>
            <a:r>
              <a:rPr lang="en-GB"/>
              <a:t> er et </a:t>
            </a:r>
            <a:r>
              <a:rPr lang="en-GB" err="1"/>
              <a:t>viktig</a:t>
            </a:r>
            <a:r>
              <a:rPr lang="en-GB"/>
              <a:t> fundament for det </a:t>
            </a:r>
            <a:r>
              <a:rPr lang="en-GB" err="1"/>
              <a:t>felles</a:t>
            </a:r>
            <a:r>
              <a:rPr lang="en-GB"/>
              <a:t> </a:t>
            </a:r>
            <a:r>
              <a:rPr lang="en-GB" err="1"/>
              <a:t>endringsarbeidene</a:t>
            </a:r>
            <a:r>
              <a:rPr lang="en-GB"/>
              <a:t> vi holder </a:t>
            </a:r>
            <a:r>
              <a:rPr lang="en-GB" err="1"/>
              <a:t>på</a:t>
            </a:r>
            <a:r>
              <a:rPr lang="en-GB"/>
              <a:t> med. </a:t>
            </a:r>
          </a:p>
          <a:p>
            <a:r>
              <a:rPr lang="en-GB"/>
              <a:t>Det er </a:t>
            </a:r>
            <a:r>
              <a:rPr lang="en-GB" err="1"/>
              <a:t>pasientene</a:t>
            </a:r>
            <a:r>
              <a:rPr lang="en-GB"/>
              <a:t> </a:t>
            </a:r>
            <a:r>
              <a:rPr lang="en-GB" err="1"/>
              <a:t>som</a:t>
            </a:r>
            <a:r>
              <a:rPr lang="en-GB"/>
              <a:t> </a:t>
            </a:r>
            <a:r>
              <a:rPr lang="en-GB" err="1"/>
              <a:t>virkelig</a:t>
            </a:r>
            <a:r>
              <a:rPr lang="en-GB"/>
              <a:t> ser </a:t>
            </a:r>
            <a:r>
              <a:rPr lang="en-GB" err="1"/>
              <a:t>hvor</a:t>
            </a:r>
            <a:r>
              <a:rPr lang="en-GB"/>
              <a:t> </a:t>
            </a:r>
            <a:r>
              <a:rPr lang="en-GB" err="1"/>
              <a:t>samarbeidet</a:t>
            </a:r>
            <a:r>
              <a:rPr lang="en-GB"/>
              <a:t> </a:t>
            </a:r>
            <a:r>
              <a:rPr lang="en-GB" err="1"/>
              <a:t>fungerer</a:t>
            </a:r>
            <a:r>
              <a:rPr lang="en-GB"/>
              <a:t> </a:t>
            </a:r>
            <a:r>
              <a:rPr lang="en-GB" err="1"/>
              <a:t>eller</a:t>
            </a:r>
            <a:r>
              <a:rPr lang="en-GB"/>
              <a:t> </a:t>
            </a:r>
            <a:r>
              <a:rPr lang="en-GB" err="1"/>
              <a:t>ikke</a:t>
            </a:r>
            <a:r>
              <a:rPr lang="en-GB"/>
              <a:t>. </a:t>
            </a:r>
          </a:p>
          <a:p>
            <a:endParaRPr lang="en-GB"/>
          </a:p>
          <a:p>
            <a:r>
              <a:rPr lang="en-GB" b="1" err="1"/>
              <a:t>TRYKK</a:t>
            </a:r>
            <a:r>
              <a:rPr lang="en-GB" b="1"/>
              <a:t> </a:t>
            </a:r>
            <a:r>
              <a:rPr lang="en-GB" b="1" err="1"/>
              <a:t>ANNIMASJON</a:t>
            </a:r>
            <a:r>
              <a:rPr lang="en-GB" b="1"/>
              <a:t> 1 inn </a:t>
            </a:r>
            <a:r>
              <a:rPr lang="en-GB" b="1" err="1"/>
              <a:t>i</a:t>
            </a:r>
            <a:r>
              <a:rPr lang="en-GB" b="1"/>
              <a:t> </a:t>
            </a:r>
            <a:r>
              <a:rPr lang="en-GB" b="1" err="1"/>
              <a:t>bildet</a:t>
            </a:r>
            <a:endParaRPr lang="en-GB" b="1"/>
          </a:p>
          <a:p>
            <a:r>
              <a:rPr lang="en-GB" err="1"/>
              <a:t>Eksempler</a:t>
            </a:r>
            <a:r>
              <a:rPr lang="en-GB"/>
              <a:t> </a:t>
            </a:r>
            <a:r>
              <a:rPr lang="en-GB" err="1"/>
              <a:t>på</a:t>
            </a:r>
            <a:r>
              <a:rPr lang="en-GB"/>
              <a:t> </a:t>
            </a:r>
            <a:r>
              <a:rPr lang="en-GB" err="1"/>
              <a:t>viktige</a:t>
            </a:r>
            <a:r>
              <a:rPr lang="en-GB"/>
              <a:t> </a:t>
            </a:r>
            <a:r>
              <a:rPr lang="en-GB" err="1"/>
              <a:t>prosjekter</a:t>
            </a:r>
            <a:r>
              <a:rPr lang="en-GB"/>
              <a:t> </a:t>
            </a:r>
            <a:r>
              <a:rPr lang="en-GB" err="1"/>
              <a:t>har</a:t>
            </a:r>
            <a:r>
              <a:rPr lang="en-GB"/>
              <a:t> </a:t>
            </a:r>
            <a:r>
              <a:rPr lang="en-GB" err="1"/>
              <a:t>vært</a:t>
            </a:r>
            <a:r>
              <a:rPr lang="en-GB"/>
              <a:t> </a:t>
            </a:r>
          </a:p>
          <a:p>
            <a:r>
              <a:rPr lang="en-GB" b="1" err="1"/>
              <a:t>prosjektet</a:t>
            </a:r>
            <a:r>
              <a:rPr lang="en-GB" b="1"/>
              <a:t> </a:t>
            </a:r>
            <a:r>
              <a:rPr lang="en-GB" b="1" err="1"/>
              <a:t>PASIENTENS</a:t>
            </a:r>
            <a:r>
              <a:rPr lang="en-GB" b="1"/>
              <a:t> </a:t>
            </a:r>
            <a:r>
              <a:rPr lang="en-GB" b="1" err="1"/>
              <a:t>HELSETJENESTE</a:t>
            </a:r>
            <a:r>
              <a:rPr lang="en-GB" b="1"/>
              <a:t> I ET </a:t>
            </a:r>
            <a:r>
              <a:rPr lang="en-GB" b="1" err="1"/>
              <a:t>HELSEFELLESSKAP</a:t>
            </a:r>
            <a:r>
              <a:rPr lang="en-GB"/>
              <a:t>, </a:t>
            </a:r>
          </a:p>
          <a:p>
            <a:r>
              <a:rPr lang="en-GB"/>
              <a:t>der vi </a:t>
            </a:r>
            <a:r>
              <a:rPr lang="en-GB" err="1"/>
              <a:t>ble</a:t>
            </a:r>
            <a:r>
              <a:rPr lang="en-GB"/>
              <a:t> </a:t>
            </a:r>
            <a:r>
              <a:rPr lang="en-GB" err="1"/>
              <a:t>regnet</a:t>
            </a:r>
            <a:r>
              <a:rPr lang="en-GB"/>
              <a:t> </a:t>
            </a:r>
            <a:r>
              <a:rPr lang="en-GB" err="1"/>
              <a:t>som</a:t>
            </a:r>
            <a:r>
              <a:rPr lang="en-GB"/>
              <a:t> et </a:t>
            </a:r>
            <a:r>
              <a:rPr lang="en-GB" err="1"/>
              <a:t>nasjonalt</a:t>
            </a:r>
            <a:r>
              <a:rPr lang="en-GB"/>
              <a:t> </a:t>
            </a:r>
            <a:r>
              <a:rPr lang="en-GB" err="1"/>
              <a:t>fyrtårnsprosjekt</a:t>
            </a:r>
            <a:r>
              <a:rPr lang="en-GB"/>
              <a:t> </a:t>
            </a:r>
            <a:r>
              <a:rPr lang="en-GB" err="1"/>
              <a:t>og</a:t>
            </a:r>
            <a:r>
              <a:rPr lang="en-GB"/>
              <a:t> </a:t>
            </a:r>
            <a:r>
              <a:rPr lang="en-GB" err="1"/>
              <a:t>fikk</a:t>
            </a:r>
            <a:r>
              <a:rPr lang="en-GB"/>
              <a:t> </a:t>
            </a:r>
            <a:r>
              <a:rPr lang="en-GB" err="1"/>
              <a:t>støtte</a:t>
            </a:r>
            <a:r>
              <a:rPr lang="en-GB"/>
              <a:t> </a:t>
            </a:r>
            <a:r>
              <a:rPr lang="en-GB" err="1"/>
              <a:t>av</a:t>
            </a:r>
            <a:r>
              <a:rPr lang="en-GB"/>
              <a:t> den </a:t>
            </a:r>
            <a:r>
              <a:rPr lang="en-GB" err="1"/>
              <a:t>nasjonale</a:t>
            </a:r>
            <a:r>
              <a:rPr lang="en-GB"/>
              <a:t> </a:t>
            </a:r>
            <a:r>
              <a:rPr lang="en-GB" err="1"/>
              <a:t>innovasjons</a:t>
            </a:r>
            <a:r>
              <a:rPr lang="en-GB"/>
              <a:t> </a:t>
            </a:r>
            <a:r>
              <a:rPr lang="en-GB" err="1"/>
              <a:t>ordningen</a:t>
            </a:r>
            <a:r>
              <a:rPr lang="en-GB"/>
              <a:t> </a:t>
            </a:r>
            <a:r>
              <a:rPr lang="en-GB" err="1"/>
              <a:t>STIMULAB</a:t>
            </a:r>
            <a:endParaRPr lang="en-GB"/>
          </a:p>
          <a:p>
            <a:r>
              <a:rPr lang="en-GB"/>
              <a:t>Og </a:t>
            </a:r>
            <a:r>
              <a:rPr lang="en-GB" err="1"/>
              <a:t>gjennom</a:t>
            </a:r>
            <a:r>
              <a:rPr lang="en-GB"/>
              <a:t> </a:t>
            </a:r>
            <a:r>
              <a:rPr lang="en-GB" err="1"/>
              <a:t>tjenestedesignprosjektet</a:t>
            </a:r>
            <a:r>
              <a:rPr lang="en-GB"/>
              <a:t> med PWC</a:t>
            </a:r>
          </a:p>
          <a:p>
            <a:r>
              <a:rPr lang="en-GB" err="1"/>
              <a:t>avdekket</a:t>
            </a:r>
            <a:r>
              <a:rPr lang="en-GB"/>
              <a:t> vi </a:t>
            </a:r>
            <a:r>
              <a:rPr lang="en-GB" err="1"/>
              <a:t>blant</a:t>
            </a:r>
            <a:r>
              <a:rPr lang="en-GB"/>
              <a:t> </a:t>
            </a:r>
            <a:r>
              <a:rPr lang="en-GB" err="1"/>
              <a:t>annet</a:t>
            </a:r>
            <a:r>
              <a:rPr lang="en-GB"/>
              <a:t> at </a:t>
            </a:r>
            <a:r>
              <a:rPr lang="en-GB" err="1"/>
              <a:t>på</a:t>
            </a:r>
            <a:r>
              <a:rPr lang="en-GB"/>
              <a:t> </a:t>
            </a:r>
            <a:r>
              <a:rPr lang="en-GB" err="1"/>
              <a:t>grunn</a:t>
            </a:r>
            <a:r>
              <a:rPr lang="en-GB"/>
              <a:t> </a:t>
            </a:r>
            <a:r>
              <a:rPr lang="en-GB" err="1"/>
              <a:t>av</a:t>
            </a:r>
            <a:r>
              <a:rPr lang="en-GB"/>
              <a:t> at vi </a:t>
            </a:r>
            <a:r>
              <a:rPr lang="en-GB" err="1"/>
              <a:t>har</a:t>
            </a:r>
            <a:r>
              <a:rPr lang="en-GB"/>
              <a:t> </a:t>
            </a:r>
            <a:r>
              <a:rPr lang="en-GB" err="1"/>
              <a:t>feile</a:t>
            </a:r>
            <a:r>
              <a:rPr lang="en-GB"/>
              <a:t> </a:t>
            </a:r>
            <a:r>
              <a:rPr lang="en-GB" err="1"/>
              <a:t>forventninger</a:t>
            </a:r>
            <a:r>
              <a:rPr lang="en-GB"/>
              <a:t> </a:t>
            </a:r>
            <a:r>
              <a:rPr lang="en-GB" err="1"/>
              <a:t>til</a:t>
            </a:r>
            <a:r>
              <a:rPr lang="en-GB"/>
              <a:t> </a:t>
            </a:r>
            <a:r>
              <a:rPr lang="en-GB" err="1"/>
              <a:t>hverandre</a:t>
            </a:r>
            <a:r>
              <a:rPr lang="en-GB"/>
              <a:t>, </a:t>
            </a:r>
          </a:p>
          <a:p>
            <a:r>
              <a:rPr lang="en-GB" err="1"/>
              <a:t>så</a:t>
            </a:r>
            <a:r>
              <a:rPr lang="en-GB"/>
              <a:t> </a:t>
            </a:r>
            <a:r>
              <a:rPr lang="en-GB" err="1"/>
              <a:t>gir</a:t>
            </a:r>
            <a:r>
              <a:rPr lang="en-GB"/>
              <a:t> vi </a:t>
            </a:r>
            <a:r>
              <a:rPr lang="en-GB" err="1"/>
              <a:t>feile</a:t>
            </a:r>
            <a:r>
              <a:rPr lang="en-GB"/>
              <a:t> </a:t>
            </a:r>
            <a:r>
              <a:rPr lang="en-GB" err="1"/>
              <a:t>forventninger</a:t>
            </a:r>
            <a:r>
              <a:rPr lang="en-GB"/>
              <a:t> </a:t>
            </a:r>
            <a:r>
              <a:rPr lang="en-GB" err="1"/>
              <a:t>til</a:t>
            </a:r>
            <a:r>
              <a:rPr lang="en-GB"/>
              <a:t> </a:t>
            </a:r>
            <a:r>
              <a:rPr lang="en-GB" err="1"/>
              <a:t>pasientene</a:t>
            </a:r>
            <a:r>
              <a:rPr lang="en-GB"/>
              <a:t>, </a:t>
            </a:r>
          </a:p>
          <a:p>
            <a:r>
              <a:rPr lang="en-GB" err="1"/>
              <a:t>og</a:t>
            </a:r>
            <a:r>
              <a:rPr lang="en-GB"/>
              <a:t> </a:t>
            </a:r>
            <a:r>
              <a:rPr lang="en-GB" err="1"/>
              <a:t>dette</a:t>
            </a:r>
            <a:r>
              <a:rPr lang="en-GB"/>
              <a:t> </a:t>
            </a:r>
            <a:r>
              <a:rPr lang="en-GB" err="1"/>
              <a:t>gjør</a:t>
            </a:r>
            <a:r>
              <a:rPr lang="en-GB"/>
              <a:t> at </a:t>
            </a:r>
            <a:r>
              <a:rPr lang="en-GB" err="1"/>
              <a:t>pasienten</a:t>
            </a:r>
            <a:r>
              <a:rPr lang="en-GB"/>
              <a:t> mister </a:t>
            </a:r>
            <a:r>
              <a:rPr lang="en-GB" err="1"/>
              <a:t>tillitt</a:t>
            </a:r>
            <a:r>
              <a:rPr lang="en-GB"/>
              <a:t> </a:t>
            </a:r>
            <a:r>
              <a:rPr lang="en-GB" err="1"/>
              <a:t>til</a:t>
            </a:r>
            <a:r>
              <a:rPr lang="en-GB"/>
              <a:t> </a:t>
            </a:r>
            <a:r>
              <a:rPr lang="en-GB" err="1"/>
              <a:t>helse</a:t>
            </a:r>
            <a:r>
              <a:rPr lang="en-GB"/>
              <a:t> </a:t>
            </a:r>
            <a:r>
              <a:rPr lang="en-GB" err="1"/>
              <a:t>og</a:t>
            </a:r>
            <a:r>
              <a:rPr lang="en-GB"/>
              <a:t> </a:t>
            </a:r>
            <a:r>
              <a:rPr lang="en-GB" err="1"/>
              <a:t>velferdstjenestene</a:t>
            </a:r>
            <a:r>
              <a:rPr lang="en-GB"/>
              <a:t> </a:t>
            </a:r>
            <a:r>
              <a:rPr lang="en-GB" err="1"/>
              <a:t>som</a:t>
            </a:r>
            <a:r>
              <a:rPr lang="en-GB"/>
              <a:t> </a:t>
            </a:r>
            <a:r>
              <a:rPr lang="en-GB" err="1"/>
              <a:t>helhet</a:t>
            </a:r>
            <a:r>
              <a:rPr lang="en-GB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err="1"/>
              <a:t>og</a:t>
            </a:r>
            <a:r>
              <a:rPr lang="en-GB"/>
              <a:t> vi </a:t>
            </a:r>
            <a:r>
              <a:rPr lang="en-GB" err="1"/>
              <a:t>som</a:t>
            </a:r>
            <a:r>
              <a:rPr lang="en-GB"/>
              <a:t> </a:t>
            </a:r>
            <a:r>
              <a:rPr lang="en-GB" err="1"/>
              <a:t>arbeider</a:t>
            </a:r>
            <a:r>
              <a:rPr lang="en-GB"/>
              <a:t> </a:t>
            </a:r>
            <a:r>
              <a:rPr lang="en-GB" err="1"/>
              <a:t>tjenestene</a:t>
            </a:r>
            <a:r>
              <a:rPr lang="en-GB"/>
              <a:t> mister </a:t>
            </a:r>
            <a:r>
              <a:rPr lang="en-GB" err="1"/>
              <a:t>tillit</a:t>
            </a:r>
            <a:r>
              <a:rPr lang="en-GB"/>
              <a:t> </a:t>
            </a:r>
            <a:r>
              <a:rPr lang="en-GB" err="1"/>
              <a:t>til</a:t>
            </a:r>
            <a:r>
              <a:rPr lang="en-GB"/>
              <a:t> </a:t>
            </a:r>
            <a:r>
              <a:rPr lang="en-GB" err="1"/>
              <a:t>hevrandre</a:t>
            </a:r>
            <a:r>
              <a:rPr lang="en-GB"/>
              <a:t> </a:t>
            </a:r>
            <a:r>
              <a:rPr lang="en-GB" err="1"/>
              <a:t>pga</a:t>
            </a:r>
            <a:r>
              <a:rPr lang="en-GB"/>
              <a:t> </a:t>
            </a:r>
            <a:r>
              <a:rPr lang="en-GB" err="1"/>
              <a:t>frustrasjon</a:t>
            </a:r>
            <a:r>
              <a:rPr lang="en-GB"/>
              <a:t> </a:t>
            </a:r>
            <a:r>
              <a:rPr lang="en-GB" err="1"/>
              <a:t>og</a:t>
            </a:r>
            <a:r>
              <a:rPr lang="en-GB"/>
              <a:t> </a:t>
            </a:r>
            <a:r>
              <a:rPr lang="en-GB" err="1"/>
              <a:t>ufoutsigbarhet</a:t>
            </a:r>
            <a:endParaRPr lang="en-GB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Dette </a:t>
            </a:r>
            <a:r>
              <a:rPr lang="en-GB" err="1"/>
              <a:t>ødelegger</a:t>
            </a:r>
            <a:r>
              <a:rPr lang="en-GB"/>
              <a:t> </a:t>
            </a:r>
            <a:r>
              <a:rPr lang="en-GB" err="1"/>
              <a:t>verdien</a:t>
            </a:r>
            <a:r>
              <a:rPr lang="en-GB"/>
              <a:t> </a:t>
            </a:r>
            <a:r>
              <a:rPr lang="en-GB" err="1"/>
              <a:t>av</a:t>
            </a:r>
            <a:r>
              <a:rPr lang="en-GB"/>
              <a:t> </a:t>
            </a:r>
            <a:r>
              <a:rPr lang="en-GB" err="1"/>
              <a:t>tjenetsene</a:t>
            </a:r>
            <a:r>
              <a:rPr lang="en-GB"/>
              <a:t> </a:t>
            </a:r>
            <a:r>
              <a:rPr lang="en-GB" err="1"/>
              <a:t>våre</a:t>
            </a:r>
            <a:r>
              <a:rPr lang="en-GB"/>
              <a:t>- det er </a:t>
            </a:r>
            <a:r>
              <a:rPr lang="en-GB" err="1"/>
              <a:t>ikke</a:t>
            </a:r>
            <a:r>
              <a:rPr lang="en-GB"/>
              <a:t> </a:t>
            </a:r>
            <a:r>
              <a:rPr lang="en-GB" err="1"/>
              <a:t>greit</a:t>
            </a:r>
            <a:endParaRPr lang="en-GB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err="1"/>
              <a:t>TRYKK</a:t>
            </a:r>
            <a:r>
              <a:rPr lang="en-GB"/>
              <a:t> </a:t>
            </a:r>
            <a:r>
              <a:rPr lang="en-GB" err="1"/>
              <a:t>ANNIMASJON</a:t>
            </a:r>
            <a:r>
              <a:rPr lang="en-GB"/>
              <a:t> 2  inn </a:t>
            </a:r>
            <a:r>
              <a:rPr lang="en-GB" err="1"/>
              <a:t>i</a:t>
            </a:r>
            <a:r>
              <a:rPr lang="en-GB"/>
              <a:t> </a:t>
            </a:r>
            <a:r>
              <a:rPr lang="en-GB" err="1"/>
              <a:t>bildet</a:t>
            </a:r>
            <a:endParaRPr lang="en-GB"/>
          </a:p>
          <a:p>
            <a:endParaRPr lang="en-GB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/>
              <a:t>Vi </a:t>
            </a:r>
            <a:r>
              <a:rPr lang="en-GB" b="1" err="1"/>
              <a:t>har</a:t>
            </a:r>
            <a:r>
              <a:rPr lang="en-GB" b="1"/>
              <a:t> </a:t>
            </a:r>
            <a:r>
              <a:rPr lang="en-GB" b="1" err="1"/>
              <a:t>derfor</a:t>
            </a:r>
            <a:r>
              <a:rPr lang="en-GB" b="1"/>
              <a:t> </a:t>
            </a:r>
            <a:r>
              <a:rPr lang="en-GB" b="1" err="1"/>
              <a:t>jobbet</a:t>
            </a:r>
            <a:r>
              <a:rPr lang="en-GB" b="1"/>
              <a:t> </a:t>
            </a:r>
            <a:r>
              <a:rPr lang="en-GB" b="1" err="1"/>
              <a:t>systemtisk</a:t>
            </a:r>
            <a:r>
              <a:rPr lang="en-GB" b="1"/>
              <a:t> med å </a:t>
            </a:r>
            <a:r>
              <a:rPr lang="en-GB" b="1" err="1"/>
              <a:t>skape</a:t>
            </a:r>
            <a:r>
              <a:rPr lang="en-GB" b="1"/>
              <a:t> </a:t>
            </a:r>
            <a:r>
              <a:rPr lang="en-GB" b="1" err="1"/>
              <a:t>realistiske</a:t>
            </a:r>
            <a:r>
              <a:rPr lang="en-GB" b="1"/>
              <a:t> </a:t>
            </a:r>
            <a:r>
              <a:rPr lang="en-GB" b="1" err="1"/>
              <a:t>forventninger</a:t>
            </a:r>
            <a:r>
              <a:rPr lang="en-GB" b="1"/>
              <a:t> </a:t>
            </a:r>
            <a:r>
              <a:rPr lang="en-GB" b="1" err="1"/>
              <a:t>til</a:t>
            </a:r>
            <a:r>
              <a:rPr lang="en-GB" b="1"/>
              <a:t> </a:t>
            </a:r>
            <a:r>
              <a:rPr lang="en-GB" b="1" err="1"/>
              <a:t>hverandre</a:t>
            </a:r>
            <a:endParaRPr lang="en-GB" b="1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err="1"/>
              <a:t>Bkant</a:t>
            </a:r>
            <a:r>
              <a:rPr lang="en-GB" b="1"/>
              <a:t> </a:t>
            </a:r>
            <a:r>
              <a:rPr lang="en-GB" b="1" err="1"/>
              <a:t>annet</a:t>
            </a:r>
            <a:r>
              <a:rPr lang="en-GB" b="1"/>
              <a:t> </a:t>
            </a:r>
            <a:r>
              <a:rPr lang="en-GB" b="1" err="1"/>
              <a:t>har</a:t>
            </a:r>
            <a:r>
              <a:rPr lang="en-GB" b="1"/>
              <a:t> vi </a:t>
            </a:r>
            <a:r>
              <a:rPr lang="en-GB" b="1" err="1"/>
              <a:t>laget</a:t>
            </a:r>
            <a:r>
              <a:rPr lang="en-GB" b="1"/>
              <a:t> </a:t>
            </a:r>
            <a:r>
              <a:rPr lang="en-GB" b="1" err="1"/>
              <a:t>en</a:t>
            </a:r>
            <a:r>
              <a:rPr lang="en-GB" b="1"/>
              <a:t> </a:t>
            </a:r>
            <a:r>
              <a:rPr lang="en-GB" b="1" err="1"/>
              <a:t>felles</a:t>
            </a:r>
            <a:r>
              <a:rPr lang="en-GB" b="1"/>
              <a:t> </a:t>
            </a:r>
            <a:r>
              <a:rPr lang="en-GB" b="1" err="1"/>
              <a:t>fagdag</a:t>
            </a:r>
            <a:r>
              <a:rPr lang="en-GB" b="1"/>
              <a:t>, </a:t>
            </a:r>
            <a:r>
              <a:rPr lang="en-GB" b="1" err="1"/>
              <a:t>TILLITSBYGGERNE</a:t>
            </a:r>
            <a:r>
              <a:rPr lang="en-GB" b="1"/>
              <a:t> 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/>
              <a:t>der </a:t>
            </a:r>
            <a:r>
              <a:rPr lang="en-GB" b="0" err="1"/>
              <a:t>fagfolk</a:t>
            </a:r>
            <a:r>
              <a:rPr lang="en-GB" b="0"/>
              <a:t> </a:t>
            </a:r>
            <a:r>
              <a:rPr lang="en-GB" b="0" err="1"/>
              <a:t>treffer</a:t>
            </a:r>
            <a:r>
              <a:rPr lang="en-GB" b="0"/>
              <a:t> </a:t>
            </a:r>
            <a:r>
              <a:rPr lang="en-GB" b="0" err="1"/>
              <a:t>hverandre</a:t>
            </a:r>
            <a:r>
              <a:rPr lang="en-GB" b="0"/>
              <a:t> </a:t>
            </a:r>
            <a:r>
              <a:rPr lang="en-GB" b="0" err="1"/>
              <a:t>og</a:t>
            </a:r>
            <a:r>
              <a:rPr lang="en-GB" b="0"/>
              <a:t> </a:t>
            </a:r>
            <a:r>
              <a:rPr lang="en-GB" b="0" err="1"/>
              <a:t>lærer</a:t>
            </a:r>
            <a:r>
              <a:rPr lang="en-GB" b="0"/>
              <a:t> om </a:t>
            </a:r>
            <a:r>
              <a:rPr lang="en-GB" b="0" err="1"/>
              <a:t>hva</a:t>
            </a:r>
            <a:r>
              <a:rPr lang="en-GB" b="0"/>
              <a:t> </a:t>
            </a:r>
            <a:r>
              <a:rPr lang="en-GB" b="0" err="1"/>
              <a:t>som</a:t>
            </a:r>
            <a:r>
              <a:rPr lang="en-GB" b="0"/>
              <a:t> er </a:t>
            </a:r>
            <a:r>
              <a:rPr lang="en-GB" b="0" err="1"/>
              <a:t>mandat</a:t>
            </a:r>
            <a:r>
              <a:rPr lang="en-GB" b="0"/>
              <a:t> </a:t>
            </a:r>
            <a:r>
              <a:rPr lang="en-GB" b="0" err="1"/>
              <a:t>og</a:t>
            </a:r>
            <a:r>
              <a:rPr lang="en-GB" b="0"/>
              <a:t> </a:t>
            </a:r>
            <a:r>
              <a:rPr lang="en-GB" b="0" err="1"/>
              <a:t>oppgaver</a:t>
            </a:r>
            <a:r>
              <a:rPr lang="en-GB" b="0"/>
              <a:t> </a:t>
            </a:r>
            <a:r>
              <a:rPr lang="en-GB" b="0" err="1"/>
              <a:t>i</a:t>
            </a:r>
            <a:r>
              <a:rPr lang="en-GB" b="0"/>
              <a:t> de </a:t>
            </a:r>
            <a:r>
              <a:rPr lang="en-GB" b="0" err="1"/>
              <a:t>ulike</a:t>
            </a:r>
            <a:r>
              <a:rPr lang="en-GB" b="0"/>
              <a:t> </a:t>
            </a:r>
            <a:r>
              <a:rPr lang="en-GB" b="0" err="1"/>
              <a:t>organisasjonene</a:t>
            </a:r>
            <a:endParaRPr lang="en-GB" b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err="1"/>
              <a:t>Sånn</a:t>
            </a:r>
            <a:r>
              <a:rPr lang="en-GB" b="0"/>
              <a:t> at de </a:t>
            </a:r>
            <a:r>
              <a:rPr lang="en-GB" b="0" err="1"/>
              <a:t>skal</a:t>
            </a:r>
            <a:r>
              <a:rPr lang="en-GB" b="0"/>
              <a:t> </a:t>
            </a:r>
            <a:r>
              <a:rPr lang="en-GB" b="0" err="1"/>
              <a:t>klare</a:t>
            </a:r>
            <a:r>
              <a:rPr lang="en-GB" b="0"/>
              <a:t> </a:t>
            </a:r>
            <a:r>
              <a:rPr lang="en-GB" b="0" err="1"/>
              <a:t>bidra</a:t>
            </a:r>
            <a:r>
              <a:rPr lang="en-GB" b="0"/>
              <a:t> </a:t>
            </a:r>
            <a:r>
              <a:rPr lang="en-GB" b="0" err="1"/>
              <a:t>til</a:t>
            </a:r>
            <a:r>
              <a:rPr lang="en-GB" b="0"/>
              <a:t> å </a:t>
            </a:r>
            <a:r>
              <a:rPr lang="en-GB" b="0" err="1"/>
              <a:t>bygge</a:t>
            </a:r>
            <a:r>
              <a:rPr lang="en-GB" b="0"/>
              <a:t> </a:t>
            </a:r>
            <a:r>
              <a:rPr lang="en-GB" b="0" err="1"/>
              <a:t>tillitt</a:t>
            </a:r>
            <a:r>
              <a:rPr lang="en-GB" b="0"/>
              <a:t>, </a:t>
            </a:r>
            <a:r>
              <a:rPr lang="en-GB" b="0" err="1"/>
              <a:t>ikke</a:t>
            </a:r>
            <a:r>
              <a:rPr lang="en-GB" b="0"/>
              <a:t> </a:t>
            </a:r>
            <a:r>
              <a:rPr lang="en-GB" b="0" err="1"/>
              <a:t>bryte</a:t>
            </a:r>
            <a:r>
              <a:rPr lang="en-GB" b="0"/>
              <a:t> ned </a:t>
            </a:r>
            <a:r>
              <a:rPr lang="en-GB" b="0" err="1"/>
              <a:t>tilltt</a:t>
            </a:r>
            <a:endParaRPr lang="en-GB" b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/>
              <a:t>Den er </a:t>
            </a:r>
            <a:r>
              <a:rPr lang="en-GB" b="0" err="1"/>
              <a:t>obligatorisk</a:t>
            </a:r>
            <a:r>
              <a:rPr lang="en-GB" b="0"/>
              <a:t> for alle </a:t>
            </a:r>
            <a:r>
              <a:rPr lang="en-GB" b="0" err="1"/>
              <a:t>som</a:t>
            </a:r>
            <a:r>
              <a:rPr lang="en-GB" b="0"/>
              <a:t> </a:t>
            </a:r>
            <a:r>
              <a:rPr lang="en-GB" b="0" err="1"/>
              <a:t>arbeider</a:t>
            </a:r>
            <a:r>
              <a:rPr lang="en-GB" b="0"/>
              <a:t> </a:t>
            </a:r>
            <a:r>
              <a:rPr lang="en-GB" b="0" err="1"/>
              <a:t>på</a:t>
            </a:r>
            <a:r>
              <a:rPr lang="en-GB" b="0"/>
              <a:t> DPS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err="1"/>
              <a:t>Videre</a:t>
            </a:r>
            <a:r>
              <a:rPr lang="en-GB" b="1"/>
              <a:t> </a:t>
            </a:r>
            <a:r>
              <a:rPr lang="en-GB" b="1" err="1"/>
              <a:t>skapte</a:t>
            </a:r>
            <a:r>
              <a:rPr lang="en-GB" b="1"/>
              <a:t> vi </a:t>
            </a:r>
            <a:r>
              <a:rPr lang="en-GB" b="1" err="1"/>
              <a:t>sammen</a:t>
            </a:r>
            <a:r>
              <a:rPr lang="en-GB" b="1"/>
              <a:t> </a:t>
            </a:r>
            <a:r>
              <a:rPr lang="en-GB" b="1" err="1"/>
              <a:t>en</a:t>
            </a:r>
            <a:r>
              <a:rPr lang="en-GB" b="1"/>
              <a:t> </a:t>
            </a:r>
            <a:r>
              <a:rPr lang="en-GB" b="1" err="1"/>
              <a:t>modell</a:t>
            </a:r>
            <a:r>
              <a:rPr lang="en-GB" b="1"/>
              <a:t> for å </a:t>
            </a:r>
            <a:r>
              <a:rPr lang="en-GB" b="1" err="1"/>
              <a:t>hvordan</a:t>
            </a:r>
            <a:r>
              <a:rPr lang="en-GB" b="1"/>
              <a:t> vi </a:t>
            </a:r>
            <a:r>
              <a:rPr lang="en-GB" b="1" err="1"/>
              <a:t>samarbeider</a:t>
            </a:r>
            <a:r>
              <a:rPr lang="en-GB" b="1"/>
              <a:t> for å </a:t>
            </a:r>
            <a:r>
              <a:rPr lang="en-GB" b="1" err="1"/>
              <a:t>løse</a:t>
            </a:r>
            <a:r>
              <a:rPr lang="en-GB" b="1"/>
              <a:t> </a:t>
            </a:r>
            <a:r>
              <a:rPr lang="en-GB" b="1" err="1"/>
              <a:t>felles</a:t>
            </a:r>
            <a:r>
              <a:rPr lang="en-GB" b="1"/>
              <a:t> </a:t>
            </a:r>
            <a:r>
              <a:rPr lang="en-GB" b="1" err="1"/>
              <a:t>utfordringer</a:t>
            </a:r>
            <a:r>
              <a:rPr lang="en-GB" b="1"/>
              <a:t>  </a:t>
            </a:r>
            <a:r>
              <a:rPr lang="en-GB" b="1" err="1"/>
              <a:t>sammen</a:t>
            </a:r>
            <a:r>
              <a:rPr lang="en-GB" b="1"/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err="1"/>
              <a:t>ØYANEMODELLEN</a:t>
            </a:r>
            <a:r>
              <a:rPr lang="en-GB" b="1"/>
              <a:t> FOR </a:t>
            </a:r>
            <a:r>
              <a:rPr lang="en-GB" b="1" err="1"/>
              <a:t>INNOVASJON</a:t>
            </a:r>
            <a:r>
              <a:rPr lang="en-GB" b="1"/>
              <a:t> I </a:t>
            </a:r>
            <a:r>
              <a:rPr lang="en-GB" b="1" err="1"/>
              <a:t>HELSEFELLESSKAP</a:t>
            </a:r>
            <a:endParaRPr lang="en-GB" b="1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err="1"/>
              <a:t>Mellom</a:t>
            </a:r>
            <a:r>
              <a:rPr lang="en-GB" b="1"/>
              <a:t> </a:t>
            </a:r>
            <a:r>
              <a:rPr lang="en-GB" b="1" err="1"/>
              <a:t>likeverdige</a:t>
            </a:r>
            <a:r>
              <a:rPr lang="en-GB" b="1"/>
              <a:t> </a:t>
            </a:r>
            <a:r>
              <a:rPr lang="en-GB" b="1" err="1"/>
              <a:t>parter</a:t>
            </a:r>
            <a:r>
              <a:rPr lang="en-GB" b="1"/>
              <a:t>, </a:t>
            </a:r>
            <a:r>
              <a:rPr lang="en-GB" b="1" err="1"/>
              <a:t>og</a:t>
            </a:r>
            <a:r>
              <a:rPr lang="en-GB" b="1"/>
              <a:t> </a:t>
            </a:r>
            <a:r>
              <a:rPr lang="en-GB" b="1" err="1"/>
              <a:t>som</a:t>
            </a:r>
            <a:r>
              <a:rPr lang="en-GB" b="1"/>
              <a:t> </a:t>
            </a:r>
            <a:r>
              <a:rPr lang="en-GB" b="1" err="1"/>
              <a:t>har</a:t>
            </a:r>
            <a:r>
              <a:rPr lang="en-GB" b="1"/>
              <a:t> </a:t>
            </a:r>
            <a:r>
              <a:rPr lang="en-GB" b="1" err="1"/>
              <a:t>hovedfokus</a:t>
            </a:r>
            <a:r>
              <a:rPr lang="en-GB" b="1"/>
              <a:t> </a:t>
            </a:r>
            <a:r>
              <a:rPr lang="en-GB" b="1" err="1"/>
              <a:t>på</a:t>
            </a:r>
            <a:r>
              <a:rPr lang="en-GB" b="1"/>
              <a:t> </a:t>
            </a:r>
            <a:r>
              <a:rPr lang="en-GB" b="1" err="1"/>
              <a:t>innbygger</a:t>
            </a:r>
            <a:r>
              <a:rPr lang="en-GB" b="1"/>
              <a:t> sine </a:t>
            </a:r>
            <a:r>
              <a:rPr lang="en-GB" b="1" err="1"/>
              <a:t>behov</a:t>
            </a:r>
            <a:endParaRPr lang="en-GB" b="1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/>
              <a:t>Den ligger </a:t>
            </a:r>
            <a:r>
              <a:rPr lang="en-GB" b="1" err="1"/>
              <a:t>tilgjenglig</a:t>
            </a:r>
            <a:r>
              <a:rPr lang="en-GB" b="1"/>
              <a:t> </a:t>
            </a:r>
            <a:r>
              <a:rPr lang="en-GB" b="1" err="1"/>
              <a:t>på</a:t>
            </a:r>
            <a:r>
              <a:rPr lang="en-GB" b="1"/>
              <a:t> Helse Bergen sine </a:t>
            </a:r>
            <a:r>
              <a:rPr lang="en-GB" b="1" err="1"/>
              <a:t>nettsider</a:t>
            </a:r>
            <a:r>
              <a:rPr lang="en-GB" b="1"/>
              <a:t>. </a:t>
            </a:r>
            <a:r>
              <a:rPr lang="en-GB" b="1" err="1"/>
              <a:t>Jeg</a:t>
            </a:r>
            <a:r>
              <a:rPr lang="en-GB" b="1"/>
              <a:t> </a:t>
            </a:r>
            <a:r>
              <a:rPr lang="en-GB" b="1" err="1"/>
              <a:t>skal</a:t>
            </a:r>
            <a:r>
              <a:rPr lang="en-GB" b="1"/>
              <a:t> </a:t>
            </a:r>
            <a:r>
              <a:rPr lang="en-GB" b="1" err="1"/>
              <a:t>si</a:t>
            </a:r>
            <a:r>
              <a:rPr lang="en-GB" b="1"/>
              <a:t> </a:t>
            </a:r>
            <a:r>
              <a:rPr lang="en-GB" b="1" err="1"/>
              <a:t>litt</a:t>
            </a:r>
            <a:r>
              <a:rPr lang="en-GB" b="1"/>
              <a:t> om de </a:t>
            </a:r>
            <a:r>
              <a:rPr lang="en-GB" b="1" err="1"/>
              <a:t>viktigste</a:t>
            </a:r>
            <a:r>
              <a:rPr lang="en-GB" b="1"/>
              <a:t> </a:t>
            </a:r>
            <a:r>
              <a:rPr lang="en-GB" b="1" err="1"/>
              <a:t>prinsippene</a:t>
            </a:r>
            <a:r>
              <a:rPr lang="en-GB" b="1"/>
              <a:t> </a:t>
            </a:r>
            <a:r>
              <a:rPr lang="en-GB" b="1" err="1"/>
              <a:t>på</a:t>
            </a:r>
            <a:r>
              <a:rPr lang="en-GB" b="1"/>
              <a:t> </a:t>
            </a:r>
            <a:r>
              <a:rPr lang="en-GB" b="1" err="1"/>
              <a:t>neste</a:t>
            </a:r>
            <a:r>
              <a:rPr lang="en-GB" b="1"/>
              <a:t> foil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/>
              <a:t> </a:t>
            </a:r>
          </a:p>
          <a:p>
            <a:r>
              <a:rPr lang="en-GB"/>
              <a:t>Den er </a:t>
            </a:r>
            <a:r>
              <a:rPr lang="en-GB" err="1"/>
              <a:t>brukt</a:t>
            </a:r>
            <a:r>
              <a:rPr lang="en-GB"/>
              <a:t> </a:t>
            </a:r>
            <a:r>
              <a:rPr lang="en-GB" err="1"/>
              <a:t>til</a:t>
            </a:r>
            <a:r>
              <a:rPr lang="en-GB"/>
              <a:t> å </a:t>
            </a:r>
            <a:r>
              <a:rPr lang="en-GB" err="1"/>
              <a:t>lage</a:t>
            </a:r>
            <a:r>
              <a:rPr lang="en-GB"/>
              <a:t> å </a:t>
            </a:r>
            <a:r>
              <a:rPr lang="en-GB" err="1"/>
              <a:t>lage</a:t>
            </a:r>
            <a:r>
              <a:rPr lang="en-GB"/>
              <a:t> </a:t>
            </a:r>
            <a:r>
              <a:rPr lang="en-GB" err="1"/>
              <a:t>klarere</a:t>
            </a:r>
            <a:r>
              <a:rPr lang="en-GB"/>
              <a:t> </a:t>
            </a:r>
            <a:r>
              <a:rPr lang="en-GB" err="1"/>
              <a:t>forløp</a:t>
            </a:r>
            <a:r>
              <a:rPr lang="en-GB"/>
              <a:t> </a:t>
            </a:r>
            <a:r>
              <a:rPr lang="en-GB" err="1"/>
              <a:t>sammen</a:t>
            </a:r>
            <a:r>
              <a:rPr lang="en-GB"/>
              <a:t> </a:t>
            </a:r>
            <a:r>
              <a:rPr lang="en-GB" err="1"/>
              <a:t>på</a:t>
            </a:r>
            <a:r>
              <a:rPr lang="en-GB"/>
              <a:t> </a:t>
            </a:r>
            <a:r>
              <a:rPr lang="en-GB" err="1"/>
              <a:t>tvers</a:t>
            </a:r>
            <a:endParaRPr lang="en-GB"/>
          </a:p>
          <a:p>
            <a:r>
              <a:rPr lang="en-GB" err="1"/>
              <a:t>Blant</a:t>
            </a:r>
            <a:r>
              <a:rPr lang="en-GB"/>
              <a:t> </a:t>
            </a:r>
            <a:r>
              <a:rPr lang="en-GB" err="1"/>
              <a:t>annet</a:t>
            </a:r>
            <a:r>
              <a:rPr lang="en-GB"/>
              <a:t> var det </a:t>
            </a:r>
            <a:r>
              <a:rPr lang="en-GB" err="1"/>
              <a:t>svært</a:t>
            </a:r>
            <a:r>
              <a:rPr lang="en-GB"/>
              <a:t> </a:t>
            </a:r>
            <a:r>
              <a:rPr lang="en-GB" err="1"/>
              <a:t>dårlig</a:t>
            </a:r>
            <a:r>
              <a:rPr lang="en-GB"/>
              <a:t> </a:t>
            </a:r>
            <a:r>
              <a:rPr lang="en-GB" err="1"/>
              <a:t>samarbeid</a:t>
            </a:r>
            <a:r>
              <a:rPr lang="en-GB"/>
              <a:t> </a:t>
            </a:r>
            <a:r>
              <a:rPr lang="en-GB" err="1"/>
              <a:t>rundt</a:t>
            </a:r>
            <a:r>
              <a:rPr lang="en-GB"/>
              <a:t> </a:t>
            </a:r>
            <a:r>
              <a:rPr lang="en-GB" b="1" err="1"/>
              <a:t>svingdørspasienter</a:t>
            </a:r>
            <a:r>
              <a:rPr lang="en-GB" b="1"/>
              <a:t>, </a:t>
            </a:r>
          </a:p>
          <a:p>
            <a:r>
              <a:rPr lang="en-GB" err="1"/>
              <a:t>og</a:t>
            </a:r>
            <a:r>
              <a:rPr lang="en-GB"/>
              <a:t> </a:t>
            </a:r>
            <a:r>
              <a:rPr lang="en-GB" err="1"/>
              <a:t>dette</a:t>
            </a:r>
            <a:r>
              <a:rPr lang="en-GB"/>
              <a:t> </a:t>
            </a:r>
            <a:r>
              <a:rPr lang="en-GB" err="1"/>
              <a:t>ble</a:t>
            </a:r>
            <a:r>
              <a:rPr lang="en-GB"/>
              <a:t> det </a:t>
            </a:r>
            <a:r>
              <a:rPr lang="en-GB" err="1"/>
              <a:t>startet</a:t>
            </a:r>
            <a:r>
              <a:rPr lang="en-GB"/>
              <a:t> et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prosjekt</a:t>
            </a:r>
            <a:r>
              <a:rPr lang="en-GB"/>
              <a:t> </a:t>
            </a:r>
            <a:r>
              <a:rPr lang="en-GB" err="1"/>
              <a:t>på</a:t>
            </a:r>
            <a:r>
              <a:rPr lang="en-GB"/>
              <a:t> der </a:t>
            </a:r>
            <a:r>
              <a:rPr lang="en-GB" err="1"/>
              <a:t>også</a:t>
            </a:r>
            <a:r>
              <a:rPr lang="en-GB"/>
              <a:t> </a:t>
            </a:r>
            <a:r>
              <a:rPr lang="en-GB" err="1"/>
              <a:t>politiet</a:t>
            </a:r>
            <a:r>
              <a:rPr lang="en-GB"/>
              <a:t> </a:t>
            </a:r>
            <a:r>
              <a:rPr lang="en-GB" err="1"/>
              <a:t>og</a:t>
            </a:r>
            <a:r>
              <a:rPr lang="en-GB"/>
              <a:t> </a:t>
            </a:r>
            <a:r>
              <a:rPr lang="en-GB" err="1"/>
              <a:t>sandviken</a:t>
            </a:r>
            <a:r>
              <a:rPr lang="en-GB"/>
              <a:t> </a:t>
            </a:r>
            <a:r>
              <a:rPr lang="en-GB" err="1"/>
              <a:t>sykehue</a:t>
            </a:r>
            <a:r>
              <a:rPr lang="en-GB"/>
              <a:t> </a:t>
            </a:r>
            <a:r>
              <a:rPr lang="en-GB" err="1"/>
              <a:t>ble</a:t>
            </a:r>
            <a:r>
              <a:rPr lang="en-GB"/>
              <a:t> med, </a:t>
            </a:r>
          </a:p>
          <a:p>
            <a:r>
              <a:rPr lang="en-GB"/>
              <a:t>vi </a:t>
            </a:r>
            <a:r>
              <a:rPr lang="en-GB" err="1"/>
              <a:t>sier</a:t>
            </a:r>
            <a:r>
              <a:rPr lang="en-GB"/>
              <a:t> </a:t>
            </a:r>
            <a:r>
              <a:rPr lang="en-GB" err="1"/>
              <a:t>mer</a:t>
            </a:r>
            <a:r>
              <a:rPr lang="en-GB"/>
              <a:t> om </a:t>
            </a:r>
            <a:r>
              <a:rPr lang="en-GB" err="1"/>
              <a:t>dette</a:t>
            </a:r>
            <a:r>
              <a:rPr lang="en-GB"/>
              <a:t> </a:t>
            </a:r>
            <a:r>
              <a:rPr lang="en-GB" err="1"/>
              <a:t>på</a:t>
            </a:r>
            <a:r>
              <a:rPr lang="en-GB"/>
              <a:t> </a:t>
            </a:r>
            <a:r>
              <a:rPr lang="en-GB" err="1"/>
              <a:t>neste</a:t>
            </a:r>
            <a:r>
              <a:rPr lang="en-GB"/>
              <a:t> foil</a:t>
            </a:r>
          </a:p>
          <a:p>
            <a:endParaRPr lang="en-GB"/>
          </a:p>
          <a:p>
            <a:r>
              <a:rPr lang="en-GB"/>
              <a:t>Og den </a:t>
            </a:r>
            <a:r>
              <a:rPr lang="en-GB" err="1"/>
              <a:t>har</a:t>
            </a:r>
            <a:r>
              <a:rPr lang="en-GB"/>
              <a:t> </a:t>
            </a:r>
            <a:r>
              <a:rPr lang="en-GB" err="1"/>
              <a:t>vært</a:t>
            </a:r>
            <a:r>
              <a:rPr lang="en-GB"/>
              <a:t> </a:t>
            </a:r>
            <a:r>
              <a:rPr lang="en-GB" err="1"/>
              <a:t>i</a:t>
            </a:r>
            <a:r>
              <a:rPr lang="en-GB"/>
              <a:t> bruk </a:t>
            </a:r>
            <a:r>
              <a:rPr lang="en-GB" err="1"/>
              <a:t>i</a:t>
            </a:r>
            <a:r>
              <a:rPr lang="en-GB"/>
              <a:t> </a:t>
            </a:r>
            <a:r>
              <a:rPr lang="en-GB" err="1"/>
              <a:t>år</a:t>
            </a:r>
            <a:r>
              <a:rPr lang="en-GB"/>
              <a:t> </a:t>
            </a:r>
            <a:r>
              <a:rPr lang="en-GB" err="1"/>
              <a:t>når</a:t>
            </a:r>
            <a:r>
              <a:rPr lang="en-GB"/>
              <a:t> vi </a:t>
            </a:r>
            <a:r>
              <a:rPr lang="en-GB" err="1"/>
              <a:t>har</a:t>
            </a:r>
            <a:r>
              <a:rPr lang="en-GB"/>
              <a:t> </a:t>
            </a:r>
            <a:r>
              <a:rPr lang="en-GB" err="1"/>
              <a:t>fått</a:t>
            </a:r>
            <a:r>
              <a:rPr lang="en-GB"/>
              <a:t> </a:t>
            </a:r>
            <a:r>
              <a:rPr lang="en-GB" err="1"/>
              <a:t>hjelp</a:t>
            </a:r>
            <a:r>
              <a:rPr lang="en-GB"/>
              <a:t> </a:t>
            </a:r>
            <a:r>
              <a:rPr lang="en-GB" err="1"/>
              <a:t>av</a:t>
            </a:r>
            <a:r>
              <a:rPr lang="en-GB"/>
              <a:t> InnoMed, </a:t>
            </a:r>
            <a:r>
              <a:rPr lang="en-GB" err="1"/>
              <a:t>også</a:t>
            </a:r>
            <a:r>
              <a:rPr lang="en-GB"/>
              <a:t> der med PWC, </a:t>
            </a:r>
          </a:p>
          <a:p>
            <a:r>
              <a:rPr lang="en-GB"/>
              <a:t>For </a:t>
            </a:r>
            <a:r>
              <a:rPr lang="en-GB" err="1"/>
              <a:t>samarbeid</a:t>
            </a:r>
            <a:r>
              <a:rPr lang="en-GB"/>
              <a:t> om </a:t>
            </a:r>
            <a:r>
              <a:rPr lang="en-GB" err="1"/>
              <a:t>hvordan</a:t>
            </a:r>
            <a:r>
              <a:rPr lang="en-GB"/>
              <a:t> vi </a:t>
            </a:r>
            <a:r>
              <a:rPr lang="en-GB" err="1"/>
              <a:t>skal</a:t>
            </a:r>
            <a:r>
              <a:rPr lang="en-GB"/>
              <a:t> </a:t>
            </a:r>
            <a:r>
              <a:rPr lang="en-GB" err="1"/>
              <a:t>håndtere</a:t>
            </a:r>
            <a:r>
              <a:rPr lang="en-GB"/>
              <a:t> at </a:t>
            </a:r>
            <a:r>
              <a:rPr lang="en-GB" err="1"/>
              <a:t>presset</a:t>
            </a:r>
            <a:r>
              <a:rPr lang="en-GB"/>
              <a:t> </a:t>
            </a:r>
            <a:r>
              <a:rPr lang="en-GB" err="1"/>
              <a:t>øker</a:t>
            </a:r>
            <a:r>
              <a:rPr lang="en-GB"/>
              <a:t> </a:t>
            </a:r>
            <a:r>
              <a:rPr lang="en-GB" err="1"/>
              <a:t>på</a:t>
            </a:r>
            <a:r>
              <a:rPr lang="en-GB"/>
              <a:t> alle </a:t>
            </a:r>
            <a:r>
              <a:rPr lang="en-GB" err="1"/>
              <a:t>tjenestene</a:t>
            </a:r>
            <a:r>
              <a:rPr lang="en-GB"/>
              <a:t> </a:t>
            </a:r>
            <a:r>
              <a:rPr lang="en-GB" err="1"/>
              <a:t>samtidig</a:t>
            </a:r>
            <a:r>
              <a:rPr lang="en-GB"/>
              <a:t>,</a:t>
            </a:r>
          </a:p>
          <a:p>
            <a:r>
              <a:rPr lang="en-GB" err="1"/>
              <a:t>uten</a:t>
            </a:r>
            <a:r>
              <a:rPr lang="en-GB"/>
              <a:t> å </a:t>
            </a:r>
            <a:r>
              <a:rPr lang="en-GB" err="1"/>
              <a:t>dytte</a:t>
            </a:r>
            <a:r>
              <a:rPr lang="en-GB"/>
              <a:t> </a:t>
            </a:r>
            <a:r>
              <a:rPr lang="en-GB" err="1"/>
              <a:t>anvar</a:t>
            </a:r>
            <a:r>
              <a:rPr lang="en-GB"/>
              <a:t> </a:t>
            </a:r>
            <a:r>
              <a:rPr lang="en-GB" err="1"/>
              <a:t>mellom</a:t>
            </a:r>
            <a:r>
              <a:rPr lang="en-GB"/>
              <a:t> </a:t>
            </a:r>
            <a:r>
              <a:rPr lang="en-GB" err="1"/>
              <a:t>oss</a:t>
            </a:r>
            <a:r>
              <a:rPr lang="en-GB"/>
              <a:t>, </a:t>
            </a:r>
            <a:r>
              <a:rPr lang="en-GB" err="1"/>
              <a:t>i</a:t>
            </a:r>
            <a:r>
              <a:rPr lang="en-GB"/>
              <a:t> </a:t>
            </a:r>
            <a:r>
              <a:rPr lang="en-GB" err="1"/>
              <a:t>prosjektet</a:t>
            </a:r>
            <a:r>
              <a:rPr lang="en-GB"/>
              <a:t>  “ </a:t>
            </a:r>
            <a:r>
              <a:rPr lang="en-GB" err="1"/>
              <a:t>ANSVARLIG</a:t>
            </a:r>
            <a:r>
              <a:rPr lang="en-GB"/>
              <a:t> </a:t>
            </a:r>
            <a:r>
              <a:rPr lang="en-GB" err="1"/>
              <a:t>HÅNDTERING</a:t>
            </a:r>
            <a:r>
              <a:rPr lang="en-GB"/>
              <a:t> AV </a:t>
            </a:r>
            <a:r>
              <a:rPr lang="en-GB" err="1"/>
              <a:t>ØKET</a:t>
            </a:r>
            <a:r>
              <a:rPr lang="en-GB"/>
              <a:t> </a:t>
            </a:r>
            <a:r>
              <a:rPr lang="en-GB" err="1"/>
              <a:t>HENVISNINGSMENGDE</a:t>
            </a:r>
            <a:r>
              <a:rPr lang="en-GB"/>
              <a:t>”. </a:t>
            </a:r>
          </a:p>
          <a:p>
            <a:endParaRPr lang="en-GB"/>
          </a:p>
          <a:p>
            <a:r>
              <a:rPr lang="en-GB"/>
              <a:t>Det </a:t>
            </a:r>
            <a:r>
              <a:rPr lang="en-GB" err="1"/>
              <a:t>kommer</a:t>
            </a:r>
            <a:r>
              <a:rPr lang="en-GB"/>
              <a:t> </a:t>
            </a:r>
            <a:r>
              <a:rPr lang="en-GB" err="1"/>
              <a:t>til</a:t>
            </a:r>
            <a:r>
              <a:rPr lang="en-GB"/>
              <a:t> å </a:t>
            </a:r>
            <a:r>
              <a:rPr lang="en-GB" err="1"/>
              <a:t>bli</a:t>
            </a:r>
            <a:r>
              <a:rPr lang="en-GB"/>
              <a:t> </a:t>
            </a:r>
            <a:r>
              <a:rPr lang="en-GB" err="1"/>
              <a:t>svært</a:t>
            </a:r>
            <a:r>
              <a:rPr lang="en-GB"/>
              <a:t> </a:t>
            </a:r>
            <a:r>
              <a:rPr lang="en-GB" err="1"/>
              <a:t>viktig</a:t>
            </a:r>
            <a:r>
              <a:rPr lang="en-GB"/>
              <a:t> </a:t>
            </a:r>
            <a:r>
              <a:rPr lang="en-GB" err="1"/>
              <a:t>årene</a:t>
            </a:r>
            <a:r>
              <a:rPr lang="en-GB"/>
              <a:t> vi </a:t>
            </a:r>
            <a:r>
              <a:rPr lang="en-GB" err="1"/>
              <a:t>har</a:t>
            </a:r>
            <a:r>
              <a:rPr lang="en-GB"/>
              <a:t> </a:t>
            </a:r>
            <a:r>
              <a:rPr lang="en-GB" err="1"/>
              <a:t>foran</a:t>
            </a:r>
            <a:r>
              <a:rPr lang="en-GB"/>
              <a:t> </a:t>
            </a:r>
            <a:r>
              <a:rPr lang="en-GB" err="1"/>
              <a:t>oss</a:t>
            </a:r>
            <a:r>
              <a:rPr lang="en-GB"/>
              <a:t>, med </a:t>
            </a:r>
            <a:r>
              <a:rPr lang="en-GB" err="1"/>
              <a:t>mangel</a:t>
            </a:r>
            <a:r>
              <a:rPr lang="en-GB"/>
              <a:t> </a:t>
            </a:r>
            <a:r>
              <a:rPr lang="en-GB" err="1"/>
              <a:t>på</a:t>
            </a:r>
            <a:r>
              <a:rPr lang="en-GB"/>
              <a:t> </a:t>
            </a:r>
            <a:r>
              <a:rPr lang="en-GB" err="1"/>
              <a:t>kvalifisert</a:t>
            </a:r>
            <a:r>
              <a:rPr lang="en-GB"/>
              <a:t> </a:t>
            </a:r>
            <a:r>
              <a:rPr lang="en-GB" err="1"/>
              <a:t>personell</a:t>
            </a:r>
            <a:r>
              <a:rPr lang="en-GB"/>
              <a:t> </a:t>
            </a:r>
            <a:r>
              <a:rPr lang="en-GB" err="1"/>
              <a:t>og</a:t>
            </a:r>
            <a:r>
              <a:rPr lang="en-GB"/>
              <a:t> </a:t>
            </a:r>
            <a:r>
              <a:rPr lang="en-GB" err="1"/>
              <a:t>dprligere</a:t>
            </a:r>
            <a:r>
              <a:rPr lang="en-GB"/>
              <a:t> </a:t>
            </a:r>
            <a:r>
              <a:rPr lang="en-GB" err="1"/>
              <a:t>økonomi</a:t>
            </a:r>
            <a:r>
              <a:rPr lang="en-GB"/>
              <a:t>, </a:t>
            </a:r>
          </a:p>
          <a:p>
            <a:r>
              <a:rPr lang="en-GB"/>
              <a:t>at vi </a:t>
            </a:r>
            <a:r>
              <a:rPr lang="en-GB" err="1"/>
              <a:t>ikke</a:t>
            </a:r>
            <a:r>
              <a:rPr lang="en-GB"/>
              <a:t> </a:t>
            </a:r>
            <a:r>
              <a:rPr lang="en-GB" err="1"/>
              <a:t>bruker</a:t>
            </a:r>
            <a:r>
              <a:rPr lang="en-GB"/>
              <a:t> de </a:t>
            </a:r>
            <a:r>
              <a:rPr lang="en-GB" err="1"/>
              <a:t>ressursene</a:t>
            </a:r>
            <a:r>
              <a:rPr lang="en-GB"/>
              <a:t> vi </a:t>
            </a:r>
            <a:r>
              <a:rPr lang="en-GB" err="1"/>
              <a:t>har</a:t>
            </a:r>
            <a:r>
              <a:rPr lang="en-GB"/>
              <a:t> </a:t>
            </a:r>
            <a:r>
              <a:rPr lang="en-GB" err="1"/>
              <a:t>til</a:t>
            </a:r>
            <a:r>
              <a:rPr lang="en-GB"/>
              <a:t> å </a:t>
            </a:r>
            <a:r>
              <a:rPr lang="en-GB" err="1"/>
              <a:t>kjempe</a:t>
            </a:r>
            <a:r>
              <a:rPr lang="en-GB"/>
              <a:t> mot </a:t>
            </a:r>
            <a:r>
              <a:rPr lang="en-GB" err="1"/>
              <a:t>hverandre</a:t>
            </a:r>
            <a:r>
              <a:rPr lang="en-GB"/>
              <a:t>, men </a:t>
            </a:r>
            <a:r>
              <a:rPr lang="en-GB" err="1"/>
              <a:t>løser</a:t>
            </a:r>
            <a:r>
              <a:rPr lang="en-GB"/>
              <a:t> </a:t>
            </a:r>
            <a:r>
              <a:rPr lang="en-GB" err="1"/>
              <a:t>oppgavene</a:t>
            </a:r>
            <a:r>
              <a:rPr lang="en-GB"/>
              <a:t> </a:t>
            </a:r>
            <a:r>
              <a:rPr lang="en-GB" err="1"/>
              <a:t>så</a:t>
            </a:r>
            <a:r>
              <a:rPr lang="en-GB"/>
              <a:t> </a:t>
            </a:r>
            <a:r>
              <a:rPr lang="en-GB" err="1"/>
              <a:t>godt</a:t>
            </a:r>
            <a:r>
              <a:rPr lang="en-GB"/>
              <a:t> </a:t>
            </a:r>
            <a:r>
              <a:rPr lang="en-GB" err="1"/>
              <a:t>som</a:t>
            </a:r>
            <a:r>
              <a:rPr lang="en-GB"/>
              <a:t> </a:t>
            </a:r>
            <a:r>
              <a:rPr lang="en-GB" err="1"/>
              <a:t>mulig</a:t>
            </a:r>
            <a:r>
              <a:rPr lang="en-GB"/>
              <a:t> </a:t>
            </a:r>
            <a:r>
              <a:rPr lang="en-GB" err="1"/>
              <a:t>mellom</a:t>
            </a:r>
            <a:r>
              <a:rPr lang="en-GB"/>
              <a:t> </a:t>
            </a:r>
            <a:r>
              <a:rPr lang="en-GB" err="1"/>
              <a:t>oss</a:t>
            </a:r>
            <a:r>
              <a:rPr lang="en-GB"/>
              <a:t>. </a:t>
            </a:r>
          </a:p>
          <a:p>
            <a:endParaRPr lang="en-GB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err="1"/>
              <a:t>TRYKK</a:t>
            </a:r>
            <a:r>
              <a:rPr lang="en-GB"/>
              <a:t> </a:t>
            </a:r>
            <a:r>
              <a:rPr lang="en-GB" err="1"/>
              <a:t>ANNIMASJON</a:t>
            </a:r>
            <a:r>
              <a:rPr lang="en-GB"/>
              <a:t> 3 inn </a:t>
            </a:r>
            <a:r>
              <a:rPr lang="en-GB" err="1"/>
              <a:t>i</a:t>
            </a:r>
            <a:r>
              <a:rPr lang="en-GB"/>
              <a:t> </a:t>
            </a:r>
            <a:r>
              <a:rPr lang="en-GB" err="1"/>
              <a:t>bildet</a:t>
            </a:r>
            <a:r>
              <a:rPr lang="en-GB"/>
              <a:t> (</a:t>
            </a:r>
            <a:r>
              <a:rPr lang="en-GB" err="1"/>
              <a:t>Brobyggerne</a:t>
            </a:r>
            <a:r>
              <a:rPr lang="en-GB"/>
              <a:t>)</a:t>
            </a:r>
          </a:p>
          <a:p>
            <a:endParaRPr lang="en-GB"/>
          </a:p>
          <a:p>
            <a:r>
              <a:rPr lang="en-GB"/>
              <a:t>I 2025 </a:t>
            </a:r>
            <a:r>
              <a:rPr lang="en-GB" err="1"/>
              <a:t>skal</a:t>
            </a:r>
            <a:r>
              <a:rPr lang="en-GB"/>
              <a:t> vi </a:t>
            </a:r>
            <a:r>
              <a:rPr lang="en-GB" err="1"/>
              <a:t>også</a:t>
            </a:r>
            <a:r>
              <a:rPr lang="en-GB"/>
              <a:t> </a:t>
            </a:r>
            <a:r>
              <a:rPr lang="en-GB" err="1"/>
              <a:t>samarbeide</a:t>
            </a:r>
            <a:r>
              <a:rPr lang="en-GB"/>
              <a:t> </a:t>
            </a:r>
            <a:r>
              <a:rPr lang="en-GB" err="1"/>
              <a:t>videre</a:t>
            </a:r>
            <a:r>
              <a:rPr lang="en-GB"/>
              <a:t> </a:t>
            </a:r>
            <a:r>
              <a:rPr lang="en-GB" err="1"/>
              <a:t>mellom</a:t>
            </a:r>
            <a:r>
              <a:rPr lang="en-GB"/>
              <a:t> </a:t>
            </a:r>
            <a:r>
              <a:rPr lang="en-GB" err="1"/>
              <a:t>partene</a:t>
            </a:r>
            <a:r>
              <a:rPr lang="en-GB"/>
              <a:t> I </a:t>
            </a:r>
            <a:r>
              <a:rPr lang="en-GB" err="1"/>
              <a:t>BROBYGGER-prosjektet</a:t>
            </a:r>
            <a:r>
              <a:rPr lang="en-GB"/>
              <a:t> , </a:t>
            </a:r>
            <a:r>
              <a:rPr lang="en-GB" err="1"/>
              <a:t>som</a:t>
            </a:r>
            <a:r>
              <a:rPr lang="en-GB"/>
              <a:t> handler om </a:t>
            </a:r>
            <a:r>
              <a:rPr lang="en-GB" err="1"/>
              <a:t>unge</a:t>
            </a:r>
            <a:r>
              <a:rPr lang="en-GB"/>
              <a:t> </a:t>
            </a:r>
            <a:r>
              <a:rPr lang="en-GB" err="1"/>
              <a:t>og</a:t>
            </a:r>
            <a:r>
              <a:rPr lang="en-GB"/>
              <a:t> </a:t>
            </a:r>
            <a:r>
              <a:rPr lang="en-GB" err="1"/>
              <a:t>overgangen</a:t>
            </a:r>
            <a:r>
              <a:rPr lang="en-GB"/>
              <a:t> </a:t>
            </a:r>
            <a:r>
              <a:rPr lang="en-GB" err="1"/>
              <a:t>mellom</a:t>
            </a:r>
            <a:r>
              <a:rPr lang="en-GB"/>
              <a:t> </a:t>
            </a:r>
            <a:r>
              <a:rPr lang="en-GB" err="1"/>
              <a:t>ung</a:t>
            </a:r>
            <a:r>
              <a:rPr lang="en-GB"/>
              <a:t> </a:t>
            </a:r>
            <a:r>
              <a:rPr lang="en-GB" err="1"/>
              <a:t>til</a:t>
            </a:r>
            <a:r>
              <a:rPr lang="en-GB"/>
              <a:t> </a:t>
            </a:r>
            <a:r>
              <a:rPr lang="en-GB" err="1"/>
              <a:t>voksen</a:t>
            </a:r>
            <a:r>
              <a:rPr lang="en-GB"/>
              <a:t>.</a:t>
            </a:r>
          </a:p>
          <a:p>
            <a:r>
              <a:rPr lang="en-GB"/>
              <a:t>I </a:t>
            </a:r>
            <a:r>
              <a:rPr lang="en-GB" err="1"/>
              <a:t>år</a:t>
            </a:r>
            <a:r>
              <a:rPr lang="en-GB"/>
              <a:t> </a:t>
            </a:r>
            <a:r>
              <a:rPr lang="en-GB" err="1"/>
              <a:t>har</a:t>
            </a:r>
            <a:r>
              <a:rPr lang="en-GB"/>
              <a:t> vi </a:t>
            </a:r>
            <a:r>
              <a:rPr lang="en-GB" err="1"/>
              <a:t>kartlagt</a:t>
            </a:r>
            <a:r>
              <a:rPr lang="en-GB"/>
              <a:t> </a:t>
            </a:r>
            <a:r>
              <a:rPr lang="en-GB" err="1"/>
              <a:t>hvor</a:t>
            </a:r>
            <a:r>
              <a:rPr lang="en-GB"/>
              <a:t> </a:t>
            </a:r>
            <a:r>
              <a:rPr lang="en-GB" err="1"/>
              <a:t>skoen</a:t>
            </a:r>
            <a:r>
              <a:rPr lang="en-GB"/>
              <a:t> </a:t>
            </a:r>
            <a:r>
              <a:rPr lang="en-GB" err="1"/>
              <a:t>trykker</a:t>
            </a:r>
            <a:r>
              <a:rPr lang="en-GB"/>
              <a:t> for  </a:t>
            </a:r>
            <a:r>
              <a:rPr lang="en-GB" err="1"/>
              <a:t>askøy</a:t>
            </a:r>
            <a:r>
              <a:rPr lang="en-GB"/>
              <a:t>, </a:t>
            </a:r>
            <a:r>
              <a:rPr lang="en-GB" err="1"/>
              <a:t>øygarden</a:t>
            </a:r>
            <a:r>
              <a:rPr lang="en-GB"/>
              <a:t>, </a:t>
            </a:r>
            <a:r>
              <a:rPr lang="en-GB" err="1"/>
              <a:t>BUP</a:t>
            </a:r>
            <a:r>
              <a:rPr lang="en-GB"/>
              <a:t>, DPS </a:t>
            </a:r>
            <a:r>
              <a:rPr lang="en-GB" err="1"/>
              <a:t>og</a:t>
            </a:r>
            <a:r>
              <a:rPr lang="en-GB"/>
              <a:t> NAV, </a:t>
            </a:r>
            <a:r>
              <a:rPr lang="en-GB" err="1"/>
              <a:t>og</a:t>
            </a:r>
            <a:r>
              <a:rPr lang="en-GB"/>
              <a:t> </a:t>
            </a:r>
            <a:r>
              <a:rPr lang="en-GB" err="1"/>
              <a:t>hvilke</a:t>
            </a:r>
            <a:r>
              <a:rPr lang="en-GB"/>
              <a:t> </a:t>
            </a:r>
            <a:r>
              <a:rPr lang="en-GB" err="1"/>
              <a:t>gevinster</a:t>
            </a:r>
            <a:r>
              <a:rPr lang="en-GB"/>
              <a:t> </a:t>
            </a:r>
            <a:r>
              <a:rPr lang="en-GB" err="1"/>
              <a:t>hver</a:t>
            </a:r>
            <a:r>
              <a:rPr lang="en-GB"/>
              <a:t> </a:t>
            </a:r>
            <a:r>
              <a:rPr lang="en-GB" err="1"/>
              <a:t>organisasjoner</a:t>
            </a:r>
            <a:r>
              <a:rPr lang="en-GB"/>
              <a:t> </a:t>
            </a:r>
            <a:r>
              <a:rPr lang="en-GB" err="1"/>
              <a:t>trenger</a:t>
            </a:r>
            <a:r>
              <a:rPr lang="en-GB"/>
              <a:t> å </a:t>
            </a:r>
            <a:r>
              <a:rPr lang="en-GB" err="1"/>
              <a:t>få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av</a:t>
            </a:r>
            <a:r>
              <a:rPr lang="en-GB"/>
              <a:t> et </a:t>
            </a:r>
            <a:r>
              <a:rPr lang="en-GB" err="1"/>
              <a:t>slikt</a:t>
            </a:r>
            <a:r>
              <a:rPr lang="en-GB"/>
              <a:t> </a:t>
            </a:r>
            <a:r>
              <a:rPr lang="en-GB" err="1"/>
              <a:t>samarbeid</a:t>
            </a:r>
            <a:r>
              <a:rPr lang="en-GB"/>
              <a:t>, </a:t>
            </a:r>
          </a:p>
          <a:p>
            <a:r>
              <a:rPr lang="en-GB" err="1"/>
              <a:t>så</a:t>
            </a:r>
            <a:r>
              <a:rPr lang="en-GB"/>
              <a:t> det </a:t>
            </a:r>
            <a:r>
              <a:rPr lang="en-GB" err="1"/>
              <a:t>blir</a:t>
            </a:r>
            <a:r>
              <a:rPr lang="en-GB"/>
              <a:t> </a:t>
            </a:r>
            <a:r>
              <a:rPr lang="en-GB" err="1"/>
              <a:t>spennend</a:t>
            </a:r>
            <a:r>
              <a:rPr lang="en-GB"/>
              <a:t> </a:t>
            </a:r>
            <a:r>
              <a:rPr lang="en-GB" err="1"/>
              <a:t>og</a:t>
            </a:r>
            <a:r>
              <a:rPr lang="en-GB"/>
              <a:t> </a:t>
            </a:r>
            <a:r>
              <a:rPr lang="en-GB" err="1"/>
              <a:t>viktig</a:t>
            </a:r>
            <a:r>
              <a:rPr lang="en-GB"/>
              <a:t> </a:t>
            </a:r>
            <a:r>
              <a:rPr lang="en-GB" err="1"/>
              <a:t>samarbeid</a:t>
            </a:r>
            <a:r>
              <a:rPr lang="en-GB"/>
              <a:t> I </a:t>
            </a:r>
            <a:r>
              <a:rPr lang="en-GB" err="1"/>
              <a:t>SAMSKAPIN</a:t>
            </a:r>
            <a:r>
              <a:rPr lang="en-GB"/>
              <a:t> I VEST </a:t>
            </a:r>
            <a:r>
              <a:rPr lang="en-GB" err="1"/>
              <a:t>i</a:t>
            </a:r>
            <a:r>
              <a:rPr lang="en-GB"/>
              <a:t> 2025 </a:t>
            </a:r>
            <a:r>
              <a:rPr lang="en-GB" err="1"/>
              <a:t>også</a:t>
            </a:r>
            <a:endParaRPr lang="en-GB"/>
          </a:p>
          <a:p>
            <a:endParaRPr lang="en-GB"/>
          </a:p>
          <a:p>
            <a:r>
              <a:rPr lang="en-GB" err="1"/>
              <a:t>Videre</a:t>
            </a:r>
            <a:r>
              <a:rPr lang="en-GB"/>
              <a:t> </a:t>
            </a:r>
            <a:r>
              <a:rPr lang="en-GB" err="1"/>
              <a:t>har</a:t>
            </a:r>
            <a:r>
              <a:rPr lang="en-GB"/>
              <a:t> vi </a:t>
            </a:r>
            <a:r>
              <a:rPr lang="en-GB" err="1"/>
              <a:t>tett</a:t>
            </a:r>
            <a:r>
              <a:rPr lang="en-GB"/>
              <a:t> </a:t>
            </a:r>
            <a:r>
              <a:rPr lang="en-GB" err="1"/>
              <a:t>samarbeid</a:t>
            </a:r>
            <a:r>
              <a:rPr lang="en-GB"/>
              <a:t> om IPS </a:t>
            </a:r>
            <a:r>
              <a:rPr lang="en-GB" err="1"/>
              <a:t>som</a:t>
            </a:r>
            <a:r>
              <a:rPr lang="en-GB"/>
              <a:t> er </a:t>
            </a:r>
            <a:r>
              <a:rPr lang="en-GB" err="1"/>
              <a:t>viktig</a:t>
            </a:r>
            <a:r>
              <a:rPr lang="en-GB"/>
              <a:t> </a:t>
            </a:r>
            <a:r>
              <a:rPr lang="en-GB" err="1"/>
              <a:t>satsing</a:t>
            </a:r>
            <a:r>
              <a:rPr lang="en-GB"/>
              <a:t> </a:t>
            </a:r>
            <a:r>
              <a:rPr lang="en-GB" err="1"/>
              <a:t>mellom</a:t>
            </a:r>
            <a:r>
              <a:rPr lang="en-GB"/>
              <a:t> NAV </a:t>
            </a:r>
            <a:r>
              <a:rPr lang="en-GB" err="1"/>
              <a:t>og</a:t>
            </a:r>
            <a:r>
              <a:rPr lang="en-GB"/>
              <a:t> DPS for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9DD578-91F1-4B91-B350-7B119EF92E92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71887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6">
          <a:extLst>
            <a:ext uri="{FF2B5EF4-FFF2-40B4-BE49-F238E27FC236}">
              <a16:creationId xmlns:a16="http://schemas.microsoft.com/office/drawing/2014/main" id="{6231E851-31FD-4E9D-406F-3D32974DF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7" name="Google Shape;3467;g1004d3efcb0_0_0:notes">
            <a:extLst>
              <a:ext uri="{FF2B5EF4-FFF2-40B4-BE49-F238E27FC236}">
                <a16:creationId xmlns:a16="http://schemas.microsoft.com/office/drawing/2014/main" id="{C2B22FC5-C1BD-56E7-B0FB-61519B3C92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8" name="Google Shape;3468;g1004d3efcb0_0_0:notes">
            <a:extLst>
              <a:ext uri="{FF2B5EF4-FFF2-40B4-BE49-F238E27FC236}">
                <a16:creationId xmlns:a16="http://schemas.microsoft.com/office/drawing/2014/main" id="{BD6B4DF3-6589-FF9B-018E-FDE84326396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97629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Redusere PEKELEKEN som Gunnar </a:t>
            </a:r>
            <a:r>
              <a:rPr lang="nb-NO" err="1"/>
              <a:t>Eked</a:t>
            </a:r>
            <a:r>
              <a:rPr lang="nb-NO"/>
              <a:t> fra Horten fortalte om</a:t>
            </a:r>
          </a:p>
          <a:p>
            <a:r>
              <a:rPr lang="nb-NO"/>
              <a:t>HVA KAN DU SELV BIDRA MED?</a:t>
            </a:r>
          </a:p>
          <a:p>
            <a:r>
              <a:rPr lang="nb-NO"/>
              <a:t>HV SKAL DU IKKE BIDRA MED</a:t>
            </a:r>
          </a:p>
          <a:p>
            <a:r>
              <a:rPr lang="nb-NO"/>
              <a:t>REDUSERE PEKELEK</a:t>
            </a:r>
            <a:br>
              <a:rPr lang="nb-NO"/>
            </a:br>
            <a:r>
              <a:rPr lang="nb-NO"/>
              <a:t>REDUSERE HALLUSINASJONER</a:t>
            </a:r>
            <a:br>
              <a:rPr lang="nb-NO"/>
            </a:b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9DD578-91F1-4B91-B350-7B119EF92E92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79524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1" name="Google Shape;3101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02" name="Google Shape;3102;p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400"/>
            </a:pPr>
            <a:r>
              <a:rPr lang="nb-NO" sz="1100"/>
              <a:t>Vi har altså en del barrierer som hindrer samarbeid og helhetlige tjenester mellom kommuner, nav og spesialisthelsetjeneste. </a:t>
            </a:r>
          </a:p>
          <a:p>
            <a:pPr>
              <a:buSzPts val="1400"/>
            </a:pPr>
            <a:r>
              <a:rPr lang="nb-NO" sz="1100"/>
              <a:t>Det hjelper ikke å late som de ikke eksisterer, eller forvente at skal oppleves SØMLØST å gi helhetlige tjenester- </a:t>
            </a:r>
          </a:p>
          <a:p>
            <a:pPr>
              <a:buSzPts val="1400"/>
            </a:pPr>
            <a:r>
              <a:rPr lang="nb-NO" sz="1100"/>
              <a:t>Vi må anerkjenne at det er faktisk en hard jobb å få pasientene til å oppleve at tjenestene er sømløse.</a:t>
            </a:r>
            <a:endParaRPr sz="1100">
              <a:cs typeface="Calibri"/>
            </a:endParaRPr>
          </a:p>
        </p:txBody>
      </p:sp>
      <p:sp>
        <p:nvSpPr>
          <p:cNvPr id="3103" name="Google Shape;3103;p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16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96311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" name="Google Shape;3031;g1096ed1c5eb_0_1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32" name="Google Shape;3032;g1096ed1c5eb_0_116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21538804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BCDB85FF-F34D-3141-97AB-6F487A885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515db3cb16_0_31:notes">
            <a:extLst>
              <a:ext uri="{FF2B5EF4-FFF2-40B4-BE49-F238E27FC236}">
                <a16:creationId xmlns:a16="http://schemas.microsoft.com/office/drawing/2014/main" id="{8D38E0FF-277D-705C-3550-762D7B787C1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1515db3cb16_0_31:notes">
            <a:extLst>
              <a:ext uri="{FF2B5EF4-FFF2-40B4-BE49-F238E27FC236}">
                <a16:creationId xmlns:a16="http://schemas.microsoft.com/office/drawing/2014/main" id="{4826E375-5476-E991-9316-4C86338BEC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4400" b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Da håper jeg dere har fått noen knagger å henge dette på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4400" b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Utfordringsbilde i offentlige helse og velferdstjenester: </a:t>
            </a:r>
            <a:r>
              <a:rPr lang="nb-NO" sz="4400" i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manglende forståelse for hverandres kontekster, og at alle har krevende situasjon, da er det vanskelig å skape nye løsninger</a:t>
            </a:r>
            <a:endParaRPr lang="nb-NO" sz="4400" kern="100">
              <a:latin typeface="+mn-lt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4400" b="1" err="1">
                <a:latin typeface="+mn-lt"/>
              </a:rPr>
              <a:t>Samarbeidsrelasjoner</a:t>
            </a:r>
            <a:r>
              <a:rPr lang="en-GB" sz="4400" b="1">
                <a:latin typeface="+mn-lt"/>
              </a:rPr>
              <a:t>  </a:t>
            </a:r>
            <a:r>
              <a:rPr lang="en-GB" sz="4400" b="1" err="1">
                <a:latin typeface="+mn-lt"/>
              </a:rPr>
              <a:t>og</a:t>
            </a:r>
            <a:r>
              <a:rPr lang="en-GB" sz="4400" b="1">
                <a:latin typeface="+mn-lt"/>
              </a:rPr>
              <a:t> </a:t>
            </a:r>
            <a:r>
              <a:rPr lang="nb-NO" sz="4400" b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relasjonell koordinering</a:t>
            </a:r>
            <a:r>
              <a:rPr lang="nb-NO" sz="4400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nb-NO" sz="4400" i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vi kan lære mer om hverandre og øke kapasitet for </a:t>
            </a:r>
            <a:r>
              <a:rPr lang="nb-NO" sz="4400" i="1" kern="10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mentalisering</a:t>
            </a:r>
            <a:r>
              <a:rPr lang="nb-NO" sz="4400" i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b-NO" sz="4400" i="1" kern="10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4400" b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Vår forskning viser </a:t>
            </a:r>
            <a:r>
              <a:rPr lang="nb-NO" sz="4400" b="1" kern="1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hvordan vi kan lykkes med Sosial Innovasjon </a:t>
            </a:r>
            <a:r>
              <a:rPr lang="nb-NO" sz="4400" i="1" kern="1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gjennom likeverdig deltakelse og epistemisk ydmykhet</a:t>
            </a:r>
            <a:endParaRPr lang="en-GB" sz="4400" i="1"/>
          </a:p>
        </p:txBody>
      </p:sp>
      <p:sp>
        <p:nvSpPr>
          <p:cNvPr id="104" name="Google Shape;104;g1515db3cb16_0_31:notes">
            <a:extLst>
              <a:ext uri="{FF2B5EF4-FFF2-40B4-BE49-F238E27FC236}">
                <a16:creationId xmlns:a16="http://schemas.microsoft.com/office/drawing/2014/main" id="{9E8EA276-F6F4-718F-4AA1-CC8F71BB599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37527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>
          <a:extLst>
            <a:ext uri="{FF2B5EF4-FFF2-40B4-BE49-F238E27FC236}">
              <a16:creationId xmlns:a16="http://schemas.microsoft.com/office/drawing/2014/main" id="{9E4B92EE-9866-407E-4184-3A55DAB58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127f19a8826_0_2018:notes">
            <a:extLst>
              <a:ext uri="{FF2B5EF4-FFF2-40B4-BE49-F238E27FC236}">
                <a16:creationId xmlns:a16="http://schemas.microsoft.com/office/drawing/2014/main" id="{397D7881-8835-E5AF-2DA7-5689A86D0E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2" name="Google Shape;262;g127f19a8826_0_2018:notes">
            <a:extLst>
              <a:ext uri="{FF2B5EF4-FFF2-40B4-BE49-F238E27FC236}">
                <a16:creationId xmlns:a16="http://schemas.microsoft.com/office/drawing/2014/main" id="{25D26719-55F8-6DAB-0C70-A5921B0FC9D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b-NO" sz="600"/>
              <a:t>Denne modellen bruker vi nå for å finne ut hvordan vi skal tilpasse </a:t>
            </a:r>
            <a:r>
              <a:rPr lang="nb-NO" sz="600" err="1"/>
              <a:t>FACT</a:t>
            </a:r>
            <a:r>
              <a:rPr lang="nb-NO" sz="600"/>
              <a:t> samarbeidet mellom DPS og de to </a:t>
            </a:r>
            <a:r>
              <a:rPr lang="nb-NO" sz="600" err="1"/>
              <a:t>kommuene</a:t>
            </a:r>
            <a:r>
              <a:rPr lang="nb-NO" sz="600"/>
              <a:t> i vårt opptaksområde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b-NO" sz="600"/>
              <a:t>Da ser vi først; hvem det angår-. De det angår får delta i prosessen som likeverdige partnere. De er med å definere utfordringer og løsninger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b-NO" sz="600"/>
              <a:t>Og vi skal teste oss frem., lære sammen – hvordan dette skal løses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b-NO" sz="600"/>
              <a:t>Tenker du det tar lang tid, dette har vi ikke tid til?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b-NO" sz="600"/>
              <a:t>Vi tenker vi ikke har tid til å slure rundt i samarbeid som ikke fungerer, så derfor bruker vi denne modellen nå fremover, for å sikre likeverdig partnerskap og at pasienten er i fokus for utviklingsarbeidet vårt-</a:t>
            </a:r>
            <a:endParaRPr sz="600"/>
          </a:p>
        </p:txBody>
      </p:sp>
    </p:spTree>
    <p:extLst>
      <p:ext uri="{BB962C8B-B14F-4D97-AF65-F5344CB8AC3E}">
        <p14:creationId xmlns:p14="http://schemas.microsoft.com/office/powerpoint/2010/main" val="725541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2E67E-4B1D-30D8-E1B6-1B6B96C1C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77965748-FE67-B39C-1935-0588792591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A12B741C-485F-7C0F-ECE6-B1D98215C9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b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Utfordringsbilde i offentlige helse og velferdstjenester: </a:t>
            </a:r>
            <a:r>
              <a:rPr lang="nb-NO" i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manglende forståelse for hverandres kontekster, og at alle har krevende situasjon, da er det vanskelig å skape nye løsninger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kern="100">
              <a:latin typeface="+mn-lt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b="1" err="1">
                <a:latin typeface="+mn-lt"/>
              </a:rPr>
              <a:t>Samarbeidsrelasjoner</a:t>
            </a:r>
            <a:r>
              <a:rPr lang="en-GB" b="1">
                <a:latin typeface="+mn-lt"/>
              </a:rPr>
              <a:t>  </a:t>
            </a:r>
            <a:r>
              <a:rPr lang="en-GB" b="1" err="1">
                <a:latin typeface="+mn-lt"/>
              </a:rPr>
              <a:t>og</a:t>
            </a:r>
            <a:r>
              <a:rPr lang="en-GB" b="1">
                <a:latin typeface="+mn-lt"/>
              </a:rPr>
              <a:t> </a:t>
            </a:r>
            <a:r>
              <a:rPr lang="nb-NO" b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relasjonell koordinering</a:t>
            </a:r>
            <a:r>
              <a:rPr lang="nb-NO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nb-NO" i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vi kan lære mer om hverandre og øke kapasitet for </a:t>
            </a:r>
            <a:r>
              <a:rPr lang="nb-NO" i="1" kern="10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mentalisering</a:t>
            </a:r>
            <a:r>
              <a:rPr lang="nb-NO" i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i="1" kern="1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og handling</a:t>
            </a:r>
            <a:endParaRPr lang="nb-NO" i="1" kern="1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</a:pPr>
            <a:endParaRPr lang="nb-NO" i="1" kern="10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b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Vår forskning viser </a:t>
            </a:r>
            <a:r>
              <a:rPr lang="nb-NO" b="1" kern="1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hvordan vi kan lykkes med Sosial Innovasjon gjennom portefølje av felles prosjekter, </a:t>
            </a:r>
            <a:r>
              <a:rPr lang="nb-NO" i="1" kern="1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likeverdig deltakelse og epistemisk ydmykhet angående hvor man er ekspert</a:t>
            </a:r>
            <a:endParaRPr lang="en-GB" i="1"/>
          </a:p>
          <a:p>
            <a:endParaRPr lang="en-GB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AE52EB6A-C6F0-324E-3CDD-3C302EC2A8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93305C-1814-4782-82E9-4F9388A0AABF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977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D094ECE6-FA9B-3B55-E7E3-DC7CC4C0F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515db3cb16_0_31:notes">
            <a:extLst>
              <a:ext uri="{FF2B5EF4-FFF2-40B4-BE49-F238E27FC236}">
                <a16:creationId xmlns:a16="http://schemas.microsoft.com/office/drawing/2014/main" id="{46F87571-D6EE-5EE1-E335-6451E15094C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1515db3cb16_0_31:notes">
            <a:extLst>
              <a:ext uri="{FF2B5EF4-FFF2-40B4-BE49-F238E27FC236}">
                <a16:creationId xmlns:a16="http://schemas.microsoft.com/office/drawing/2014/main" id="{507AB97A-5B69-18D9-FA54-3651C1E9CD7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4400" b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For å løse de </a:t>
            </a:r>
            <a:r>
              <a:rPr lang="nb-NO" sz="4400" b="1" kern="10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samfunnsutfordinger</a:t>
            </a:r>
            <a:r>
              <a:rPr lang="nb-NO" sz="4400" b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vi står </a:t>
            </a:r>
            <a:r>
              <a:rPr lang="nb-NO" sz="4400" b="1" kern="10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iverfor</a:t>
            </a:r>
            <a:r>
              <a:rPr lang="nb-NO" sz="4400" b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er det et uttrykt ønske i nær sagt alle policy dokumenter at vi trenger </a:t>
            </a:r>
            <a:endParaRPr lang="nb-NO" sz="4400" kern="100">
              <a:latin typeface="+mn-lt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4400" b="1" kern="100">
                <a:latin typeface="+mn-lt"/>
                <a:cs typeface="Times New Roman" panose="02020603050405020304" pitchFamily="18" charset="0"/>
              </a:rPr>
              <a:t>Og det forventes, innovasjon, alle styringsdokumenter fokuserer på innovasjon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4400" b="1" kern="100">
                <a:latin typeface="+mn-lt"/>
                <a:cs typeface="Times New Roman" panose="02020603050405020304" pitchFamily="18" charset="0"/>
              </a:rPr>
              <a:t>Hva forbinder dere med ordet? Skriv ned du forbinder med ordet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4400" b="1">
              <a:latin typeface="+mn-lt"/>
            </a:endParaRPr>
          </a:p>
        </p:txBody>
      </p:sp>
      <p:sp>
        <p:nvSpPr>
          <p:cNvPr id="104" name="Google Shape;104;g1515db3cb16_0_31:notes">
            <a:extLst>
              <a:ext uri="{FF2B5EF4-FFF2-40B4-BE49-F238E27FC236}">
                <a16:creationId xmlns:a16="http://schemas.microsoft.com/office/drawing/2014/main" id="{B195F445-6513-CDE9-4287-A221454CA56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3932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515db3cb16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1515db3cb16_0_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4400" b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Da håper jeg dere har fått noen knagger å henge dette på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4400" b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Utfordringsbilde i offentlige helse og velferdstjenester: </a:t>
            </a:r>
            <a:r>
              <a:rPr lang="nb-NO" sz="4400" i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manglende forståelse for hverandres kontekster, og at alle har krevende situasjon, da er det vanskelig å skape nye løsninger</a:t>
            </a:r>
            <a:endParaRPr lang="nb-NO" sz="4400" kern="100">
              <a:latin typeface="+mn-lt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4400" b="1" err="1">
                <a:latin typeface="+mn-lt"/>
              </a:rPr>
              <a:t>Samarbeidsrelasjoner</a:t>
            </a:r>
            <a:r>
              <a:rPr lang="en-GB" sz="4400" b="1">
                <a:latin typeface="+mn-lt"/>
              </a:rPr>
              <a:t>  </a:t>
            </a:r>
            <a:r>
              <a:rPr lang="en-GB" sz="4400" b="1" err="1">
                <a:latin typeface="+mn-lt"/>
              </a:rPr>
              <a:t>og</a:t>
            </a:r>
            <a:r>
              <a:rPr lang="en-GB" sz="4400" b="1">
                <a:latin typeface="+mn-lt"/>
              </a:rPr>
              <a:t> </a:t>
            </a:r>
            <a:r>
              <a:rPr lang="nb-NO" sz="4400" b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relasjonell koordinering</a:t>
            </a:r>
            <a:r>
              <a:rPr lang="nb-NO" sz="4400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nb-NO" sz="4400" i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vi kan lære mer om hverandre og øke kapasitet for </a:t>
            </a:r>
            <a:r>
              <a:rPr lang="nb-NO" sz="4400" i="1" kern="10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mentalisering</a:t>
            </a:r>
            <a:r>
              <a:rPr lang="nb-NO" sz="4400" i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b-NO" sz="4400" i="1" kern="10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4400" b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Vår forskning viser </a:t>
            </a:r>
            <a:r>
              <a:rPr lang="nb-NO" sz="4400" b="1" kern="1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hvordan vi kan lykkes med Sosial Innovasjon </a:t>
            </a:r>
            <a:r>
              <a:rPr lang="nb-NO" sz="4400" i="1" kern="1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gjennom likeverdig deltakelse og epistemisk ydmykhet</a:t>
            </a:r>
            <a:endParaRPr lang="en-GB" sz="4400" i="1"/>
          </a:p>
        </p:txBody>
      </p:sp>
      <p:sp>
        <p:nvSpPr>
          <p:cNvPr id="104" name="Google Shape;104;g1515db3cb16_0_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3628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2">
          <a:extLst>
            <a:ext uri="{FF2B5EF4-FFF2-40B4-BE49-F238E27FC236}">
              <a16:creationId xmlns:a16="http://schemas.microsoft.com/office/drawing/2014/main" id="{F2FCA48C-9858-2EEA-54CA-A15C971C6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3" name="Google Shape;2613;g10395a3ce5c_0_48:notes">
            <a:extLst>
              <a:ext uri="{FF2B5EF4-FFF2-40B4-BE49-F238E27FC236}">
                <a16:creationId xmlns:a16="http://schemas.microsoft.com/office/drawing/2014/main" id="{83B94EE2-53AB-DACE-6F08-7A25EB99E1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4" name="Google Shape;2614;g10395a3ce5c_0_48:notes">
            <a:extLst>
              <a:ext uri="{FF2B5EF4-FFF2-40B4-BE49-F238E27FC236}">
                <a16:creationId xmlns:a16="http://schemas.microsoft.com/office/drawing/2014/main" id="{079AB9DA-DB32-740F-A613-D64CAFA3F51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15" name="Google Shape;2615;g10395a3ce5c_0_48:notes">
            <a:extLst>
              <a:ext uri="{FF2B5EF4-FFF2-40B4-BE49-F238E27FC236}">
                <a16:creationId xmlns:a16="http://schemas.microsoft.com/office/drawing/2014/main" id="{C6E0AD76-11C3-744A-DB7E-021BF26CC5E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796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49013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B27BC-3816-645E-4146-46E4FA9B0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A24B6C5A-4F64-5FC2-D665-E9E8E0D92E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9D9EFA1-9C5F-9EE2-BD3D-E13D394D9A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F048C92-B335-F943-503A-5DB0C57F6D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491639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49875040-1860-22C5-969F-CAC5B0CDD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515db3cb16_0_31:notes">
            <a:extLst>
              <a:ext uri="{FF2B5EF4-FFF2-40B4-BE49-F238E27FC236}">
                <a16:creationId xmlns:a16="http://schemas.microsoft.com/office/drawing/2014/main" id="{921CD89A-AEA1-64FF-4BBF-5D426FBAF92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1515db3cb16_0_31:notes">
            <a:extLst>
              <a:ext uri="{FF2B5EF4-FFF2-40B4-BE49-F238E27FC236}">
                <a16:creationId xmlns:a16="http://schemas.microsoft.com/office/drawing/2014/main" id="{2E7D6B5F-FC8D-B279-4CFE-6BB81F8A38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4400" b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For å løse de </a:t>
            </a:r>
            <a:r>
              <a:rPr lang="nb-NO" sz="4400" b="1" kern="10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samfunnsutfordinger</a:t>
            </a:r>
            <a:r>
              <a:rPr lang="nb-NO" sz="4400" b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vi står </a:t>
            </a:r>
            <a:r>
              <a:rPr lang="nb-NO" sz="4400" b="1" kern="10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iverfor</a:t>
            </a:r>
            <a:r>
              <a:rPr lang="nb-NO" sz="4400" b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er det et uttrykt ønske i nær sagt alle policy dokumenter at vi trenger </a:t>
            </a:r>
            <a:endParaRPr lang="nb-NO" sz="4400" kern="100">
              <a:latin typeface="+mn-lt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4400" b="1" kern="100">
                <a:latin typeface="+mn-lt"/>
                <a:cs typeface="Times New Roman" panose="02020603050405020304" pitchFamily="18" charset="0"/>
              </a:rPr>
              <a:t>Og det forventes, innovasjon, alle styringsdokumenter fokuserer på innovasjon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4400" b="1" kern="100">
                <a:latin typeface="+mn-lt"/>
                <a:cs typeface="Times New Roman" panose="02020603050405020304" pitchFamily="18" charset="0"/>
              </a:rPr>
              <a:t>Hva forbinder dere med ordet? Skriv ned du forbinder med ordet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4400" b="1">
              <a:latin typeface="+mn-lt"/>
            </a:endParaRPr>
          </a:p>
        </p:txBody>
      </p:sp>
      <p:sp>
        <p:nvSpPr>
          <p:cNvPr id="104" name="Google Shape;104;g1515db3cb16_0_31:notes">
            <a:extLst>
              <a:ext uri="{FF2B5EF4-FFF2-40B4-BE49-F238E27FC236}">
                <a16:creationId xmlns:a16="http://schemas.microsoft.com/office/drawing/2014/main" id="{AB70D1A4-EAE2-65C4-E343-F1477E0D535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85175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2DD57F4A-B11D-7E6E-D340-398EEA319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515db3cb16_0_31:notes">
            <a:extLst>
              <a:ext uri="{FF2B5EF4-FFF2-40B4-BE49-F238E27FC236}">
                <a16:creationId xmlns:a16="http://schemas.microsoft.com/office/drawing/2014/main" id="{A1883D64-5F68-F085-6109-0588525ED6E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1515db3cb16_0_31:notes">
            <a:extLst>
              <a:ext uri="{FF2B5EF4-FFF2-40B4-BE49-F238E27FC236}">
                <a16:creationId xmlns:a16="http://schemas.microsoft.com/office/drawing/2014/main" id="{9414F4B3-E323-D773-D770-1CE592704DF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4400" b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For å løse de </a:t>
            </a:r>
            <a:r>
              <a:rPr lang="nb-NO" sz="4400" b="1" kern="10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samfunnsutfordinger</a:t>
            </a:r>
            <a:r>
              <a:rPr lang="nb-NO" sz="4400" b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vi står </a:t>
            </a:r>
            <a:r>
              <a:rPr lang="nb-NO" sz="4400" b="1" kern="10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iverfor</a:t>
            </a:r>
            <a:r>
              <a:rPr lang="nb-NO" sz="4400" b="1" kern="1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er det et uttrykt ønske i nær sagt alle policy dokumenter at vi trenger </a:t>
            </a:r>
            <a:endParaRPr lang="nb-NO" sz="4400" kern="100">
              <a:latin typeface="+mn-lt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4400" b="1" kern="100">
                <a:latin typeface="+mn-lt"/>
                <a:cs typeface="Times New Roman" panose="02020603050405020304" pitchFamily="18" charset="0"/>
              </a:rPr>
              <a:t>Og det forventes, innovasjon, alle styringsdokumenter fokuserer på innovasjon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4400" b="1" kern="100">
                <a:latin typeface="+mn-lt"/>
                <a:cs typeface="Times New Roman" panose="02020603050405020304" pitchFamily="18" charset="0"/>
              </a:rPr>
              <a:t>Hva forbinder dere med ordet? Skriv ned du forbinder med ordet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4400" b="1">
              <a:latin typeface="+mn-lt"/>
            </a:endParaRPr>
          </a:p>
        </p:txBody>
      </p:sp>
      <p:sp>
        <p:nvSpPr>
          <p:cNvPr id="104" name="Google Shape;104;g1515db3cb16_0_31:notes">
            <a:extLst>
              <a:ext uri="{FF2B5EF4-FFF2-40B4-BE49-F238E27FC236}">
                <a16:creationId xmlns:a16="http://schemas.microsoft.com/office/drawing/2014/main" id="{C308C285-6A6E-D07A-B773-7508CD2F706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4395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2">
          <a:extLst>
            <a:ext uri="{FF2B5EF4-FFF2-40B4-BE49-F238E27FC236}">
              <a16:creationId xmlns:a16="http://schemas.microsoft.com/office/drawing/2014/main" id="{62DEC47A-BF46-1FCA-BBFE-C554BF13A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3" name="Google Shape;2613;g10395a3ce5c_0_48:notes">
            <a:extLst>
              <a:ext uri="{FF2B5EF4-FFF2-40B4-BE49-F238E27FC236}">
                <a16:creationId xmlns:a16="http://schemas.microsoft.com/office/drawing/2014/main" id="{76E6CF56-FBCC-B69D-4545-F6B92996C76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4" name="Google Shape;2614;g10395a3ce5c_0_48:notes">
            <a:extLst>
              <a:ext uri="{FF2B5EF4-FFF2-40B4-BE49-F238E27FC236}">
                <a16:creationId xmlns:a16="http://schemas.microsoft.com/office/drawing/2014/main" id="{CF1F8DDB-BDA6-351C-87F2-4936AA3598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15" name="Google Shape;2615;g10395a3ce5c_0_48:notes">
            <a:extLst>
              <a:ext uri="{FF2B5EF4-FFF2-40B4-BE49-F238E27FC236}">
                <a16:creationId xmlns:a16="http://schemas.microsoft.com/office/drawing/2014/main" id="{29EDEF2F-33B6-32E4-7D4E-BA55D5A7447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796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0939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C0ECB62-1AEE-44CF-B49B-E42FC5854D2B}"/>
              </a:ext>
            </a:extLst>
          </p:cNvPr>
          <p:cNvSpPr>
            <a:spLocks/>
          </p:cNvSpPr>
          <p:nvPr userDrawn="1"/>
        </p:nvSpPr>
        <p:spPr>
          <a:xfrm>
            <a:off x="0" y="986653"/>
            <a:ext cx="12192000" cy="58713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7E0AB172-1CA3-41A2-A981-1FAE41E0AE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28901" y="2472029"/>
            <a:ext cx="7326312" cy="1169551"/>
          </a:xfrm>
        </p:spPr>
        <p:txBody>
          <a:bodyPr wrap="square" lIns="0" tIns="0" rIns="0" bIns="0" anchor="b">
            <a:noAutofit/>
          </a:bodyPr>
          <a:lstStyle>
            <a:lvl1pPr algn="ctr">
              <a:defRPr sz="3800">
                <a:solidFill>
                  <a:schemeClr val="l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2A96FBF-2AD2-49E7-82B8-77F232A2D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28901" y="3981884"/>
            <a:ext cx="7326312" cy="615553"/>
          </a:xfrm>
        </p:spPr>
        <p:txBody>
          <a:bodyPr wrap="square" lIns="0" tIns="0" rIns="0" bIns="0">
            <a:noAutofit/>
          </a:bodyPr>
          <a:lstStyle>
            <a:lvl1pPr marL="0" indent="0" algn="ctr">
              <a:buNone/>
              <a:defRPr sz="2000">
                <a:solidFill>
                  <a:schemeClr val="l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A1894DC-4EB3-48E1-97EA-DD16B390D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435EFE49-716E-4BC2-9EFC-F6C4F62E78E1}" type="datetime1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16C0784-44CF-49A2-A674-CF47D7D06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-118536"/>
            <a:ext cx="10220325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5231186-E6D1-4DBF-BA24-3A5829ED9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0325" y="-118536"/>
            <a:ext cx="374650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fld id="{FF8458C2-5565-427F-8AB4-11699EB9333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7872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 med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729766-028C-47E0-B4C0-A2A5CFB05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FA5423-2D6F-4DEB-BD8E-434061892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DAE63A93-2561-4A89-A7E2-7BE8335815AC}" type="datetime1">
              <a:rPr lang="nb-NO" smtClean="0"/>
              <a:t>07.08.2026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B91FCA3-AAB1-4942-A403-EB0103719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F52D164-B8A5-4C80-8608-6FCB80F2E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FF8458C2-5565-427F-8AB4-11699EB93339}" type="slidenum">
              <a:rPr lang="nb-NO" smtClean="0"/>
              <a:t>‹#›</a:t>
            </a:fld>
            <a:endParaRPr lang="nb-NO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42886FD8-E3F1-4AF6-B1B3-56C5C0F27DF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0099" y="2413000"/>
            <a:ext cx="5097462" cy="3649664"/>
          </a:xfrm>
          <a:prstGeom prst="rect">
            <a:avLst/>
          </a:prstGeom>
          <a:solidFill>
            <a:schemeClr val="lt2"/>
          </a:solidFill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19D6546F-BDA3-480D-81D5-6D1B8A13EFD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94438" y="2413000"/>
            <a:ext cx="5097462" cy="3649664"/>
          </a:xfrm>
          <a:prstGeom prst="rect">
            <a:avLst/>
          </a:prstGeom>
          <a:solidFill>
            <a:schemeClr val="lt2"/>
          </a:solidFill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331544C7-6E4D-4FCE-B743-A772C08B1F9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56129" y="2413000"/>
            <a:ext cx="107722" cy="3649664"/>
          </a:xfrm>
        </p:spPr>
        <p:txBody>
          <a:bodyPr vert="vert">
            <a:spAutoFit/>
          </a:bodyPr>
          <a:lstStyle>
            <a:lvl1pPr marL="0" indent="0">
              <a:buNone/>
              <a:defRPr sz="7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nb-NO"/>
              <a:t>Foto: Sett inn kreditering på fotograf</a:t>
            </a:r>
          </a:p>
        </p:txBody>
      </p:sp>
    </p:spTree>
    <p:extLst>
      <p:ext uri="{BB962C8B-B14F-4D97-AF65-F5344CB8AC3E}">
        <p14:creationId xmlns:p14="http://schemas.microsoft.com/office/powerpoint/2010/main" val="318091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015AA92-CFF3-4A68-B2C4-B3E6548DB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6925" y="2387600"/>
            <a:ext cx="5097462" cy="738664"/>
          </a:xfrm>
        </p:spPr>
        <p:txBody>
          <a:bodyPr lIns="0" tIns="0" rIns="0" bIns="0" anchor="t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08B1DF3D-C6BE-4D4E-957F-C6DEF92025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91264" y="2387600"/>
            <a:ext cx="5097462" cy="738664"/>
          </a:xfrm>
        </p:spPr>
        <p:txBody>
          <a:bodyPr lIns="0" tIns="0" rIns="0" bIns="0" anchor="t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DB128704-842D-438F-B761-751EFFCC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0CD12513-0937-438B-92B2-80ABB131DF2B}" type="datetime1">
              <a:rPr lang="nb-NO" smtClean="0"/>
              <a:t>07.08.2026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B76D4C92-BCB5-4B7C-8DEE-3F3B0CD43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661FF4F2-B671-4C76-BA7E-8C8EE9895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FF8458C2-5565-427F-8AB4-11699EB93339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8767CD8C-E6E1-47F7-A9B5-467CDD16F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925" y="864037"/>
            <a:ext cx="8763000" cy="1169551"/>
          </a:xfrm>
        </p:spPr>
        <p:txBody>
          <a:bodyPr lIns="0" tIns="0" rIns="0" bIns="0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D1A5C7BA-CCD2-40AB-95E9-773DE7FB605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96925" y="3327400"/>
            <a:ext cx="5097462" cy="2735264"/>
          </a:xfr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2" name="Plassholder for innhold 2">
            <a:extLst>
              <a:ext uri="{FF2B5EF4-FFF2-40B4-BE49-F238E27FC236}">
                <a16:creationId xmlns:a16="http://schemas.microsoft.com/office/drawing/2014/main" id="{A274A5EE-0306-47C8-95FA-9176D50FAB4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91264" y="3327400"/>
            <a:ext cx="5097462" cy="2735264"/>
          </a:xfr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458411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DB128704-842D-438F-B761-751EFFCC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2F26BDD0-8444-406F-A543-4E312E51B5A4}" type="datetime1">
              <a:rPr lang="nb-NO" smtClean="0"/>
              <a:t>07.08.2026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B76D4C92-BCB5-4B7C-8DEE-3F3B0CD43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661FF4F2-B671-4C76-BA7E-8C8EE9895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FF8458C2-5565-427F-8AB4-11699EB93339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8767CD8C-E6E1-47F7-A9B5-467CDD16F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925" y="864037"/>
            <a:ext cx="5097462" cy="1169551"/>
          </a:xfrm>
        </p:spPr>
        <p:txBody>
          <a:bodyPr lIns="0" tIns="0" rIns="0" bIns="0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B5A1E56D-AE99-4789-B24D-61210A3F24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97614" y="976312"/>
            <a:ext cx="5894385" cy="5086351"/>
          </a:xfrm>
          <a:prstGeom prst="rect">
            <a:avLst/>
          </a:prstGeom>
          <a:solidFill>
            <a:schemeClr val="lt2"/>
          </a:solidFill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2" name="Plassholder for innhold 2">
            <a:extLst>
              <a:ext uri="{FF2B5EF4-FFF2-40B4-BE49-F238E27FC236}">
                <a16:creationId xmlns:a16="http://schemas.microsoft.com/office/drawing/2014/main" id="{2F76D602-75E9-486D-9F94-3D7511C62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925" y="2413000"/>
            <a:ext cx="5097462" cy="3649664"/>
          </a:xfr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id="{55A6CEE8-9BD3-4F79-BFFB-FCCC2C7483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24843" y="1412460"/>
            <a:ext cx="107722" cy="4543926"/>
          </a:xfrm>
        </p:spPr>
        <p:txBody>
          <a:bodyPr vert="vert">
            <a:spAutoFit/>
          </a:bodyPr>
          <a:lstStyle>
            <a:lvl1pPr marL="0" indent="0" algn="r">
              <a:buNone/>
              <a:defRPr sz="7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nb-NO"/>
              <a:t>Foto: Sett inn kreditering på fotograf</a:t>
            </a:r>
          </a:p>
        </p:txBody>
      </p:sp>
    </p:spTree>
    <p:extLst>
      <p:ext uri="{BB962C8B-B14F-4D97-AF65-F5344CB8AC3E}">
        <p14:creationId xmlns:p14="http://schemas.microsoft.com/office/powerpoint/2010/main" val="2805549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DB128704-842D-438F-B761-751EFFCC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F0D09085-7D4B-4E10-9C99-B8BD245DBFE6}" type="datetime1">
              <a:rPr lang="nb-NO" smtClean="0"/>
              <a:t>07.08.2026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B76D4C92-BCB5-4B7C-8DEE-3F3B0CD43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661FF4F2-B671-4C76-BA7E-8C8EE9895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FF8458C2-5565-427F-8AB4-11699EB93339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8767CD8C-E6E1-47F7-A9B5-467CDD16F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924" y="864037"/>
            <a:ext cx="6931025" cy="1169551"/>
          </a:xfrm>
        </p:spPr>
        <p:txBody>
          <a:bodyPr lIns="0" tIns="0" rIns="0" bIns="0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B5A1E56D-AE99-4789-B24D-61210A3F24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23239" y="976312"/>
            <a:ext cx="4068762" cy="5086351"/>
          </a:xfrm>
          <a:prstGeom prst="rect">
            <a:avLst/>
          </a:prstGeom>
          <a:solidFill>
            <a:schemeClr val="lt2"/>
          </a:solidFill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2" name="Plassholder for innhold 2">
            <a:extLst>
              <a:ext uri="{FF2B5EF4-FFF2-40B4-BE49-F238E27FC236}">
                <a16:creationId xmlns:a16="http://schemas.microsoft.com/office/drawing/2014/main" id="{2F76D602-75E9-486D-9F94-3D7511C62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924" y="2413000"/>
            <a:ext cx="6931025" cy="3649664"/>
          </a:xfr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id="{9BE31FBC-3E87-4906-8AF2-8C42F3A72D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24843" y="1412460"/>
            <a:ext cx="107722" cy="4543926"/>
          </a:xfrm>
        </p:spPr>
        <p:txBody>
          <a:bodyPr vert="vert">
            <a:spAutoFit/>
          </a:bodyPr>
          <a:lstStyle>
            <a:lvl1pPr marL="0" indent="0" algn="r">
              <a:buNone/>
              <a:defRPr sz="7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nb-NO"/>
              <a:t>Foto: Sett inn kreditering på fotograf</a:t>
            </a:r>
          </a:p>
        </p:txBody>
      </p:sp>
    </p:spTree>
    <p:extLst>
      <p:ext uri="{BB962C8B-B14F-4D97-AF65-F5344CB8AC3E}">
        <p14:creationId xmlns:p14="http://schemas.microsoft.com/office/powerpoint/2010/main" val="518240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DB128704-842D-438F-B761-751EFFCC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50532F98-8284-484E-8BF4-A5270B91B9B5}" type="datetime1">
              <a:rPr lang="nb-NO" smtClean="0"/>
              <a:t>07.08.2026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B76D4C92-BCB5-4B7C-8DEE-3F3B0CD43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661FF4F2-B671-4C76-BA7E-8C8EE9895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FF8458C2-5565-427F-8AB4-11699EB93339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8767CD8C-E6E1-47F7-A9B5-467CDD16F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925" y="976313"/>
            <a:ext cx="3267076" cy="1057275"/>
          </a:xfrm>
        </p:spPr>
        <p:txBody>
          <a:bodyPr lIns="0" tIns="0" rIns="0" bIns="0"/>
          <a:lstStyle>
            <a:lvl1pPr>
              <a:defRPr sz="3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B5A1E56D-AE99-4789-B24D-61210A3F24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59288" y="976312"/>
            <a:ext cx="7732712" cy="5086351"/>
          </a:xfrm>
          <a:prstGeom prst="rect">
            <a:avLst/>
          </a:prstGeom>
          <a:solidFill>
            <a:schemeClr val="lt2"/>
          </a:solidFill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2" name="Plassholder for innhold 2">
            <a:extLst>
              <a:ext uri="{FF2B5EF4-FFF2-40B4-BE49-F238E27FC236}">
                <a16:creationId xmlns:a16="http://schemas.microsoft.com/office/drawing/2014/main" id="{2F76D602-75E9-486D-9F94-3D7511C62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925" y="2413000"/>
            <a:ext cx="3267076" cy="3649664"/>
          </a:xfr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id="{0B37DE26-D1C3-4958-AAD0-4B083C57A7A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24843" y="1412460"/>
            <a:ext cx="107722" cy="4543926"/>
          </a:xfrm>
        </p:spPr>
        <p:txBody>
          <a:bodyPr vert="vert">
            <a:spAutoFit/>
          </a:bodyPr>
          <a:lstStyle>
            <a:lvl1pPr marL="0" indent="0" algn="r">
              <a:buNone/>
              <a:defRPr sz="7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nb-NO"/>
              <a:t>Foto: Sett inn kreditering på fotograf</a:t>
            </a:r>
          </a:p>
        </p:txBody>
      </p:sp>
    </p:spTree>
    <p:extLst>
      <p:ext uri="{BB962C8B-B14F-4D97-AF65-F5344CB8AC3E}">
        <p14:creationId xmlns:p14="http://schemas.microsoft.com/office/powerpoint/2010/main" val="903177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undertittel, 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015AA92-CFF3-4A68-B2C4-B3E6548DB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6925" y="2387600"/>
            <a:ext cx="5097462" cy="738664"/>
          </a:xfrm>
        </p:spPr>
        <p:txBody>
          <a:bodyPr lIns="0" tIns="0" rIns="0" bIns="0" anchor="t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DB128704-842D-438F-B761-751EFFCC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8910D29F-BF1C-499C-865B-AE569007ACDD}" type="datetime1">
              <a:rPr lang="nb-NO" smtClean="0"/>
              <a:t>07.08.2026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B76D4C92-BCB5-4B7C-8DEE-3F3B0CD43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661FF4F2-B671-4C76-BA7E-8C8EE9895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FF8458C2-5565-427F-8AB4-11699EB93339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8767CD8C-E6E1-47F7-A9B5-467CDD16F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925" y="864037"/>
            <a:ext cx="5097462" cy="1169551"/>
          </a:xfrm>
        </p:spPr>
        <p:txBody>
          <a:bodyPr lIns="0" tIns="0" rIns="0" bIns="0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D1A5C7BA-CCD2-40AB-95E9-773DE7FB605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96925" y="3327400"/>
            <a:ext cx="5097462" cy="2735264"/>
          </a:xfr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B5A1E56D-AE99-4789-B24D-61210A3F24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97614" y="976312"/>
            <a:ext cx="5894385" cy="5086351"/>
          </a:xfrm>
          <a:prstGeom prst="rect">
            <a:avLst/>
          </a:prstGeom>
          <a:solidFill>
            <a:schemeClr val="lt2"/>
          </a:solidFill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2" name="Plassholder for tekst 2">
            <a:extLst>
              <a:ext uri="{FF2B5EF4-FFF2-40B4-BE49-F238E27FC236}">
                <a16:creationId xmlns:a16="http://schemas.microsoft.com/office/drawing/2014/main" id="{FF8DB92C-8780-4508-8B81-50F7017091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24843" y="1412460"/>
            <a:ext cx="107722" cy="4543926"/>
          </a:xfrm>
        </p:spPr>
        <p:txBody>
          <a:bodyPr vert="vert">
            <a:spAutoFit/>
          </a:bodyPr>
          <a:lstStyle>
            <a:lvl1pPr marL="0" indent="0" algn="r">
              <a:buNone/>
              <a:defRPr sz="7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nb-NO"/>
              <a:t>Foto: Sett inn kreditering på fotograf</a:t>
            </a:r>
          </a:p>
        </p:txBody>
      </p:sp>
    </p:spTree>
    <p:extLst>
      <p:ext uri="{BB962C8B-B14F-4D97-AF65-F5344CB8AC3E}">
        <p14:creationId xmlns:p14="http://schemas.microsoft.com/office/powerpoint/2010/main" val="1704348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DB128704-842D-438F-B761-751EFFCC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E0B51F30-4B04-4CED-95D8-06D381065EE3}" type="datetime1">
              <a:rPr lang="nb-NO" smtClean="0"/>
              <a:t>07.08.2026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B76D4C92-BCB5-4B7C-8DEE-3F3B0CD43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661FF4F2-B671-4C76-BA7E-8C8EE9895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FF8458C2-5565-427F-8AB4-11699EB93339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8767CD8C-E6E1-47F7-A9B5-467CDD16F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925" y="864037"/>
            <a:ext cx="8763000" cy="584775"/>
          </a:xfrm>
        </p:spPr>
        <p:txBody>
          <a:bodyPr lIns="0" tIns="0" rIns="0" bIns="0" anchor="t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id="{13A60648-8934-4097-B0A8-3EAAC644EE1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6925" y="1931822"/>
            <a:ext cx="10594975" cy="4130842"/>
          </a:xfrm>
          <a:prstGeom prst="rect">
            <a:avLst/>
          </a:prstGeom>
          <a:solidFill>
            <a:schemeClr val="lt2"/>
          </a:solidFill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1728619-46BA-4E25-9B80-6EE5C107EB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56129" y="1931821"/>
            <a:ext cx="107722" cy="4130842"/>
          </a:xfrm>
        </p:spPr>
        <p:txBody>
          <a:bodyPr vert="vert">
            <a:spAutoFit/>
          </a:bodyPr>
          <a:lstStyle>
            <a:lvl1pPr marL="0" indent="0">
              <a:buNone/>
              <a:defRPr sz="7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nb-NO"/>
              <a:t>Foto: Sett inn kreditering på fotograf</a:t>
            </a:r>
          </a:p>
        </p:txBody>
      </p:sp>
    </p:spTree>
    <p:extLst>
      <p:ext uri="{BB962C8B-B14F-4D97-AF65-F5344CB8AC3E}">
        <p14:creationId xmlns:p14="http://schemas.microsoft.com/office/powerpoint/2010/main" val="42842128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useside med tittel og plassholder for ikon">
    <p:bg>
      <p:bgPr>
        <a:solidFill>
          <a:srgbClr val="BFCED6">
            <a:alpha val="6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91BB3812-6B92-41AA-B031-D8E21DD4438F}"/>
              </a:ext>
            </a:extLst>
          </p:cNvPr>
          <p:cNvSpPr/>
          <p:nvPr userDrawn="1"/>
        </p:nvSpPr>
        <p:spPr>
          <a:xfrm>
            <a:off x="7727950" y="0"/>
            <a:ext cx="4464050" cy="6858000"/>
          </a:xfrm>
          <a:prstGeom prst="rect">
            <a:avLst/>
          </a:prstGeom>
          <a:solidFill>
            <a:schemeClr val="lt1"/>
          </a:solidFill>
          <a:ln w="12700" cap="flat" cmpd="sng" algn="ctr">
            <a:solidFill>
              <a:schemeClr val="accent1">
                <a:lumMod val="100000"/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711D1A4-C7C4-41B6-A20A-E04C3D11A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0996CB9A-6DD9-4653-8D14-4D1DE607FA66}" type="datetime1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55B6032-7D05-4D83-8FF2-DBCDFB87B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-149314"/>
            <a:ext cx="10220325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81243BF-36D7-45B2-9C81-EB43C04D2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0325" y="-149314"/>
            <a:ext cx="374650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fld id="{FF8458C2-5565-427F-8AB4-11699EB9333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Tittel 1">
            <a:extLst>
              <a:ext uri="{FF2B5EF4-FFF2-40B4-BE49-F238E27FC236}">
                <a16:creationId xmlns:a16="http://schemas.microsoft.com/office/drawing/2014/main" id="{6B81A321-9273-48AB-9354-A60166B59A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23238" y="2222499"/>
            <a:ext cx="3265488" cy="3840163"/>
          </a:xfrm>
        </p:spPr>
        <p:txBody>
          <a:bodyPr wrap="square" lIns="0" tIns="0" rIns="0" bIns="0" anchor="t">
            <a:noAutofit/>
          </a:bodyPr>
          <a:lstStyle>
            <a:lvl1pPr algn="l">
              <a:defRPr sz="3800">
                <a:solidFill>
                  <a:schemeClr val="dk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innhold 12">
            <a:extLst>
              <a:ext uri="{FF2B5EF4-FFF2-40B4-BE49-F238E27FC236}">
                <a16:creationId xmlns:a16="http://schemas.microsoft.com/office/drawing/2014/main" id="{A11D1591-3D05-48F9-81D2-4C1C533E0F4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763898" y="1521190"/>
            <a:ext cx="4132078" cy="350961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bildeknappen for å sette inn ikon her</a:t>
            </a:r>
          </a:p>
        </p:txBody>
      </p:sp>
      <p:pic>
        <p:nvPicPr>
          <p:cNvPr id="14" name="Grafikk 13">
            <a:extLst>
              <a:ext uri="{FF2B5EF4-FFF2-40B4-BE49-F238E27FC236}">
                <a16:creationId xmlns:a16="http://schemas.microsoft.com/office/drawing/2014/main" id="{946752C7-7F04-E44F-BF40-4441D3964D93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33451" y="306759"/>
            <a:ext cx="2007970" cy="43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8426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useside med bilde og tittel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711D1A4-C7C4-41B6-A20A-E04C3D11A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6CB06730-514D-447A-AC1B-D56E4CAC2848}" type="datetime1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55B6032-7D05-4D83-8FF2-DBCDFB87B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-149314"/>
            <a:ext cx="10220325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81243BF-36D7-45B2-9C81-EB43C04D2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0325" y="-149314"/>
            <a:ext cx="374650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fld id="{FF8458C2-5565-427F-8AB4-11699EB9333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Tittel 1">
            <a:extLst>
              <a:ext uri="{FF2B5EF4-FFF2-40B4-BE49-F238E27FC236}">
                <a16:creationId xmlns:a16="http://schemas.microsoft.com/office/drawing/2014/main" id="{6B81A321-9273-48AB-9354-A60166B59A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23238" y="2222499"/>
            <a:ext cx="3265488" cy="3840163"/>
          </a:xfrm>
        </p:spPr>
        <p:txBody>
          <a:bodyPr wrap="square" lIns="0" tIns="0" rIns="0" bIns="0" anchor="t">
            <a:noAutofit/>
          </a:bodyPr>
          <a:lstStyle>
            <a:lvl1pPr algn="l">
              <a:defRPr sz="3800">
                <a:solidFill>
                  <a:schemeClr val="dk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1819DB7C-4281-4A4C-92FC-574B03EC3C9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972122"/>
            <a:ext cx="7727950" cy="5109651"/>
          </a:xfrm>
          <a:prstGeom prst="rect">
            <a:avLst/>
          </a:prstGeom>
          <a:solidFill>
            <a:schemeClr val="lt2"/>
          </a:solidFill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0" name="Plassholder for tekst 2">
            <a:extLst>
              <a:ext uri="{FF2B5EF4-FFF2-40B4-BE49-F238E27FC236}">
                <a16:creationId xmlns:a16="http://schemas.microsoft.com/office/drawing/2014/main" id="{59AE6E74-257D-40FA-ACE0-1C3E8F4E5B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2971029" y="3643868"/>
            <a:ext cx="107722" cy="5109651"/>
          </a:xfrm>
        </p:spPr>
        <p:txBody>
          <a:bodyPr vert="vert">
            <a:spAutoFit/>
          </a:bodyPr>
          <a:lstStyle>
            <a:lvl1pPr marL="0" indent="0">
              <a:buNone/>
              <a:defRPr sz="7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nb-NO"/>
              <a:t>Foto: Sett inn kreditering på fotograf</a:t>
            </a:r>
          </a:p>
        </p:txBody>
      </p:sp>
      <p:pic>
        <p:nvPicPr>
          <p:cNvPr id="14" name="Grafikk 13">
            <a:extLst>
              <a:ext uri="{FF2B5EF4-FFF2-40B4-BE49-F238E27FC236}">
                <a16:creationId xmlns:a16="http://schemas.microsoft.com/office/drawing/2014/main" id="{A53CA4EC-C4C7-A14E-9DF7-61E65EFBA80F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33451" y="306759"/>
            <a:ext cx="2007970" cy="43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572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useside med kun titte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91BB3812-6B92-41AA-B031-D8E21DD4438F}"/>
              </a:ext>
            </a:extLst>
          </p:cNvPr>
          <p:cNvSpPr/>
          <p:nvPr userDrawn="1"/>
        </p:nvSpPr>
        <p:spPr>
          <a:xfrm>
            <a:off x="7734928" y="-11723"/>
            <a:ext cx="4467600" cy="6876000"/>
          </a:xfrm>
          <a:prstGeom prst="rect">
            <a:avLst/>
          </a:prstGeom>
          <a:solidFill>
            <a:schemeClr val="lt1"/>
          </a:solidFill>
          <a:ln w="12700" cap="flat" cmpd="sng" algn="ctr">
            <a:solidFill>
              <a:schemeClr val="accent1">
                <a:lumMod val="100000"/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711D1A4-C7C4-41B6-A20A-E04C3D11A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F0229358-32AD-4AE8-84CE-030CC25296FA}" type="datetime1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55B6032-7D05-4D83-8FF2-DBCDFB87B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-149314"/>
            <a:ext cx="10220325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81243BF-36D7-45B2-9C81-EB43C04D2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0325" y="-149314"/>
            <a:ext cx="374650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fld id="{FF8458C2-5565-427F-8AB4-11699EB9333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Tittel 1">
            <a:extLst>
              <a:ext uri="{FF2B5EF4-FFF2-40B4-BE49-F238E27FC236}">
                <a16:creationId xmlns:a16="http://schemas.microsoft.com/office/drawing/2014/main" id="{6B81A321-9273-48AB-9354-A60166B59A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925" y="2222499"/>
            <a:ext cx="5099050" cy="3840163"/>
          </a:xfrm>
        </p:spPr>
        <p:txBody>
          <a:bodyPr wrap="square" lIns="0" tIns="0" rIns="0" bIns="0" anchor="t">
            <a:noAutofit/>
          </a:bodyPr>
          <a:lstStyle>
            <a:lvl1pPr algn="l">
              <a:defRPr sz="3800">
                <a:solidFill>
                  <a:schemeClr val="l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pic>
        <p:nvPicPr>
          <p:cNvPr id="13" name="Grafikk 12">
            <a:extLst>
              <a:ext uri="{FF2B5EF4-FFF2-40B4-BE49-F238E27FC236}">
                <a16:creationId xmlns:a16="http://schemas.microsoft.com/office/drawing/2014/main" id="{6A07C2F5-807C-1E4A-A7F4-32795C413A2D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33451" y="306759"/>
            <a:ext cx="2007970" cy="43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684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C0ECB62-1AEE-44CF-B49B-E42FC5854D2B}"/>
              </a:ext>
            </a:extLst>
          </p:cNvPr>
          <p:cNvSpPr>
            <a:spLocks/>
          </p:cNvSpPr>
          <p:nvPr userDrawn="1"/>
        </p:nvSpPr>
        <p:spPr>
          <a:xfrm>
            <a:off x="0" y="986400"/>
            <a:ext cx="12192000" cy="5871600"/>
          </a:xfrm>
          <a:prstGeom prst="rect">
            <a:avLst/>
          </a:prstGeom>
          <a:solidFill>
            <a:srgbClr val="557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7E0AB172-1CA3-41A2-A981-1FAE41E0AE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28901" y="2472029"/>
            <a:ext cx="7326312" cy="1169551"/>
          </a:xfrm>
        </p:spPr>
        <p:txBody>
          <a:bodyPr wrap="square" lIns="0" tIns="0" rIns="0" bIns="0" anchor="b">
            <a:noAutofit/>
          </a:bodyPr>
          <a:lstStyle>
            <a:lvl1pPr algn="ctr">
              <a:defRPr sz="3800">
                <a:solidFill>
                  <a:schemeClr val="l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2A96FBF-2AD2-49E7-82B8-77F232A2D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28901" y="3981884"/>
            <a:ext cx="7326312" cy="615553"/>
          </a:xfrm>
        </p:spPr>
        <p:txBody>
          <a:bodyPr wrap="square" lIns="0" tIns="0" rIns="0" bIns="0">
            <a:noAutofit/>
          </a:bodyPr>
          <a:lstStyle>
            <a:lvl1pPr marL="0" indent="0" algn="ctr">
              <a:buNone/>
              <a:defRPr sz="2000">
                <a:solidFill>
                  <a:schemeClr val="l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A1894DC-4EB3-48E1-97EA-DD16B390D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15C60970-FE6A-4F74-8A2F-7457C909ED37}" type="datetime1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16C0784-44CF-49A2-A674-CF47D7D06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-118536"/>
            <a:ext cx="10220325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5231186-E6D1-4DBF-BA24-3A5829ED9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0325" y="-118536"/>
            <a:ext cx="374650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fld id="{FF8458C2-5565-427F-8AB4-11699EB9333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849604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useside med dekor blå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711D1A4-C7C4-41B6-A20A-E04C3D11A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09AD0F42-88F7-4426-8B24-A2C24B047AD9}" type="datetime1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55B6032-7D05-4D83-8FF2-DBCDFB87B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-149314"/>
            <a:ext cx="10220325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81243BF-36D7-45B2-9C81-EB43C04D2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0325" y="-149314"/>
            <a:ext cx="374650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fld id="{FF8458C2-5565-427F-8AB4-11699EB9333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Tittel 1">
            <a:extLst>
              <a:ext uri="{FF2B5EF4-FFF2-40B4-BE49-F238E27FC236}">
                <a16:creationId xmlns:a16="http://schemas.microsoft.com/office/drawing/2014/main" id="{6B81A321-9273-48AB-9354-A60166B59A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23238" y="2222499"/>
            <a:ext cx="3265488" cy="3840163"/>
          </a:xfrm>
        </p:spPr>
        <p:txBody>
          <a:bodyPr wrap="square" lIns="0" tIns="0" rIns="0" bIns="0" anchor="t">
            <a:noAutofit/>
          </a:bodyPr>
          <a:lstStyle>
            <a:lvl1pPr algn="l">
              <a:defRPr sz="3800">
                <a:solidFill>
                  <a:schemeClr val="dk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pic>
        <p:nvPicPr>
          <p:cNvPr id="9" name="Bilde 8" descr="Et bilde som inneholder tekst&#10;&#10;Automatisk generert beskrivelse">
            <a:extLst>
              <a:ext uri="{FF2B5EF4-FFF2-40B4-BE49-F238E27FC236}">
                <a16:creationId xmlns:a16="http://schemas.microsoft.com/office/drawing/2014/main" id="{1CF77BC4-34AA-4675-BE55-234304E214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32776" cy="6858000"/>
          </a:xfrm>
          <a:prstGeom prst="rect">
            <a:avLst/>
          </a:prstGeom>
        </p:spPr>
      </p:pic>
      <p:pic>
        <p:nvPicPr>
          <p:cNvPr id="13" name="Grafikk 12">
            <a:extLst>
              <a:ext uri="{FF2B5EF4-FFF2-40B4-BE49-F238E27FC236}">
                <a16:creationId xmlns:a16="http://schemas.microsoft.com/office/drawing/2014/main" id="{261E1204-C87F-E949-BF01-77CC38172330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33451" y="306759"/>
            <a:ext cx="2007970" cy="43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3906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useside med dekor grå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711D1A4-C7C4-41B6-A20A-E04C3D11A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9583505E-4570-4F62-ADB7-70756F9DF1AC}" type="datetime1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55B6032-7D05-4D83-8FF2-DBCDFB87B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-149314"/>
            <a:ext cx="10220325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81243BF-36D7-45B2-9C81-EB43C04D2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0325" y="-149314"/>
            <a:ext cx="374650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fld id="{FF8458C2-5565-427F-8AB4-11699EB9333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Tittel 1">
            <a:extLst>
              <a:ext uri="{FF2B5EF4-FFF2-40B4-BE49-F238E27FC236}">
                <a16:creationId xmlns:a16="http://schemas.microsoft.com/office/drawing/2014/main" id="{6B81A321-9273-48AB-9354-A60166B59A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23238" y="2222499"/>
            <a:ext cx="3265488" cy="3840163"/>
          </a:xfrm>
        </p:spPr>
        <p:txBody>
          <a:bodyPr wrap="square" lIns="0" tIns="0" rIns="0" bIns="0" anchor="t">
            <a:noAutofit/>
          </a:bodyPr>
          <a:lstStyle>
            <a:lvl1pPr algn="l">
              <a:defRPr sz="3800">
                <a:solidFill>
                  <a:schemeClr val="dk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BB590AD2-59FE-4C3E-BC34-FC6D87F3F5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32776" cy="6858000"/>
          </a:xfrm>
          <a:prstGeom prst="rect">
            <a:avLst/>
          </a:prstGeom>
        </p:spPr>
      </p:pic>
      <p:pic>
        <p:nvPicPr>
          <p:cNvPr id="13" name="Grafikk 12">
            <a:extLst>
              <a:ext uri="{FF2B5EF4-FFF2-40B4-BE49-F238E27FC236}">
                <a16:creationId xmlns:a16="http://schemas.microsoft.com/office/drawing/2014/main" id="{2EE157D2-17AC-694B-9337-C7A9683DA44E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33451" y="306759"/>
            <a:ext cx="2007970" cy="43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7249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useside med dekor gul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711D1A4-C7C4-41B6-A20A-E04C3D11A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538E33CC-B1F4-4813-A999-EED8B2EAC101}" type="datetime1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55B6032-7D05-4D83-8FF2-DBCDFB87B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-149314"/>
            <a:ext cx="10220325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81243BF-36D7-45B2-9C81-EB43C04D2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0325" y="-149314"/>
            <a:ext cx="374650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fld id="{FF8458C2-5565-427F-8AB4-11699EB9333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Tittel 1">
            <a:extLst>
              <a:ext uri="{FF2B5EF4-FFF2-40B4-BE49-F238E27FC236}">
                <a16:creationId xmlns:a16="http://schemas.microsoft.com/office/drawing/2014/main" id="{6B81A321-9273-48AB-9354-A60166B59A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23238" y="2222499"/>
            <a:ext cx="3265488" cy="3840163"/>
          </a:xfrm>
        </p:spPr>
        <p:txBody>
          <a:bodyPr wrap="square" lIns="0" tIns="0" rIns="0" bIns="0" anchor="t">
            <a:noAutofit/>
          </a:bodyPr>
          <a:lstStyle>
            <a:lvl1pPr algn="l">
              <a:defRPr sz="3800">
                <a:solidFill>
                  <a:schemeClr val="dk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86CF46EF-E081-41C3-825D-4BA7493F57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32776" cy="6858000"/>
          </a:xfrm>
          <a:prstGeom prst="rect">
            <a:avLst/>
          </a:prstGeom>
        </p:spPr>
      </p:pic>
      <p:pic>
        <p:nvPicPr>
          <p:cNvPr id="13" name="Grafikk 12">
            <a:extLst>
              <a:ext uri="{FF2B5EF4-FFF2-40B4-BE49-F238E27FC236}">
                <a16:creationId xmlns:a16="http://schemas.microsoft.com/office/drawing/2014/main" id="{A7FCCF58-AF5D-E24B-A33E-E856E7802E7F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33451" y="306759"/>
            <a:ext cx="2007970" cy="43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7912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useside med dekor oransj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711D1A4-C7C4-41B6-A20A-E04C3D11A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A51FA0B6-9C87-4C98-ADA4-2C6291B734DD}" type="datetime1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55B6032-7D05-4D83-8FF2-DBCDFB87B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-149314"/>
            <a:ext cx="10220325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81243BF-36D7-45B2-9C81-EB43C04D2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0325" y="-149314"/>
            <a:ext cx="374650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fld id="{FF8458C2-5565-427F-8AB4-11699EB9333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Tittel 1">
            <a:extLst>
              <a:ext uri="{FF2B5EF4-FFF2-40B4-BE49-F238E27FC236}">
                <a16:creationId xmlns:a16="http://schemas.microsoft.com/office/drawing/2014/main" id="{6B81A321-9273-48AB-9354-A60166B59A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23238" y="2222499"/>
            <a:ext cx="3265488" cy="3840163"/>
          </a:xfrm>
        </p:spPr>
        <p:txBody>
          <a:bodyPr wrap="square" lIns="0" tIns="0" rIns="0" bIns="0" anchor="t">
            <a:noAutofit/>
          </a:bodyPr>
          <a:lstStyle>
            <a:lvl1pPr algn="l">
              <a:defRPr sz="3800">
                <a:solidFill>
                  <a:schemeClr val="dk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41B1D584-DC2C-4F86-AE3C-330E146FFC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32776" cy="6858000"/>
          </a:xfrm>
          <a:prstGeom prst="rect">
            <a:avLst/>
          </a:prstGeom>
        </p:spPr>
      </p:pic>
      <p:pic>
        <p:nvPicPr>
          <p:cNvPr id="13" name="Grafikk 12">
            <a:extLst>
              <a:ext uri="{FF2B5EF4-FFF2-40B4-BE49-F238E27FC236}">
                <a16:creationId xmlns:a16="http://schemas.microsoft.com/office/drawing/2014/main" id="{88661F29-C392-2E42-927D-43BBDC77E3AF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33451" y="306759"/>
            <a:ext cx="2007970" cy="43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1374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sside med tekst, bilde og farget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3008F4AD-A83C-48A6-BA1C-97DB5AB31047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7745756" cy="6873389"/>
          </a:xfrm>
          <a:prstGeom prst="rect">
            <a:avLst/>
          </a:prstGeom>
          <a:solidFill>
            <a:srgbClr val="ADDFB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DB128704-842D-438F-B761-751EFFCC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7F1EF2F0-C0B3-4DDF-B074-ED4EBB865B32}" type="datetime1">
              <a:rPr lang="nb-NO" smtClean="0"/>
              <a:t>07.08.2026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B76D4C92-BCB5-4B7C-8DEE-3F3B0CD43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661FF4F2-B671-4C76-BA7E-8C8EE9895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FF8458C2-5565-427F-8AB4-11699EB93339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8767CD8C-E6E1-47F7-A9B5-467CDD16F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925" y="976313"/>
            <a:ext cx="3267076" cy="1057275"/>
          </a:xfrm>
        </p:spPr>
        <p:txBody>
          <a:bodyPr lIns="0" tIns="0" rIns="0" bIns="0"/>
          <a:lstStyle>
            <a:lvl1pPr>
              <a:defRPr sz="3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B5A1E56D-AE99-4789-B24D-61210A3F24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59288" y="976312"/>
            <a:ext cx="6932612" cy="5086351"/>
          </a:xfrm>
          <a:prstGeom prst="rect">
            <a:avLst/>
          </a:prstGeom>
          <a:solidFill>
            <a:schemeClr val="lt2"/>
          </a:solidFill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2" name="Plassholder for innhold 2">
            <a:extLst>
              <a:ext uri="{FF2B5EF4-FFF2-40B4-BE49-F238E27FC236}">
                <a16:creationId xmlns:a16="http://schemas.microsoft.com/office/drawing/2014/main" id="{2F76D602-75E9-486D-9F94-3D7511C62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925" y="2413000"/>
            <a:ext cx="3267076" cy="3649664"/>
          </a:xfr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4" name="Plassholder for tekst 2">
            <a:extLst>
              <a:ext uri="{FF2B5EF4-FFF2-40B4-BE49-F238E27FC236}">
                <a16:creationId xmlns:a16="http://schemas.microsoft.com/office/drawing/2014/main" id="{FD0E5513-0F25-4043-A538-F261F2E8141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56129" y="976312"/>
            <a:ext cx="107722" cy="5086351"/>
          </a:xfrm>
        </p:spPr>
        <p:txBody>
          <a:bodyPr vert="vert">
            <a:spAutoFit/>
          </a:bodyPr>
          <a:lstStyle>
            <a:lvl1pPr marL="0" indent="0" algn="r">
              <a:buNone/>
              <a:defRPr sz="7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nb-NO"/>
              <a:t>Foto: Sett inn kreditering på fotograf</a:t>
            </a:r>
          </a:p>
        </p:txBody>
      </p:sp>
    </p:spTree>
    <p:extLst>
      <p:ext uri="{BB962C8B-B14F-4D97-AF65-F5344CB8AC3E}">
        <p14:creationId xmlns:p14="http://schemas.microsoft.com/office/powerpoint/2010/main" val="37117382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sside med tekst, bilde og farget bakgrunn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3008F4AD-A83C-48A6-BA1C-97DB5AB31047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7745756" cy="6873389"/>
          </a:xfrm>
          <a:prstGeom prst="rect">
            <a:avLst/>
          </a:prstGeom>
          <a:solidFill>
            <a:srgbClr val="FFC845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DB128704-842D-438F-B761-751EFFCC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84F814F8-3CDD-44DD-99FC-CAF34234AF00}" type="datetime1">
              <a:rPr lang="nb-NO" smtClean="0"/>
              <a:t>07.08.2026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B76D4C92-BCB5-4B7C-8DEE-3F3B0CD43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661FF4F2-B671-4C76-BA7E-8C8EE9895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FF8458C2-5565-427F-8AB4-11699EB93339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8767CD8C-E6E1-47F7-A9B5-467CDD16F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925" y="976313"/>
            <a:ext cx="3267076" cy="1057275"/>
          </a:xfrm>
        </p:spPr>
        <p:txBody>
          <a:bodyPr lIns="0" tIns="0" rIns="0" bIns="0"/>
          <a:lstStyle>
            <a:lvl1pPr>
              <a:defRPr sz="3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B5A1E56D-AE99-4789-B24D-61210A3F24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59288" y="976312"/>
            <a:ext cx="6932612" cy="5086351"/>
          </a:xfrm>
          <a:prstGeom prst="rect">
            <a:avLst/>
          </a:prstGeom>
          <a:solidFill>
            <a:schemeClr val="lt2"/>
          </a:solidFill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2" name="Plassholder for innhold 2">
            <a:extLst>
              <a:ext uri="{FF2B5EF4-FFF2-40B4-BE49-F238E27FC236}">
                <a16:creationId xmlns:a16="http://schemas.microsoft.com/office/drawing/2014/main" id="{2F76D602-75E9-486D-9F94-3D7511C62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925" y="2413000"/>
            <a:ext cx="3267076" cy="3649664"/>
          </a:xfr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4" name="Plassholder for tekst 2">
            <a:extLst>
              <a:ext uri="{FF2B5EF4-FFF2-40B4-BE49-F238E27FC236}">
                <a16:creationId xmlns:a16="http://schemas.microsoft.com/office/drawing/2014/main" id="{2C4E6FEF-2A19-41B8-8242-4CA6ED6144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56129" y="976312"/>
            <a:ext cx="107722" cy="5086351"/>
          </a:xfrm>
        </p:spPr>
        <p:txBody>
          <a:bodyPr vert="vert">
            <a:spAutoFit/>
          </a:bodyPr>
          <a:lstStyle>
            <a:lvl1pPr marL="0" indent="0" algn="r">
              <a:buNone/>
              <a:defRPr sz="7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nb-NO"/>
              <a:t>Foto: Sett inn kreditering på fotograf</a:t>
            </a:r>
          </a:p>
        </p:txBody>
      </p:sp>
    </p:spTree>
    <p:extLst>
      <p:ext uri="{BB962C8B-B14F-4D97-AF65-F5344CB8AC3E}">
        <p14:creationId xmlns:p14="http://schemas.microsoft.com/office/powerpoint/2010/main" val="28548784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sside med tekst, bilde og farget bakgrunn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3008F4AD-A83C-48A6-BA1C-97DB5AB31047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7745756" cy="6873389"/>
          </a:xfrm>
          <a:prstGeom prst="rect">
            <a:avLst/>
          </a:prstGeom>
          <a:solidFill>
            <a:srgbClr val="FF671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DB128704-842D-438F-B761-751EFFCC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01F81B52-8C46-4FD3-80AA-F8D04D565F97}" type="datetime1">
              <a:rPr lang="nb-NO" smtClean="0"/>
              <a:t>07.08.2026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B76D4C92-BCB5-4B7C-8DEE-3F3B0CD43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661FF4F2-B671-4C76-BA7E-8C8EE9895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FF8458C2-5565-427F-8AB4-11699EB93339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8767CD8C-E6E1-47F7-A9B5-467CDD16F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925" y="976313"/>
            <a:ext cx="3267076" cy="1057275"/>
          </a:xfrm>
        </p:spPr>
        <p:txBody>
          <a:bodyPr lIns="0" tIns="0" rIns="0" bIns="0"/>
          <a:lstStyle>
            <a:lvl1pPr>
              <a:defRPr sz="3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B5A1E56D-AE99-4789-B24D-61210A3F24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59288" y="976312"/>
            <a:ext cx="6932612" cy="5086351"/>
          </a:xfrm>
          <a:prstGeom prst="rect">
            <a:avLst/>
          </a:prstGeom>
          <a:solidFill>
            <a:schemeClr val="lt2"/>
          </a:solidFill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2" name="Plassholder for innhold 2">
            <a:extLst>
              <a:ext uri="{FF2B5EF4-FFF2-40B4-BE49-F238E27FC236}">
                <a16:creationId xmlns:a16="http://schemas.microsoft.com/office/drawing/2014/main" id="{2F76D602-75E9-486D-9F94-3D7511C62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925" y="2413000"/>
            <a:ext cx="3267076" cy="3649664"/>
          </a:xfr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4" name="Plassholder for tekst 2">
            <a:extLst>
              <a:ext uri="{FF2B5EF4-FFF2-40B4-BE49-F238E27FC236}">
                <a16:creationId xmlns:a16="http://schemas.microsoft.com/office/drawing/2014/main" id="{9B93BCF4-D4C9-491C-A218-228C67A6BA0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56129" y="976312"/>
            <a:ext cx="107722" cy="5086351"/>
          </a:xfrm>
        </p:spPr>
        <p:txBody>
          <a:bodyPr vert="vert">
            <a:spAutoFit/>
          </a:bodyPr>
          <a:lstStyle>
            <a:lvl1pPr marL="0" indent="0" algn="r">
              <a:buNone/>
              <a:defRPr sz="7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nb-NO"/>
              <a:t>Foto: Sett inn kreditering på fotograf</a:t>
            </a:r>
          </a:p>
        </p:txBody>
      </p:sp>
    </p:spTree>
    <p:extLst>
      <p:ext uri="{BB962C8B-B14F-4D97-AF65-F5344CB8AC3E}">
        <p14:creationId xmlns:p14="http://schemas.microsoft.com/office/powerpoint/2010/main" val="17568061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si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12">
            <a:extLst>
              <a:ext uri="{FF2B5EF4-FFF2-40B4-BE49-F238E27FC236}">
                <a16:creationId xmlns:a16="http://schemas.microsoft.com/office/drawing/2014/main" id="{9E8A3748-D9BC-4588-9124-CBF265D47A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400" y="3606932"/>
            <a:ext cx="3657600" cy="2869415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0D477F9B-9F58-4B5C-835B-EEB557C86025}"/>
              </a:ext>
            </a:extLst>
          </p:cNvPr>
          <p:cNvSpPr>
            <a:spLocks/>
          </p:cNvSpPr>
          <p:nvPr userDrawn="1"/>
        </p:nvSpPr>
        <p:spPr>
          <a:xfrm>
            <a:off x="406400" y="0"/>
            <a:ext cx="3657600" cy="3421796"/>
          </a:xfrm>
          <a:prstGeom prst="rect">
            <a:avLst/>
          </a:prstGeom>
          <a:solidFill>
            <a:srgbClr val="ADDFB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7E0AB172-1CA3-41A2-A981-1FAE41E0AE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925" y="976313"/>
            <a:ext cx="2905563" cy="2080894"/>
          </a:xfrm>
        </p:spPr>
        <p:txBody>
          <a:bodyPr wrap="square" lIns="0" tIns="0" rIns="0" bIns="0" anchor="b">
            <a:noAutofit/>
          </a:bodyPr>
          <a:lstStyle>
            <a:lvl1pPr algn="l">
              <a:defRPr sz="3000">
                <a:solidFill>
                  <a:schemeClr val="dk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A1894DC-4EB3-48E1-97EA-DD16B390D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FDA5D0A0-3330-4C0A-B64F-5D4900BE51BD}" type="datetime1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16C0784-44CF-49A2-A674-CF47D7D06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-118536"/>
            <a:ext cx="10220325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5231186-E6D1-4DBF-BA24-3A5829ED9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0325" y="-118536"/>
            <a:ext cx="374650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fld id="{FF8458C2-5565-427F-8AB4-11699EB9333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5" name="Plassholder for bilde 9">
            <a:extLst>
              <a:ext uri="{FF2B5EF4-FFF2-40B4-BE49-F238E27FC236}">
                <a16:creationId xmlns:a16="http://schemas.microsoft.com/office/drawing/2014/main" id="{84BB0569-EDCB-4706-8CA5-8F3806870E0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46587" y="976312"/>
            <a:ext cx="3701262" cy="5500035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6" name="Plassholder for bilde 10">
            <a:extLst>
              <a:ext uri="{FF2B5EF4-FFF2-40B4-BE49-F238E27FC236}">
                <a16:creationId xmlns:a16="http://schemas.microsoft.com/office/drawing/2014/main" id="{54300F52-CFB3-452D-903D-15806945892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15091" y="976312"/>
            <a:ext cx="3670509" cy="3056119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7" name="Plassholder for bilde 13">
            <a:extLst>
              <a:ext uri="{FF2B5EF4-FFF2-40B4-BE49-F238E27FC236}">
                <a16:creationId xmlns:a16="http://schemas.microsoft.com/office/drawing/2014/main" id="{B7BD9287-7C8F-4BDF-BF95-F9EDB343CBD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15091" y="4215084"/>
            <a:ext cx="3665747" cy="2261263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4" name="Plassholder for tekst 2">
            <a:extLst>
              <a:ext uri="{FF2B5EF4-FFF2-40B4-BE49-F238E27FC236}">
                <a16:creationId xmlns:a16="http://schemas.microsoft.com/office/drawing/2014/main" id="{7F012555-5605-4B3C-A7BE-0D84B36DD3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840358" y="976312"/>
            <a:ext cx="107722" cy="5500035"/>
          </a:xfrm>
        </p:spPr>
        <p:txBody>
          <a:bodyPr vert="vert" wrap="square">
            <a:spAutoFit/>
          </a:bodyPr>
          <a:lstStyle>
            <a:lvl1pPr marL="0" indent="0" algn="r">
              <a:buNone/>
              <a:defRPr sz="7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nb-NO"/>
              <a:t>Foto: Sett inn kreditering på fotograf</a:t>
            </a:r>
          </a:p>
        </p:txBody>
      </p:sp>
      <p:pic>
        <p:nvPicPr>
          <p:cNvPr id="21" name="Grafikk 20">
            <a:extLst>
              <a:ext uri="{FF2B5EF4-FFF2-40B4-BE49-F238E27FC236}">
                <a16:creationId xmlns:a16="http://schemas.microsoft.com/office/drawing/2014/main" id="{F6BE3722-870C-D647-AA3A-35016EAC0FA7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33451" y="306759"/>
            <a:ext cx="2007970" cy="43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1652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side med teks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12">
            <a:extLst>
              <a:ext uri="{FF2B5EF4-FFF2-40B4-BE49-F238E27FC236}">
                <a16:creationId xmlns:a16="http://schemas.microsoft.com/office/drawing/2014/main" id="{9E8A3748-D9BC-4588-9124-CBF265D47A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400" y="3606932"/>
            <a:ext cx="3657600" cy="2869415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0D477F9B-9F58-4B5C-835B-EEB557C86025}"/>
              </a:ext>
            </a:extLst>
          </p:cNvPr>
          <p:cNvSpPr>
            <a:spLocks/>
          </p:cNvSpPr>
          <p:nvPr userDrawn="1"/>
        </p:nvSpPr>
        <p:spPr>
          <a:xfrm>
            <a:off x="406400" y="0"/>
            <a:ext cx="3657600" cy="34217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7E0AB172-1CA3-41A2-A981-1FAE41E0AE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925" y="976313"/>
            <a:ext cx="2905563" cy="2080894"/>
          </a:xfrm>
        </p:spPr>
        <p:txBody>
          <a:bodyPr wrap="square" lIns="0" tIns="0" rIns="0" bIns="0" anchor="b">
            <a:noAutofit/>
          </a:bodyPr>
          <a:lstStyle>
            <a:lvl1pPr algn="l">
              <a:defRPr sz="3000">
                <a:solidFill>
                  <a:schemeClr val="l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A1894DC-4EB3-48E1-97EA-DD16B390D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CC385112-3A4D-4279-8CF6-408D59E1AB50}" type="datetime1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16C0784-44CF-49A2-A674-CF47D7D06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-118536"/>
            <a:ext cx="10220325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5231186-E6D1-4DBF-BA24-3A5829ED9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0325" y="-118536"/>
            <a:ext cx="374650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fld id="{FF8458C2-5565-427F-8AB4-11699EB9333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B34D56FD-DF40-4637-BDBF-FC95E4ED6D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46587" y="976312"/>
            <a:ext cx="3701262" cy="5500035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1" name="Plassholder for bilde 10">
            <a:extLst>
              <a:ext uri="{FF2B5EF4-FFF2-40B4-BE49-F238E27FC236}">
                <a16:creationId xmlns:a16="http://schemas.microsoft.com/office/drawing/2014/main" id="{2E917D5D-4BEE-49A6-8234-EED58A0D2F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15091" y="976312"/>
            <a:ext cx="3670509" cy="3056119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4" name="Plassholder for bilde 13">
            <a:extLst>
              <a:ext uri="{FF2B5EF4-FFF2-40B4-BE49-F238E27FC236}">
                <a16:creationId xmlns:a16="http://schemas.microsoft.com/office/drawing/2014/main" id="{44A564FB-6BFF-44C9-A3F6-BAB13C57C27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15091" y="4215084"/>
            <a:ext cx="3665747" cy="2261263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6" name="Plassholder for tekst 2">
            <a:extLst>
              <a:ext uri="{FF2B5EF4-FFF2-40B4-BE49-F238E27FC236}">
                <a16:creationId xmlns:a16="http://schemas.microsoft.com/office/drawing/2014/main" id="{9D6CF72D-7AE9-41DC-9027-08F669A56B7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840358" y="976312"/>
            <a:ext cx="107722" cy="5500035"/>
          </a:xfrm>
        </p:spPr>
        <p:txBody>
          <a:bodyPr vert="vert" wrap="square">
            <a:spAutoFit/>
          </a:bodyPr>
          <a:lstStyle>
            <a:lvl1pPr marL="0" indent="0" algn="r">
              <a:buNone/>
              <a:defRPr sz="7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nb-NO"/>
              <a:t>Foto: Sett inn kreditering på fotograf</a:t>
            </a:r>
          </a:p>
        </p:txBody>
      </p:sp>
      <p:pic>
        <p:nvPicPr>
          <p:cNvPr id="19" name="Grafikk 18">
            <a:extLst>
              <a:ext uri="{FF2B5EF4-FFF2-40B4-BE49-F238E27FC236}">
                <a16:creationId xmlns:a16="http://schemas.microsoft.com/office/drawing/2014/main" id="{95686593-E71B-6A42-AFEE-09E427589917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33451" y="306759"/>
            <a:ext cx="2007970" cy="43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872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side med teks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0D477F9B-9F58-4B5C-835B-EEB557C86025}"/>
              </a:ext>
            </a:extLst>
          </p:cNvPr>
          <p:cNvSpPr>
            <a:spLocks/>
          </p:cNvSpPr>
          <p:nvPr userDrawn="1"/>
        </p:nvSpPr>
        <p:spPr>
          <a:xfrm>
            <a:off x="8129816" y="3828502"/>
            <a:ext cx="3657600" cy="30294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Plassholder for bilde 12">
            <a:extLst>
              <a:ext uri="{FF2B5EF4-FFF2-40B4-BE49-F238E27FC236}">
                <a16:creationId xmlns:a16="http://schemas.microsoft.com/office/drawing/2014/main" id="{9E8A3748-D9BC-4588-9124-CBF265D47A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400" y="976313"/>
            <a:ext cx="3671290" cy="5500034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A1894DC-4EB3-48E1-97EA-DD16B390D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BBE63069-959E-4D9D-BB1B-BE05AA3FDCEE}" type="datetime1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16C0784-44CF-49A2-A674-CF47D7D06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-118536"/>
            <a:ext cx="10220325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5231186-E6D1-4DBF-BA24-3A5829ED9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0325" y="-118536"/>
            <a:ext cx="374650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fld id="{FF8458C2-5565-427F-8AB4-11699EB9333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7E0AB172-1CA3-41A2-A981-1FAE41E0AE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20341" y="4140200"/>
            <a:ext cx="2905563" cy="2386373"/>
          </a:xfrm>
        </p:spPr>
        <p:txBody>
          <a:bodyPr wrap="square" lIns="0" tIns="0" rIns="0" bIns="0" anchor="t">
            <a:noAutofit/>
          </a:bodyPr>
          <a:lstStyle>
            <a:lvl1pPr algn="l">
              <a:defRPr sz="3000">
                <a:solidFill>
                  <a:schemeClr val="l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5" name="Plassholder for bilde 9">
            <a:extLst>
              <a:ext uri="{FF2B5EF4-FFF2-40B4-BE49-F238E27FC236}">
                <a16:creationId xmlns:a16="http://schemas.microsoft.com/office/drawing/2014/main" id="{B6AF3DD8-E45D-4380-89B6-AF13DBE2E7A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46588" y="3828502"/>
            <a:ext cx="3697374" cy="2647845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1" name="Plassholder for bilde 9">
            <a:extLst>
              <a:ext uri="{FF2B5EF4-FFF2-40B4-BE49-F238E27FC236}">
                <a16:creationId xmlns:a16="http://schemas.microsoft.com/office/drawing/2014/main" id="{4846D70E-D806-42B4-A444-56599B3EDD1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46586" y="976312"/>
            <a:ext cx="7539013" cy="2683091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4" name="Plassholder for tekst 2">
            <a:extLst>
              <a:ext uri="{FF2B5EF4-FFF2-40B4-BE49-F238E27FC236}">
                <a16:creationId xmlns:a16="http://schemas.microsoft.com/office/drawing/2014/main" id="{A159A91A-2F6D-4739-AE54-9831A38C863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7468" y="976312"/>
            <a:ext cx="107722" cy="5500035"/>
          </a:xfrm>
        </p:spPr>
        <p:txBody>
          <a:bodyPr vert="vert" wrap="square">
            <a:spAutoFit/>
          </a:bodyPr>
          <a:lstStyle>
            <a:lvl1pPr marL="0" indent="0" algn="l">
              <a:buNone/>
              <a:defRPr sz="7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nb-NO"/>
              <a:t>Foto: Sett inn kreditering på fotograf</a:t>
            </a:r>
          </a:p>
        </p:txBody>
      </p:sp>
    </p:spTree>
    <p:extLst>
      <p:ext uri="{BB962C8B-B14F-4D97-AF65-F5344CB8AC3E}">
        <p14:creationId xmlns:p14="http://schemas.microsoft.com/office/powerpoint/2010/main" val="3818352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C0ECB62-1AEE-44CF-B49B-E42FC5854D2B}"/>
              </a:ext>
            </a:extLst>
          </p:cNvPr>
          <p:cNvSpPr>
            <a:spLocks/>
          </p:cNvSpPr>
          <p:nvPr userDrawn="1"/>
        </p:nvSpPr>
        <p:spPr>
          <a:xfrm>
            <a:off x="0" y="986653"/>
            <a:ext cx="12192000" cy="58867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7E0AB172-1CA3-41A2-A981-1FAE41E0AE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28901" y="2472029"/>
            <a:ext cx="7326312" cy="1169551"/>
          </a:xfrm>
        </p:spPr>
        <p:txBody>
          <a:bodyPr wrap="square" lIns="0" tIns="0" rIns="0" bIns="0" anchor="b">
            <a:noAutofit/>
          </a:bodyPr>
          <a:lstStyle>
            <a:lvl1pPr algn="ctr">
              <a:defRPr sz="3800">
                <a:solidFill>
                  <a:schemeClr val="l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2A96FBF-2AD2-49E7-82B8-77F232A2D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28901" y="3981884"/>
            <a:ext cx="7326312" cy="615553"/>
          </a:xfrm>
        </p:spPr>
        <p:txBody>
          <a:bodyPr wrap="square" lIns="0" tIns="0" rIns="0" bIns="0">
            <a:noAutofit/>
          </a:bodyPr>
          <a:lstStyle>
            <a:lvl1pPr marL="0" indent="0" algn="ctr">
              <a:buNone/>
              <a:defRPr sz="2000">
                <a:solidFill>
                  <a:schemeClr val="l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A1894DC-4EB3-48E1-97EA-DD16B390D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6BF4CE17-8F5C-4F1D-B0BF-C08FC4116DFF}" type="datetime1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16C0784-44CF-49A2-A674-CF47D7D06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-118536"/>
            <a:ext cx="10220325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5231186-E6D1-4DBF-BA24-3A5829ED9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0325" y="-118536"/>
            <a:ext cx="374650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fld id="{FF8458C2-5565-427F-8AB4-11699EB9333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639134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12">
            <a:extLst>
              <a:ext uri="{FF2B5EF4-FFF2-40B4-BE49-F238E27FC236}">
                <a16:creationId xmlns:a16="http://schemas.microsoft.com/office/drawing/2014/main" id="{9E8A3748-D9BC-4588-9124-CBF265D47A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400" y="976313"/>
            <a:ext cx="3671290" cy="2485175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A1894DC-4EB3-48E1-97EA-DD16B390D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0C150E18-AA93-43E3-AC46-77D640A04D5A}" type="datetime1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16C0784-44CF-49A2-A674-CF47D7D06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-118536"/>
            <a:ext cx="10220325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5231186-E6D1-4DBF-BA24-3A5829ED9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0325" y="-118536"/>
            <a:ext cx="374650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fld id="{FF8458C2-5565-427F-8AB4-11699EB9333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5" name="Plassholder for bilde 9">
            <a:extLst>
              <a:ext uri="{FF2B5EF4-FFF2-40B4-BE49-F238E27FC236}">
                <a16:creationId xmlns:a16="http://schemas.microsoft.com/office/drawing/2014/main" id="{B6AF3DD8-E45D-4380-89B6-AF13DBE2E7A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6400" y="3606933"/>
            <a:ext cx="3671290" cy="2869415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1" name="Plassholder for bilde 9">
            <a:extLst>
              <a:ext uri="{FF2B5EF4-FFF2-40B4-BE49-F238E27FC236}">
                <a16:creationId xmlns:a16="http://schemas.microsoft.com/office/drawing/2014/main" id="{15DF30A0-9F84-452A-A444-45F063653C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46587" y="976313"/>
            <a:ext cx="3701262" cy="5500035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2" name="Plassholder for bilde 10">
            <a:extLst>
              <a:ext uri="{FF2B5EF4-FFF2-40B4-BE49-F238E27FC236}">
                <a16:creationId xmlns:a16="http://schemas.microsoft.com/office/drawing/2014/main" id="{526789EA-E13E-48A6-BBE3-130F44F5D27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15091" y="976313"/>
            <a:ext cx="3670509" cy="3056119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8" name="Plassholder for bilde 13">
            <a:extLst>
              <a:ext uri="{FF2B5EF4-FFF2-40B4-BE49-F238E27FC236}">
                <a16:creationId xmlns:a16="http://schemas.microsoft.com/office/drawing/2014/main" id="{D541F21A-E060-4545-9758-1ADA5E8A9E3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15091" y="4215085"/>
            <a:ext cx="3665747" cy="2261263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4" name="Plassholder for tekst 2">
            <a:extLst>
              <a:ext uri="{FF2B5EF4-FFF2-40B4-BE49-F238E27FC236}">
                <a16:creationId xmlns:a16="http://schemas.microsoft.com/office/drawing/2014/main" id="{EDAC5FE1-F477-4417-B183-216CDB7FFF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7468" y="976312"/>
            <a:ext cx="107722" cy="5500035"/>
          </a:xfrm>
        </p:spPr>
        <p:txBody>
          <a:bodyPr vert="vert" wrap="square">
            <a:spAutoFit/>
          </a:bodyPr>
          <a:lstStyle>
            <a:lvl1pPr marL="0" indent="0" algn="l">
              <a:buNone/>
              <a:defRPr sz="7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nb-NO"/>
              <a:t>Foto: Sett inn kreditering på fotograf</a:t>
            </a:r>
          </a:p>
        </p:txBody>
      </p:sp>
      <p:pic>
        <p:nvPicPr>
          <p:cNvPr id="20" name="Grafikk 19">
            <a:extLst>
              <a:ext uri="{FF2B5EF4-FFF2-40B4-BE49-F238E27FC236}">
                <a16:creationId xmlns:a16="http://schemas.microsoft.com/office/drawing/2014/main" id="{FC0E5CBD-B8D5-1045-B605-82EFDB3BD725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33451" y="306759"/>
            <a:ext cx="2007970" cy="43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4440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A1894DC-4EB3-48E1-97EA-DD16B390D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FD02CBD6-E0D6-437A-B3ED-7511445B7987}" type="datetime1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16C0784-44CF-49A2-A674-CF47D7D06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-118536"/>
            <a:ext cx="10220325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5231186-E6D1-4DBF-BA24-3A5829ED9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0325" y="-118536"/>
            <a:ext cx="374650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fld id="{FF8458C2-5565-427F-8AB4-11699EB9333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5" name="Plassholder for bilde 9">
            <a:extLst>
              <a:ext uri="{FF2B5EF4-FFF2-40B4-BE49-F238E27FC236}">
                <a16:creationId xmlns:a16="http://schemas.microsoft.com/office/drawing/2014/main" id="{B6AF3DD8-E45D-4380-89B6-AF13DBE2E7A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50727" y="976313"/>
            <a:ext cx="7530112" cy="2664965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6" name="Plassholder for bilde 9">
            <a:extLst>
              <a:ext uri="{FF2B5EF4-FFF2-40B4-BE49-F238E27FC236}">
                <a16:creationId xmlns:a16="http://schemas.microsoft.com/office/drawing/2014/main" id="{60C59660-6576-47AC-AB0D-A04DB9B8FAB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50726" y="3828466"/>
            <a:ext cx="3697374" cy="2647879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1" name="Plassholder for bilde 9">
            <a:extLst>
              <a:ext uri="{FF2B5EF4-FFF2-40B4-BE49-F238E27FC236}">
                <a16:creationId xmlns:a16="http://schemas.microsoft.com/office/drawing/2014/main" id="{8A8E1D40-0565-408A-B029-F0A20B771F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13229" y="3828465"/>
            <a:ext cx="3667609" cy="2647879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0" name="Plassholder for bilde 12">
            <a:extLst>
              <a:ext uri="{FF2B5EF4-FFF2-40B4-BE49-F238E27FC236}">
                <a16:creationId xmlns:a16="http://schemas.microsoft.com/office/drawing/2014/main" id="{BD103718-D9CD-43DD-812C-E66A6998356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400" y="976313"/>
            <a:ext cx="3671290" cy="5500034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0" name="Plassholder for tekst 2">
            <a:extLst>
              <a:ext uri="{FF2B5EF4-FFF2-40B4-BE49-F238E27FC236}">
                <a16:creationId xmlns:a16="http://schemas.microsoft.com/office/drawing/2014/main" id="{9D18FA0C-C228-4F44-82C8-F0AEBBED9B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7468" y="976312"/>
            <a:ext cx="107722" cy="5500035"/>
          </a:xfrm>
        </p:spPr>
        <p:txBody>
          <a:bodyPr vert="vert" wrap="square">
            <a:spAutoFit/>
          </a:bodyPr>
          <a:lstStyle>
            <a:lvl1pPr marL="0" indent="0" algn="l">
              <a:buNone/>
              <a:defRPr sz="7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nb-NO"/>
              <a:t>Foto: Sett inn kreditering på fotograf</a:t>
            </a:r>
          </a:p>
        </p:txBody>
      </p:sp>
      <p:pic>
        <p:nvPicPr>
          <p:cNvPr id="17" name="Grafikk 16">
            <a:extLst>
              <a:ext uri="{FF2B5EF4-FFF2-40B4-BE49-F238E27FC236}">
                <a16:creationId xmlns:a16="http://schemas.microsoft.com/office/drawing/2014/main" id="{24E947D6-7352-FF49-910C-170F58EAA7F1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33451" y="306759"/>
            <a:ext cx="2007970" cy="43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0729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A1894DC-4EB3-48E1-97EA-DD16B390D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39044BC9-C33A-4F00-AB6A-0402DE569525}" type="datetime1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16C0784-44CF-49A2-A674-CF47D7D06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-118536"/>
            <a:ext cx="10220325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5231186-E6D1-4DBF-BA24-3A5829ED9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0325" y="-118536"/>
            <a:ext cx="374650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fld id="{FF8458C2-5565-427F-8AB4-11699EB9333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Plassholder for bilde 9">
            <a:extLst>
              <a:ext uri="{FF2B5EF4-FFF2-40B4-BE49-F238E27FC236}">
                <a16:creationId xmlns:a16="http://schemas.microsoft.com/office/drawing/2014/main" id="{1FF6A982-1173-45CF-8196-51E2C53BD43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45369" y="976313"/>
            <a:ext cx="3701262" cy="5500032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3" name="Plassholder for bilde 9">
            <a:extLst>
              <a:ext uri="{FF2B5EF4-FFF2-40B4-BE49-F238E27FC236}">
                <a16:creationId xmlns:a16="http://schemas.microsoft.com/office/drawing/2014/main" id="{DD90688F-0610-4E9F-91A1-4B902D1D102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109342" y="976313"/>
            <a:ext cx="3671496" cy="5500032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1" name="Plassholder for bilde 12">
            <a:extLst>
              <a:ext uri="{FF2B5EF4-FFF2-40B4-BE49-F238E27FC236}">
                <a16:creationId xmlns:a16="http://schemas.microsoft.com/office/drawing/2014/main" id="{DD9A2790-C9EC-4CCF-898E-A5B002E7EEB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400" y="976313"/>
            <a:ext cx="3671290" cy="5500034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0" name="Plassholder for tekst 2">
            <a:extLst>
              <a:ext uri="{FF2B5EF4-FFF2-40B4-BE49-F238E27FC236}">
                <a16:creationId xmlns:a16="http://schemas.microsoft.com/office/drawing/2014/main" id="{FCA85F74-51BB-4D73-8859-F8FDD47BFE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7468" y="976312"/>
            <a:ext cx="107722" cy="5500035"/>
          </a:xfrm>
        </p:spPr>
        <p:txBody>
          <a:bodyPr vert="vert" wrap="square">
            <a:spAutoFit/>
          </a:bodyPr>
          <a:lstStyle>
            <a:lvl1pPr marL="0" indent="0" algn="l">
              <a:buNone/>
              <a:defRPr sz="7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nb-NO"/>
              <a:t>Foto: Sett inn kreditering på fotograf</a:t>
            </a:r>
          </a:p>
        </p:txBody>
      </p:sp>
      <p:pic>
        <p:nvPicPr>
          <p:cNvPr id="16" name="Grafikk 15">
            <a:extLst>
              <a:ext uri="{FF2B5EF4-FFF2-40B4-BE49-F238E27FC236}">
                <a16:creationId xmlns:a16="http://schemas.microsoft.com/office/drawing/2014/main" id="{FC3D3117-737E-C749-B766-AF24648349A1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33451" y="306759"/>
            <a:ext cx="2007970" cy="43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9112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A1894DC-4EB3-48E1-97EA-DD16B390D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352F1F83-84DB-401C-8D12-940686D604DF}" type="datetime1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16C0784-44CF-49A2-A674-CF47D7D06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-118536"/>
            <a:ext cx="10220325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5231186-E6D1-4DBF-BA24-3A5829ED9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0325" y="-118536"/>
            <a:ext cx="374650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fld id="{FF8458C2-5565-427F-8AB4-11699EB9333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1" name="Plassholder for bilde 12">
            <a:extLst>
              <a:ext uri="{FF2B5EF4-FFF2-40B4-BE49-F238E27FC236}">
                <a16:creationId xmlns:a16="http://schemas.microsoft.com/office/drawing/2014/main" id="{EE68CC7D-AA5C-4399-BA6B-E5EBFF4DB4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400" y="976313"/>
            <a:ext cx="5603340" cy="5500034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2" name="Plassholder for bilde 12">
            <a:extLst>
              <a:ext uri="{FF2B5EF4-FFF2-40B4-BE49-F238E27FC236}">
                <a16:creationId xmlns:a16="http://schemas.microsoft.com/office/drawing/2014/main" id="{38118730-7423-4715-8302-6A6FCBEE598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82262" y="976313"/>
            <a:ext cx="5603340" cy="5500034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9" name="Plassholder for tekst 2">
            <a:extLst>
              <a:ext uri="{FF2B5EF4-FFF2-40B4-BE49-F238E27FC236}">
                <a16:creationId xmlns:a16="http://schemas.microsoft.com/office/drawing/2014/main" id="{43924911-BEA6-4E57-BF82-1AF6C36DBB2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7468" y="976312"/>
            <a:ext cx="107722" cy="5500035"/>
          </a:xfrm>
        </p:spPr>
        <p:txBody>
          <a:bodyPr vert="vert" wrap="square">
            <a:spAutoFit/>
          </a:bodyPr>
          <a:lstStyle>
            <a:lvl1pPr marL="0" indent="0" algn="l">
              <a:buNone/>
              <a:defRPr sz="7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nb-NO"/>
              <a:t>Foto: Sett inn kreditering på fotograf</a:t>
            </a:r>
          </a:p>
        </p:txBody>
      </p:sp>
      <p:pic>
        <p:nvPicPr>
          <p:cNvPr id="15" name="Grafikk 14">
            <a:extLst>
              <a:ext uri="{FF2B5EF4-FFF2-40B4-BE49-F238E27FC236}">
                <a16:creationId xmlns:a16="http://schemas.microsoft.com/office/drawing/2014/main" id="{039A40BA-4754-444E-8AAB-C454E562DCE7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33451" y="306759"/>
            <a:ext cx="2007970" cy="43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1916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tt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A1894DC-4EB3-48E1-97EA-DD16B390D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1A638D09-8691-4371-A556-A09705D5D536}" type="datetime1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16C0784-44CF-49A2-A674-CF47D7D06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-118536"/>
            <a:ext cx="10220325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5231186-E6D1-4DBF-BA24-3A5829ED9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0325" y="-118536"/>
            <a:ext cx="374650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fld id="{FF8458C2-5565-427F-8AB4-11699EB9333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Plassholder for bilde 12">
            <a:extLst>
              <a:ext uri="{FF2B5EF4-FFF2-40B4-BE49-F238E27FC236}">
                <a16:creationId xmlns:a16="http://schemas.microsoft.com/office/drawing/2014/main" id="{0D544DBE-4338-44E3-A81D-6B4E650A7A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400" y="976313"/>
            <a:ext cx="11374438" cy="5500034"/>
          </a:xfrm>
          <a:prstGeom prst="rect">
            <a:avLst/>
          </a:pr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7" name="Plassholder for tekst 2">
            <a:extLst>
              <a:ext uri="{FF2B5EF4-FFF2-40B4-BE49-F238E27FC236}">
                <a16:creationId xmlns:a16="http://schemas.microsoft.com/office/drawing/2014/main" id="{C81084AF-41EE-488F-A708-C8CAD2EA5E1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7468" y="976312"/>
            <a:ext cx="107722" cy="5500035"/>
          </a:xfrm>
        </p:spPr>
        <p:txBody>
          <a:bodyPr vert="vert" wrap="square">
            <a:spAutoFit/>
          </a:bodyPr>
          <a:lstStyle>
            <a:lvl1pPr marL="0" indent="0" algn="l">
              <a:buNone/>
              <a:defRPr sz="7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nb-NO"/>
              <a:t>Foto: Sett inn kreditering på fotograf</a:t>
            </a:r>
          </a:p>
        </p:txBody>
      </p:sp>
      <p:pic>
        <p:nvPicPr>
          <p:cNvPr id="12" name="Grafikk 11">
            <a:extLst>
              <a:ext uri="{FF2B5EF4-FFF2-40B4-BE49-F238E27FC236}">
                <a16:creationId xmlns:a16="http://schemas.microsoft.com/office/drawing/2014/main" id="{CAA1C977-5091-E649-B30F-24873E16D208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33451" y="306759"/>
            <a:ext cx="2007970" cy="43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3446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jul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015AA92-CFF3-4A68-B2C4-B3E6548DB70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96926" y="1884680"/>
            <a:ext cx="2688585" cy="307777"/>
          </a:xfrm>
        </p:spPr>
        <p:txBody>
          <a:bodyPr wrap="square" lIns="0" tIns="0" rIns="0" bIns="0" anchor="t">
            <a:sp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Mellomtittel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DB128704-842D-438F-B761-751EFFCC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B5E21243-0A53-4B5E-8D26-9A5A7EC3969A}" type="datetime1">
              <a:rPr lang="nb-NO" smtClean="0"/>
              <a:t>07.08.2026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B76D4C92-BCB5-4B7C-8DEE-3F3B0CD43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661FF4F2-B671-4C76-BA7E-8C8EE9895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FF8458C2-5565-427F-8AB4-11699EB93339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8767CD8C-E6E1-47F7-A9B5-467CDD16F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925" y="864037"/>
            <a:ext cx="8763000" cy="584775"/>
          </a:xfrm>
        </p:spPr>
        <p:txBody>
          <a:bodyPr lIns="0" tIns="0" rIns="0" bIns="0" anchor="t">
            <a:sp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D1A5C7BA-CCD2-40AB-95E9-773DE7FB605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96926" y="2202180"/>
            <a:ext cx="2688585" cy="1484034"/>
          </a:xfr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5" name="Plassholder for tekst 2">
            <a:extLst>
              <a:ext uri="{FF2B5EF4-FFF2-40B4-BE49-F238E27FC236}">
                <a16:creationId xmlns:a16="http://schemas.microsoft.com/office/drawing/2014/main" id="{A9A60586-33CD-4C12-BD20-BB7CB6F21AC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796926" y="4265890"/>
            <a:ext cx="2688585" cy="307777"/>
          </a:xfrm>
        </p:spPr>
        <p:txBody>
          <a:bodyPr wrap="square" lIns="0" tIns="0" rIns="0" bIns="0" anchor="t">
            <a:sp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Mellomtittel</a:t>
            </a:r>
          </a:p>
        </p:txBody>
      </p:sp>
      <p:sp>
        <p:nvSpPr>
          <p:cNvPr id="16" name="Plassholder for innhold 2">
            <a:extLst>
              <a:ext uri="{FF2B5EF4-FFF2-40B4-BE49-F238E27FC236}">
                <a16:creationId xmlns:a16="http://schemas.microsoft.com/office/drawing/2014/main" id="{2C109AC8-F42F-45B9-9DF9-AE98BCB84EE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796926" y="4583390"/>
            <a:ext cx="2688585" cy="1484034"/>
          </a:xfr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8" name="Plassholder for tekst 2">
            <a:extLst>
              <a:ext uri="{FF2B5EF4-FFF2-40B4-BE49-F238E27FC236}">
                <a16:creationId xmlns:a16="http://schemas.microsoft.com/office/drawing/2014/main" id="{9474D08C-07FB-4270-9741-F3F245E9DC5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700135" y="1884680"/>
            <a:ext cx="2688585" cy="307777"/>
          </a:xfrm>
        </p:spPr>
        <p:txBody>
          <a:bodyPr wrap="square" lIns="0" tIns="0" rIns="0" bIns="0" anchor="t">
            <a:sp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Mellomtittel</a:t>
            </a:r>
          </a:p>
        </p:txBody>
      </p:sp>
      <p:sp>
        <p:nvSpPr>
          <p:cNvPr id="19" name="Plassholder for innhold 2">
            <a:extLst>
              <a:ext uri="{FF2B5EF4-FFF2-40B4-BE49-F238E27FC236}">
                <a16:creationId xmlns:a16="http://schemas.microsoft.com/office/drawing/2014/main" id="{E69F2686-45C5-4D95-9EAF-D46D534ED3D5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700135" y="2202180"/>
            <a:ext cx="2688585" cy="1484034"/>
          </a:xfr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0" name="Plassholder for tekst 2">
            <a:extLst>
              <a:ext uri="{FF2B5EF4-FFF2-40B4-BE49-F238E27FC236}">
                <a16:creationId xmlns:a16="http://schemas.microsoft.com/office/drawing/2014/main" id="{3FF69A63-78FB-49C5-852E-1C7559E69BF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8700135" y="4265890"/>
            <a:ext cx="2688585" cy="307777"/>
          </a:xfrm>
        </p:spPr>
        <p:txBody>
          <a:bodyPr wrap="square" lIns="0" tIns="0" rIns="0" bIns="0" anchor="t">
            <a:sp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Mellomtittel</a:t>
            </a:r>
          </a:p>
        </p:txBody>
      </p:sp>
      <p:sp>
        <p:nvSpPr>
          <p:cNvPr id="21" name="Plassholder for innhold 2">
            <a:extLst>
              <a:ext uri="{FF2B5EF4-FFF2-40B4-BE49-F238E27FC236}">
                <a16:creationId xmlns:a16="http://schemas.microsoft.com/office/drawing/2014/main" id="{827A236F-F1E3-43A3-AEB2-F8044067EF4B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700135" y="4583390"/>
            <a:ext cx="2688585" cy="1484034"/>
          </a:xfr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9508251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DB128704-842D-438F-B761-751EFFCC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2CE88AE4-D6DC-47D7-95AB-19E519618CFA}" type="datetime1">
              <a:rPr lang="nb-NO" smtClean="0"/>
              <a:t>07.08.2026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B76D4C92-BCB5-4B7C-8DEE-3F3B0CD43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661FF4F2-B671-4C76-BA7E-8C8EE9895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FF8458C2-5565-427F-8AB4-11699EB933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360565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DB128704-842D-438F-B761-751EFFCC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EB01A1F4-F13F-4618-960E-81237E5EA3BF}" type="datetime1">
              <a:rPr lang="nb-NO" smtClean="0"/>
              <a:t>07.08.2026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B76D4C92-BCB5-4B7C-8DEE-3F3B0CD43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661FF4F2-B671-4C76-BA7E-8C8EE9895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FF8458C2-5565-427F-8AB4-11699EB93339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8767CD8C-E6E1-47F7-A9B5-467CDD16F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925" y="864037"/>
            <a:ext cx="8763000" cy="1169551"/>
          </a:xfrm>
        </p:spPr>
        <p:txBody>
          <a:bodyPr lIns="0" tIns="0" rIns="0" bIns="0" anchor="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8" name="Plassholder for tekst 17">
            <a:extLst>
              <a:ext uri="{FF2B5EF4-FFF2-40B4-BE49-F238E27FC236}">
                <a16:creationId xmlns:a16="http://schemas.microsoft.com/office/drawing/2014/main" id="{980D9618-CA67-4EEF-97EF-B19AAD4D2B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6925" y="2550667"/>
            <a:ext cx="2077202" cy="1141200"/>
          </a:xfrm>
          <a:custGeom>
            <a:avLst/>
            <a:gdLst>
              <a:gd name="connsiteX0" fmla="*/ 0 w 2077202"/>
              <a:gd name="connsiteY0" fmla="*/ 0 h 1141200"/>
              <a:gd name="connsiteX1" fmla="*/ 1925815 w 2077202"/>
              <a:gd name="connsiteY1" fmla="*/ 0 h 1141200"/>
              <a:gd name="connsiteX2" fmla="*/ 1925815 w 2077202"/>
              <a:gd name="connsiteY2" fmla="*/ 413919 h 1141200"/>
              <a:gd name="connsiteX3" fmla="*/ 2077202 w 2077202"/>
              <a:gd name="connsiteY3" fmla="*/ 570600 h 1141200"/>
              <a:gd name="connsiteX4" fmla="*/ 1925815 w 2077202"/>
              <a:gd name="connsiteY4" fmla="*/ 727406 h 1141200"/>
              <a:gd name="connsiteX5" fmla="*/ 1925815 w 2077202"/>
              <a:gd name="connsiteY5" fmla="*/ 1141200 h 1141200"/>
              <a:gd name="connsiteX6" fmla="*/ 0 w 2077202"/>
              <a:gd name="connsiteY6" fmla="*/ 1141200 h 114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7202" h="1141200">
                <a:moveTo>
                  <a:pt x="0" y="0"/>
                </a:moveTo>
                <a:lnTo>
                  <a:pt x="1925815" y="0"/>
                </a:lnTo>
                <a:lnTo>
                  <a:pt x="1925815" y="413919"/>
                </a:lnTo>
                <a:lnTo>
                  <a:pt x="2077202" y="570600"/>
                </a:lnTo>
                <a:lnTo>
                  <a:pt x="1925815" y="727406"/>
                </a:lnTo>
                <a:lnTo>
                  <a:pt x="1925815" y="1141200"/>
                </a:lnTo>
                <a:lnTo>
                  <a:pt x="0" y="1141200"/>
                </a:lnTo>
                <a:close/>
              </a:path>
            </a:pathLst>
          </a:custGeom>
          <a:solidFill>
            <a:srgbClr val="6CACE4"/>
          </a:solidFill>
        </p:spPr>
        <p:txBody>
          <a:bodyPr wrap="square" lIns="180000" rIns="324000" anchor="ctr">
            <a:no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nb-NO"/>
              <a:t>Sett inn mellomtittel</a:t>
            </a:r>
          </a:p>
        </p:txBody>
      </p:sp>
      <p:sp>
        <p:nvSpPr>
          <p:cNvPr id="21" name="Plassholder for tekst 20">
            <a:extLst>
              <a:ext uri="{FF2B5EF4-FFF2-40B4-BE49-F238E27FC236}">
                <a16:creationId xmlns:a16="http://schemas.microsoft.com/office/drawing/2014/main" id="{294781A3-E6F4-4901-810C-582E1E51DB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970263" y="2550667"/>
            <a:ext cx="2077202" cy="1141200"/>
          </a:xfrm>
          <a:custGeom>
            <a:avLst/>
            <a:gdLst>
              <a:gd name="connsiteX0" fmla="*/ 0 w 2077202"/>
              <a:gd name="connsiteY0" fmla="*/ 0 h 1141200"/>
              <a:gd name="connsiteX1" fmla="*/ 1925815 w 2077202"/>
              <a:gd name="connsiteY1" fmla="*/ 0 h 1141200"/>
              <a:gd name="connsiteX2" fmla="*/ 1925815 w 2077202"/>
              <a:gd name="connsiteY2" fmla="*/ 413919 h 1141200"/>
              <a:gd name="connsiteX3" fmla="*/ 2077202 w 2077202"/>
              <a:gd name="connsiteY3" fmla="*/ 570600 h 1141200"/>
              <a:gd name="connsiteX4" fmla="*/ 1925815 w 2077202"/>
              <a:gd name="connsiteY4" fmla="*/ 727406 h 1141200"/>
              <a:gd name="connsiteX5" fmla="*/ 1925815 w 2077202"/>
              <a:gd name="connsiteY5" fmla="*/ 1141200 h 1141200"/>
              <a:gd name="connsiteX6" fmla="*/ 0 w 2077202"/>
              <a:gd name="connsiteY6" fmla="*/ 1141200 h 114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7202" h="1141200">
                <a:moveTo>
                  <a:pt x="0" y="0"/>
                </a:moveTo>
                <a:lnTo>
                  <a:pt x="1925815" y="0"/>
                </a:lnTo>
                <a:lnTo>
                  <a:pt x="1925815" y="413919"/>
                </a:lnTo>
                <a:lnTo>
                  <a:pt x="2077202" y="570600"/>
                </a:lnTo>
                <a:lnTo>
                  <a:pt x="1925815" y="727406"/>
                </a:lnTo>
                <a:lnTo>
                  <a:pt x="1925815" y="1141200"/>
                </a:lnTo>
                <a:lnTo>
                  <a:pt x="0" y="1141200"/>
                </a:lnTo>
                <a:close/>
              </a:path>
            </a:pathLst>
          </a:custGeom>
          <a:solidFill>
            <a:srgbClr val="FFC845">
              <a:alpha val="80000"/>
            </a:srgbClr>
          </a:solidFill>
        </p:spPr>
        <p:txBody>
          <a:bodyPr wrap="square" lIns="180000" rIns="324000" anchor="ctr">
            <a:no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nb-NO"/>
              <a:t>Sett inn mellomtittel</a:t>
            </a:r>
          </a:p>
        </p:txBody>
      </p:sp>
      <p:sp>
        <p:nvSpPr>
          <p:cNvPr id="22" name="Plassholder for tekst 21">
            <a:extLst>
              <a:ext uri="{FF2B5EF4-FFF2-40B4-BE49-F238E27FC236}">
                <a16:creationId xmlns:a16="http://schemas.microsoft.com/office/drawing/2014/main" id="{F43E154C-A850-46AE-94EE-7DA3A017EDA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48427" y="2550667"/>
            <a:ext cx="2077202" cy="1141200"/>
          </a:xfrm>
          <a:custGeom>
            <a:avLst/>
            <a:gdLst>
              <a:gd name="connsiteX0" fmla="*/ 0 w 2077202"/>
              <a:gd name="connsiteY0" fmla="*/ 0 h 1141200"/>
              <a:gd name="connsiteX1" fmla="*/ 1925815 w 2077202"/>
              <a:gd name="connsiteY1" fmla="*/ 0 h 1141200"/>
              <a:gd name="connsiteX2" fmla="*/ 1925815 w 2077202"/>
              <a:gd name="connsiteY2" fmla="*/ 413919 h 1141200"/>
              <a:gd name="connsiteX3" fmla="*/ 2077202 w 2077202"/>
              <a:gd name="connsiteY3" fmla="*/ 570600 h 1141200"/>
              <a:gd name="connsiteX4" fmla="*/ 1925815 w 2077202"/>
              <a:gd name="connsiteY4" fmla="*/ 727406 h 1141200"/>
              <a:gd name="connsiteX5" fmla="*/ 1925815 w 2077202"/>
              <a:gd name="connsiteY5" fmla="*/ 1141200 h 1141200"/>
              <a:gd name="connsiteX6" fmla="*/ 0 w 2077202"/>
              <a:gd name="connsiteY6" fmla="*/ 1141200 h 114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7202" h="1141200">
                <a:moveTo>
                  <a:pt x="0" y="0"/>
                </a:moveTo>
                <a:lnTo>
                  <a:pt x="1925815" y="0"/>
                </a:lnTo>
                <a:lnTo>
                  <a:pt x="1925815" y="413919"/>
                </a:lnTo>
                <a:lnTo>
                  <a:pt x="2077202" y="570600"/>
                </a:lnTo>
                <a:lnTo>
                  <a:pt x="1925815" y="727406"/>
                </a:lnTo>
                <a:lnTo>
                  <a:pt x="1925815" y="1141200"/>
                </a:lnTo>
                <a:lnTo>
                  <a:pt x="0" y="1141200"/>
                </a:lnTo>
                <a:close/>
              </a:path>
            </a:pathLst>
          </a:custGeom>
          <a:solidFill>
            <a:srgbClr val="FF671F">
              <a:alpha val="80000"/>
            </a:srgbClr>
          </a:solidFill>
        </p:spPr>
        <p:txBody>
          <a:bodyPr wrap="square" lIns="180000" rIns="324000" anchor="ctr">
            <a:no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nb-NO"/>
              <a:t>Sett inn mellomtittel</a:t>
            </a:r>
          </a:p>
        </p:txBody>
      </p:sp>
      <p:sp>
        <p:nvSpPr>
          <p:cNvPr id="23" name="Plassholder for tekst 22">
            <a:extLst>
              <a:ext uri="{FF2B5EF4-FFF2-40B4-BE49-F238E27FC236}">
                <a16:creationId xmlns:a16="http://schemas.microsoft.com/office/drawing/2014/main" id="{0B365A76-FEDD-4EE5-8005-0FEC4515D9E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26591" y="2550667"/>
            <a:ext cx="2077202" cy="1141200"/>
          </a:xfrm>
          <a:custGeom>
            <a:avLst/>
            <a:gdLst>
              <a:gd name="connsiteX0" fmla="*/ 0 w 2077202"/>
              <a:gd name="connsiteY0" fmla="*/ 0 h 1141200"/>
              <a:gd name="connsiteX1" fmla="*/ 1925815 w 2077202"/>
              <a:gd name="connsiteY1" fmla="*/ 0 h 1141200"/>
              <a:gd name="connsiteX2" fmla="*/ 1925815 w 2077202"/>
              <a:gd name="connsiteY2" fmla="*/ 413919 h 1141200"/>
              <a:gd name="connsiteX3" fmla="*/ 2077202 w 2077202"/>
              <a:gd name="connsiteY3" fmla="*/ 570600 h 1141200"/>
              <a:gd name="connsiteX4" fmla="*/ 1925815 w 2077202"/>
              <a:gd name="connsiteY4" fmla="*/ 727406 h 1141200"/>
              <a:gd name="connsiteX5" fmla="*/ 1925815 w 2077202"/>
              <a:gd name="connsiteY5" fmla="*/ 1141200 h 1141200"/>
              <a:gd name="connsiteX6" fmla="*/ 0 w 2077202"/>
              <a:gd name="connsiteY6" fmla="*/ 1141200 h 114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7202" h="1141200">
                <a:moveTo>
                  <a:pt x="0" y="0"/>
                </a:moveTo>
                <a:lnTo>
                  <a:pt x="1925815" y="0"/>
                </a:lnTo>
                <a:lnTo>
                  <a:pt x="1925815" y="413919"/>
                </a:lnTo>
                <a:lnTo>
                  <a:pt x="2077202" y="570600"/>
                </a:lnTo>
                <a:lnTo>
                  <a:pt x="1925815" y="727406"/>
                </a:lnTo>
                <a:lnTo>
                  <a:pt x="1925815" y="1141200"/>
                </a:lnTo>
                <a:lnTo>
                  <a:pt x="0" y="1141200"/>
                </a:lnTo>
                <a:close/>
              </a:path>
            </a:pathLst>
          </a:custGeom>
          <a:solidFill>
            <a:srgbClr val="BFCED6">
              <a:alpha val="80000"/>
            </a:srgbClr>
          </a:solidFill>
        </p:spPr>
        <p:txBody>
          <a:bodyPr wrap="square" lIns="180000" rIns="324000" anchor="ctr">
            <a:no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nb-NO"/>
              <a:t>Sett inn mellomtittel</a:t>
            </a:r>
          </a:p>
        </p:txBody>
      </p:sp>
      <p:sp>
        <p:nvSpPr>
          <p:cNvPr id="24" name="Plassholder for tekst 23">
            <a:extLst>
              <a:ext uri="{FF2B5EF4-FFF2-40B4-BE49-F238E27FC236}">
                <a16:creationId xmlns:a16="http://schemas.microsoft.com/office/drawing/2014/main" id="{FAF72941-2213-48F9-A258-464DB4AE06C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504755" y="2550667"/>
            <a:ext cx="2077202" cy="1141200"/>
          </a:xfrm>
          <a:custGeom>
            <a:avLst/>
            <a:gdLst>
              <a:gd name="connsiteX0" fmla="*/ 0 w 2077202"/>
              <a:gd name="connsiteY0" fmla="*/ 0 h 1141200"/>
              <a:gd name="connsiteX1" fmla="*/ 1925815 w 2077202"/>
              <a:gd name="connsiteY1" fmla="*/ 0 h 1141200"/>
              <a:gd name="connsiteX2" fmla="*/ 1925815 w 2077202"/>
              <a:gd name="connsiteY2" fmla="*/ 413919 h 1141200"/>
              <a:gd name="connsiteX3" fmla="*/ 2077202 w 2077202"/>
              <a:gd name="connsiteY3" fmla="*/ 570600 h 1141200"/>
              <a:gd name="connsiteX4" fmla="*/ 1925815 w 2077202"/>
              <a:gd name="connsiteY4" fmla="*/ 727406 h 1141200"/>
              <a:gd name="connsiteX5" fmla="*/ 1925815 w 2077202"/>
              <a:gd name="connsiteY5" fmla="*/ 1141200 h 1141200"/>
              <a:gd name="connsiteX6" fmla="*/ 0 w 2077202"/>
              <a:gd name="connsiteY6" fmla="*/ 1141200 h 114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7202" h="1141200">
                <a:moveTo>
                  <a:pt x="0" y="0"/>
                </a:moveTo>
                <a:lnTo>
                  <a:pt x="1925815" y="0"/>
                </a:lnTo>
                <a:lnTo>
                  <a:pt x="1925815" y="413919"/>
                </a:lnTo>
                <a:lnTo>
                  <a:pt x="2077202" y="570600"/>
                </a:lnTo>
                <a:lnTo>
                  <a:pt x="1925815" y="727406"/>
                </a:lnTo>
                <a:lnTo>
                  <a:pt x="1925815" y="1141200"/>
                </a:lnTo>
                <a:lnTo>
                  <a:pt x="0" y="1141200"/>
                </a:lnTo>
                <a:close/>
              </a:path>
            </a:pathLst>
          </a:custGeom>
          <a:solidFill>
            <a:srgbClr val="6FA287">
              <a:alpha val="60000"/>
            </a:srgbClr>
          </a:solidFill>
        </p:spPr>
        <p:txBody>
          <a:bodyPr wrap="square" lIns="180000" rIns="324000" anchor="ctr">
            <a:no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nb-NO"/>
              <a:t>Sett inn mellomtittel</a:t>
            </a:r>
          </a:p>
        </p:txBody>
      </p:sp>
      <p:sp>
        <p:nvSpPr>
          <p:cNvPr id="26" name="Plassholder for tekst 25">
            <a:extLst>
              <a:ext uri="{FF2B5EF4-FFF2-40B4-BE49-F238E27FC236}">
                <a16:creationId xmlns:a16="http://schemas.microsoft.com/office/drawing/2014/main" id="{B683161D-B5CD-4402-B040-A0C53012115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96925" y="4099487"/>
            <a:ext cx="1946275" cy="1963175"/>
          </a:xfrm>
        </p:spPr>
        <p:txBody>
          <a:bodyPr/>
          <a:lstStyle>
            <a:lvl1pPr marL="0" indent="0">
              <a:buNone/>
              <a:defRPr/>
            </a:lvl1pPr>
            <a:lvl2pPr marL="304800" indent="0">
              <a:buFont typeface="Arial" panose="020B0604020202020204" pitchFamily="34" charset="0"/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</p:txBody>
      </p:sp>
      <p:sp>
        <p:nvSpPr>
          <p:cNvPr id="27" name="Plassholder for tekst 25">
            <a:extLst>
              <a:ext uri="{FF2B5EF4-FFF2-40B4-BE49-F238E27FC236}">
                <a16:creationId xmlns:a16="http://schemas.microsoft.com/office/drawing/2014/main" id="{1CFE57D9-0F71-4D97-9C49-4F0EEE5E8DB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970263" y="4099487"/>
            <a:ext cx="1946275" cy="1963175"/>
          </a:xfrm>
        </p:spPr>
        <p:txBody>
          <a:bodyPr/>
          <a:lstStyle>
            <a:lvl1pPr marL="0" indent="0">
              <a:buNone/>
              <a:defRPr/>
            </a:lvl1pPr>
            <a:lvl2pPr marL="304800" indent="0">
              <a:buFont typeface="Arial" panose="020B0604020202020204" pitchFamily="34" charset="0"/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</p:txBody>
      </p:sp>
      <p:sp>
        <p:nvSpPr>
          <p:cNvPr id="28" name="Plassholder for tekst 25">
            <a:extLst>
              <a:ext uri="{FF2B5EF4-FFF2-40B4-BE49-F238E27FC236}">
                <a16:creationId xmlns:a16="http://schemas.microsoft.com/office/drawing/2014/main" id="{CEC8F951-6502-4237-9074-25F2C25EBA6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143601" y="4099487"/>
            <a:ext cx="1946275" cy="1963175"/>
          </a:xfrm>
        </p:spPr>
        <p:txBody>
          <a:bodyPr/>
          <a:lstStyle>
            <a:lvl1pPr marL="0" indent="0">
              <a:buNone/>
              <a:defRPr/>
            </a:lvl1pPr>
            <a:lvl2pPr marL="304800" indent="0">
              <a:buFont typeface="Arial" panose="020B0604020202020204" pitchFamily="34" charset="0"/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</p:txBody>
      </p:sp>
      <p:sp>
        <p:nvSpPr>
          <p:cNvPr id="29" name="Plassholder for tekst 25">
            <a:extLst>
              <a:ext uri="{FF2B5EF4-FFF2-40B4-BE49-F238E27FC236}">
                <a16:creationId xmlns:a16="http://schemas.microsoft.com/office/drawing/2014/main" id="{8045DC42-5803-46CB-B7A0-A131E098534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316939" y="4099487"/>
            <a:ext cx="1946275" cy="1963175"/>
          </a:xfrm>
        </p:spPr>
        <p:txBody>
          <a:bodyPr/>
          <a:lstStyle>
            <a:lvl1pPr marL="0" indent="0">
              <a:buNone/>
              <a:defRPr/>
            </a:lvl1pPr>
            <a:lvl2pPr marL="304800" indent="0">
              <a:buFont typeface="Arial" panose="020B0604020202020204" pitchFamily="34" charset="0"/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</p:txBody>
      </p:sp>
      <p:sp>
        <p:nvSpPr>
          <p:cNvPr id="30" name="Plassholder for tekst 25">
            <a:extLst>
              <a:ext uri="{FF2B5EF4-FFF2-40B4-BE49-F238E27FC236}">
                <a16:creationId xmlns:a16="http://schemas.microsoft.com/office/drawing/2014/main" id="{154DCB59-20D9-44F4-BD70-3558B1E4C18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490277" y="4099487"/>
            <a:ext cx="1946275" cy="1963175"/>
          </a:xfrm>
        </p:spPr>
        <p:txBody>
          <a:bodyPr/>
          <a:lstStyle>
            <a:lvl1pPr marL="0" indent="0">
              <a:buNone/>
              <a:defRPr/>
            </a:lvl1pPr>
            <a:lvl2pPr marL="304800" indent="0">
              <a:buFont typeface="Arial" panose="020B0604020202020204" pitchFamily="34" charset="0"/>
              <a:buNone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</p:txBody>
      </p:sp>
    </p:spTree>
    <p:extLst>
      <p:ext uri="{BB962C8B-B14F-4D97-AF65-F5344CB8AC3E}">
        <p14:creationId xmlns:p14="http://schemas.microsoft.com/office/powerpoint/2010/main" val="15292448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/>
              <a:t>21.06.2021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/>
              <a:t>Samskaping i Vest, Trude Senneseth</a:t>
            </a:r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ADA-8396-A945-9EE4-137B2DF517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58477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_Cover 1">
  <p:cSld name="0_Cover 1">
    <p:spTree>
      <p:nvGrpSpPr>
        <p:cNvPr id="1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p181"/>
          <p:cNvSpPr/>
          <p:nvPr/>
        </p:nvSpPr>
        <p:spPr>
          <a:xfrm rot="5400000">
            <a:off x="-58050" y="2604451"/>
            <a:ext cx="260100" cy="144000"/>
          </a:xfrm>
          <a:prstGeom prst="triangle">
            <a:avLst>
              <a:gd name="adj" fmla="val 458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7" name="Google Shape;1227;p181"/>
          <p:cNvSpPr txBox="1"/>
          <p:nvPr/>
        </p:nvSpPr>
        <p:spPr>
          <a:xfrm>
            <a:off x="2375067" y="3580867"/>
            <a:ext cx="7015500" cy="8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8" name="Google Shape;1228;p181"/>
          <p:cNvSpPr txBox="1">
            <a:spLocks noGrp="1"/>
          </p:cNvSpPr>
          <p:nvPr>
            <p:ph type="title"/>
          </p:nvPr>
        </p:nvSpPr>
        <p:spPr>
          <a:xfrm>
            <a:off x="552501" y="2202433"/>
            <a:ext cx="5420100" cy="15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48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229" name="Google Shape;1229;p181"/>
          <p:cNvSpPr txBox="1">
            <a:spLocks noGrp="1"/>
          </p:cNvSpPr>
          <p:nvPr>
            <p:ph type="subTitle" idx="1"/>
          </p:nvPr>
        </p:nvSpPr>
        <p:spPr>
          <a:xfrm>
            <a:off x="580964" y="4313850"/>
            <a:ext cx="3393600" cy="13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i="1">
                <a:solidFill>
                  <a:schemeClr val="lt1"/>
                </a:solidFill>
              </a:defRPr>
            </a:lvl1pPr>
            <a:lvl2pPr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i="1">
                <a:solidFill>
                  <a:schemeClr val="lt1"/>
                </a:solidFill>
              </a:defRPr>
            </a:lvl2pPr>
            <a:lvl3pPr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i="1">
                <a:solidFill>
                  <a:schemeClr val="lt1"/>
                </a:solidFill>
              </a:defRPr>
            </a:lvl3pPr>
            <a:lvl4pPr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i="1">
                <a:solidFill>
                  <a:schemeClr val="lt1"/>
                </a:solidFill>
              </a:defRPr>
            </a:lvl4pPr>
            <a:lvl5pPr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i="1">
                <a:solidFill>
                  <a:schemeClr val="lt1"/>
                </a:solidFill>
              </a:defRPr>
            </a:lvl5pPr>
            <a:lvl6pPr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i="1">
                <a:solidFill>
                  <a:schemeClr val="lt1"/>
                </a:solidFill>
              </a:defRPr>
            </a:lvl6pPr>
            <a:lvl7pPr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i="1">
                <a:solidFill>
                  <a:schemeClr val="lt1"/>
                </a:solidFill>
              </a:defRPr>
            </a:lvl7pPr>
            <a:lvl8pPr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i="1">
                <a:solidFill>
                  <a:schemeClr val="lt1"/>
                </a:solidFill>
              </a:defRPr>
            </a:lvl8pPr>
            <a:lvl9pPr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i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30" name="Google Shape;1230;p181"/>
          <p:cNvSpPr txBox="1">
            <a:spLocks noGrp="1"/>
          </p:cNvSpPr>
          <p:nvPr>
            <p:ph type="subTitle" idx="2"/>
          </p:nvPr>
        </p:nvSpPr>
        <p:spPr>
          <a:xfrm>
            <a:off x="580967" y="3943655"/>
            <a:ext cx="33936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b="1" i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b="1" i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b="1" i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b="1" i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b="1" i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b="1" i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b="1" i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b="1" i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31" name="Google Shape;1231;p181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1415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 med tekst og lit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C0ECB62-1AEE-44CF-B49B-E42FC5854D2B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7745756" cy="6873389"/>
          </a:xfrm>
          <a:prstGeom prst="rect">
            <a:avLst/>
          </a:prstGeom>
          <a:solidFill>
            <a:srgbClr val="ADDFB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7E0AB172-1CA3-41A2-A981-1FAE41E0AE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926" y="1919145"/>
            <a:ext cx="5099049" cy="1169551"/>
          </a:xfrm>
        </p:spPr>
        <p:txBody>
          <a:bodyPr wrap="square" lIns="0" tIns="0" rIns="0" bIns="0" anchor="b">
            <a:noAutofit/>
          </a:bodyPr>
          <a:lstStyle>
            <a:lvl1pPr algn="l">
              <a:defRPr sz="3800">
                <a:solidFill>
                  <a:schemeClr val="dk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2A96FBF-2AD2-49E7-82B8-77F232A2D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6926" y="3429000"/>
            <a:ext cx="5099049" cy="615553"/>
          </a:xfrm>
        </p:spPr>
        <p:txBody>
          <a:bodyPr wrap="square" lIns="0" tIns="0" rIns="0" bIns="0">
            <a:noAutofit/>
          </a:bodyPr>
          <a:lstStyle>
            <a:lvl1pPr marL="0" indent="0" algn="l">
              <a:buNone/>
              <a:defRPr sz="2000">
                <a:solidFill>
                  <a:schemeClr val="dk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A1894DC-4EB3-48E1-97EA-DD16B390D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E03A77A0-1B30-4FB6-A7F4-2AB117921877}" type="datetime1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16C0784-44CF-49A2-A674-CF47D7D06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-118536"/>
            <a:ext cx="10220325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5231186-E6D1-4DBF-BA24-3A5829ED9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0325" y="-118536"/>
            <a:ext cx="374650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fld id="{FF8458C2-5565-427F-8AB4-11699EB9333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Plassholder for bilde 8">
            <a:extLst>
              <a:ext uri="{FF2B5EF4-FFF2-40B4-BE49-F238E27FC236}">
                <a16:creationId xmlns:a16="http://schemas.microsoft.com/office/drawing/2014/main" id="{272F82BE-F1C9-48CB-AC9E-52F6EFCCF49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91263" y="976312"/>
            <a:ext cx="5097462" cy="5086351"/>
          </a:xfrm>
          <a:solidFill>
            <a:schemeClr val="lt2"/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id="{19A61B69-527E-204C-A794-5F5CC653CA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56129" y="2413000"/>
            <a:ext cx="107722" cy="3649664"/>
          </a:xfrm>
        </p:spPr>
        <p:txBody>
          <a:bodyPr vert="vert">
            <a:spAutoFit/>
          </a:bodyPr>
          <a:lstStyle>
            <a:lvl1pPr marL="0" indent="0" algn="r">
              <a:buNone/>
              <a:defRPr lang="nb-NO" sz="700" b="0" i="0" u="none" strike="noStrike" smtClean="0">
                <a:effectLst/>
              </a:defRPr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nb-NO"/>
              <a:t>Foto: Sett inn kreditering av fotograf</a:t>
            </a:r>
          </a:p>
        </p:txBody>
      </p:sp>
      <p:pic>
        <p:nvPicPr>
          <p:cNvPr id="15" name="Grafikk 14">
            <a:extLst>
              <a:ext uri="{FF2B5EF4-FFF2-40B4-BE49-F238E27FC236}">
                <a16:creationId xmlns:a16="http://schemas.microsoft.com/office/drawing/2014/main" id="{30FAEA6E-103E-F14D-9560-97D06D19A48B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33451" y="306759"/>
            <a:ext cx="2007970" cy="43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72191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ull Content - Subtitle">
  <p:cSld name="Title and Full Content - Subtitle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body" idx="1"/>
          </p:nvPr>
        </p:nvSpPr>
        <p:spPr>
          <a:xfrm>
            <a:off x="442913" y="2103438"/>
            <a:ext cx="11306100" cy="40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442913" y="430514"/>
            <a:ext cx="113061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sldNum" idx="12"/>
          </p:nvPr>
        </p:nvSpPr>
        <p:spPr>
          <a:xfrm>
            <a:off x="9984296" y="6492240"/>
            <a:ext cx="1764900" cy="1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ubTitle" idx="2"/>
          </p:nvPr>
        </p:nvSpPr>
        <p:spPr>
          <a:xfrm>
            <a:off x="442912" y="933433"/>
            <a:ext cx="11306100" cy="8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>
                <a:solidFill>
                  <a:schemeClr val="dk1"/>
                </a:solidFill>
              </a:defRPr>
            </a:lvl1pPr>
            <a:lvl2pPr lvl="1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dt" idx="10"/>
          </p:nvPr>
        </p:nvSpPr>
        <p:spPr>
          <a:xfrm>
            <a:off x="9984296" y="6355080"/>
            <a:ext cx="1764900" cy="1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ftr" idx="11"/>
          </p:nvPr>
        </p:nvSpPr>
        <p:spPr>
          <a:xfrm>
            <a:off x="442912" y="6355080"/>
            <a:ext cx="5473800" cy="1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nn-NO"/>
              <a:t>Copyright Trude Senneseth, Samskaping i Vest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86973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1 line">
  <p:cSld name="Title Slide_1 lin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Google Shape;60;p14"/>
          <p:cNvCxnSpPr/>
          <p:nvPr/>
        </p:nvCxnSpPr>
        <p:spPr>
          <a:xfrm>
            <a:off x="1524000" y="2057400"/>
            <a:ext cx="9144000" cy="0"/>
          </a:xfrm>
          <a:prstGeom prst="straightConnector1">
            <a:avLst/>
          </a:prstGeom>
          <a:noFill/>
          <a:ln w="25400" cap="flat" cmpd="sng">
            <a:solidFill>
              <a:srgbClr val="022E6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1524000" y="1371600"/>
            <a:ext cx="9144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777"/>
              </a:buClr>
              <a:buSzPts val="3800"/>
              <a:buFont typeface="Arial"/>
              <a:buNone/>
              <a:defRPr sz="3800" b="0" i="0" u="none" strike="noStrike" cap="none">
                <a:solidFill>
                  <a:srgbClr val="00377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2"/>
          </p:nvPr>
        </p:nvSpPr>
        <p:spPr>
          <a:xfrm>
            <a:off x="1524000" y="2286000"/>
            <a:ext cx="91440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3"/>
          </p:nvPr>
        </p:nvSpPr>
        <p:spPr>
          <a:xfrm>
            <a:off x="228600" y="6553200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777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377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79258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ntent">
  <p:cSld name="Three Conten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 txBox="1">
            <a:spLocks noGrp="1"/>
          </p:cNvSpPr>
          <p:nvPr>
            <p:ph type="body" idx="1"/>
          </p:nvPr>
        </p:nvSpPr>
        <p:spPr>
          <a:xfrm>
            <a:off x="442913" y="2103438"/>
            <a:ext cx="3528900" cy="40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16"/>
          <p:cNvSpPr txBox="1">
            <a:spLocks noGrp="1"/>
          </p:cNvSpPr>
          <p:nvPr>
            <p:ph type="body" idx="2"/>
          </p:nvPr>
        </p:nvSpPr>
        <p:spPr>
          <a:xfrm>
            <a:off x="4332288" y="2103438"/>
            <a:ext cx="3528900" cy="40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p16"/>
          <p:cNvSpPr txBox="1">
            <a:spLocks noGrp="1"/>
          </p:cNvSpPr>
          <p:nvPr>
            <p:ph type="body" idx="3"/>
          </p:nvPr>
        </p:nvSpPr>
        <p:spPr>
          <a:xfrm>
            <a:off x="8220076" y="2103438"/>
            <a:ext cx="3528900" cy="40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16"/>
          <p:cNvSpPr txBox="1">
            <a:spLocks noGrp="1"/>
          </p:cNvSpPr>
          <p:nvPr>
            <p:ph type="title"/>
          </p:nvPr>
        </p:nvSpPr>
        <p:spPr>
          <a:xfrm>
            <a:off x="442913" y="432000"/>
            <a:ext cx="11306100" cy="13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6"/>
          <p:cNvSpPr txBox="1">
            <a:spLocks noGrp="1"/>
          </p:cNvSpPr>
          <p:nvPr>
            <p:ph type="sldNum" idx="12"/>
          </p:nvPr>
        </p:nvSpPr>
        <p:spPr>
          <a:xfrm>
            <a:off x="9984296" y="6492240"/>
            <a:ext cx="1764900" cy="1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5" name="Google Shape;115;p16"/>
          <p:cNvSpPr txBox="1">
            <a:spLocks noGrp="1"/>
          </p:cNvSpPr>
          <p:nvPr>
            <p:ph type="dt" idx="10"/>
          </p:nvPr>
        </p:nvSpPr>
        <p:spPr>
          <a:xfrm>
            <a:off x="9984296" y="6355080"/>
            <a:ext cx="1764900" cy="1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6"/>
          <p:cNvSpPr txBox="1">
            <a:spLocks noGrp="1"/>
          </p:cNvSpPr>
          <p:nvPr>
            <p:ph type="ftr" idx="11"/>
          </p:nvPr>
        </p:nvSpPr>
        <p:spPr>
          <a:xfrm>
            <a:off x="442912" y="6355080"/>
            <a:ext cx="5473800" cy="1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nn-NO"/>
              <a:t>Copyright Trude Senneseth, Samskaping i Vest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11481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Full Content">
  <p:cSld name="1_Title and Full Content">
    <p:bg>
      <p:bgPr>
        <a:solidFill>
          <a:schemeClr val="accent6"/>
        </a:solid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8"/>
          <p:cNvSpPr txBox="1">
            <a:spLocks noGrp="1"/>
          </p:cNvSpPr>
          <p:nvPr>
            <p:ph type="body" idx="1"/>
          </p:nvPr>
        </p:nvSpPr>
        <p:spPr>
          <a:xfrm>
            <a:off x="609600" y="2103438"/>
            <a:ext cx="10972800" cy="4068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>
                <a:solidFill>
                  <a:schemeClr val="lt1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5pPr>
            <a:lvl6pPr marL="2743200" lvl="5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>
                <a:solidFill>
                  <a:schemeClr val="lt1"/>
                </a:solidFill>
              </a:defRPr>
            </a:lvl6pPr>
            <a:lvl7pPr marL="3200400" lvl="6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7pPr>
            <a:lvl8pPr marL="3657600" lvl="7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>
                <a:solidFill>
                  <a:schemeClr val="lt1"/>
                </a:solidFill>
              </a:defRPr>
            </a:lvl8pPr>
            <a:lvl9pPr marL="4114800" lvl="8" indent="-3302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2" name="Google Shape;302;p38"/>
          <p:cNvSpPr txBox="1">
            <a:spLocks noGrp="1"/>
          </p:cNvSpPr>
          <p:nvPr>
            <p:ph type="sldNum" idx="12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7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03" name="Google Shape;303;p38"/>
          <p:cNvSpPr txBox="1">
            <a:spLocks noGrp="1"/>
          </p:cNvSpPr>
          <p:nvPr>
            <p:ph type="title"/>
          </p:nvPr>
        </p:nvSpPr>
        <p:spPr>
          <a:xfrm>
            <a:off x="442913" y="432001"/>
            <a:ext cx="11306175" cy="1387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eorgia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38"/>
          <p:cNvSpPr txBox="1">
            <a:spLocks noGrp="1"/>
          </p:cNvSpPr>
          <p:nvPr>
            <p:ph type="dt" idx="10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38"/>
          <p:cNvSpPr txBox="1">
            <a:spLocks noGrp="1"/>
          </p:cNvSpPr>
          <p:nvPr>
            <p:ph type="ftr" idx="11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nn-NO"/>
              <a:t>Copyright Trude Senneseth, Samskaping i Vest</a:t>
            </a:r>
            <a:endParaRPr/>
          </a:p>
        </p:txBody>
      </p:sp>
      <p:sp>
        <p:nvSpPr>
          <p:cNvPr id="306" name="Google Shape;306;p38"/>
          <p:cNvSpPr txBox="1"/>
          <p:nvPr/>
        </p:nvSpPr>
        <p:spPr>
          <a:xfrm>
            <a:off x="442912" y="6492240"/>
            <a:ext cx="5309023" cy="1371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822933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4">
  <p:cSld name="Agenda 4"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88"/>
          <p:cNvSpPr txBox="1">
            <a:spLocks noGrp="1"/>
          </p:cNvSpPr>
          <p:nvPr>
            <p:ph type="title"/>
          </p:nvPr>
        </p:nvSpPr>
        <p:spPr>
          <a:xfrm>
            <a:off x="442913" y="432000"/>
            <a:ext cx="11306400" cy="13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Georgia"/>
              <a:buNone/>
              <a:defRPr sz="35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9pPr>
          </a:lstStyle>
          <a:p>
            <a:endParaRPr/>
          </a:p>
        </p:txBody>
      </p:sp>
      <p:sp>
        <p:nvSpPr>
          <p:cNvPr id="565" name="Google Shape;565;p88"/>
          <p:cNvSpPr txBox="1">
            <a:spLocks noGrp="1"/>
          </p:cNvSpPr>
          <p:nvPr>
            <p:ph type="sldNum" idx="12"/>
          </p:nvPr>
        </p:nvSpPr>
        <p:spPr>
          <a:xfrm>
            <a:off x="8218490" y="6492241"/>
            <a:ext cx="3530700" cy="1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3576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o spalter med bakgrunn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3200"/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4" name="Rektangel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94" y="1352959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n-NO" noProof="0"/>
              <a:t>  </a:t>
            </a:r>
          </a:p>
        </p:txBody>
      </p:sp>
      <p:cxnSp>
        <p:nvCxnSpPr>
          <p:cNvPr id="6" name="Rett linj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09427" y="1362845"/>
            <a:ext cx="5256000" cy="0"/>
          </a:xfrm>
          <a:prstGeom prst="line">
            <a:avLst/>
          </a:prstGeom>
          <a:ln w="25400">
            <a:solidFill>
              <a:srgbClr val="00AF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811949" y="1347919"/>
            <a:ext cx="5246177" cy="5063039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buClr>
                <a:schemeClr val="accent1"/>
              </a:buClr>
              <a:defRPr sz="2000"/>
            </a:lvl1pPr>
            <a:lvl2pPr>
              <a:lnSpc>
                <a:spcPct val="100000"/>
              </a:lnSpc>
              <a:buClr>
                <a:schemeClr val="accent1"/>
              </a:buClr>
              <a:defRPr sz="2000">
                <a:latin typeface="+mn-lt"/>
              </a:defRPr>
            </a:lvl2pPr>
            <a:lvl3pPr>
              <a:lnSpc>
                <a:spcPct val="100000"/>
              </a:lnSpc>
              <a:buClr>
                <a:schemeClr val="accent1"/>
              </a:buClr>
              <a:defRPr sz="2000">
                <a:latin typeface="+mn-lt"/>
              </a:defRPr>
            </a:lvl3pPr>
            <a:lvl4pPr>
              <a:lnSpc>
                <a:spcPct val="100000"/>
              </a:lnSpc>
              <a:buClr>
                <a:schemeClr val="accent1"/>
              </a:buClr>
              <a:defRPr sz="2000">
                <a:latin typeface="+mn-lt"/>
              </a:defRPr>
            </a:lvl4pPr>
            <a:lvl5pPr>
              <a:lnSpc>
                <a:spcPct val="100000"/>
              </a:lnSpc>
              <a:buClr>
                <a:schemeClr val="accent1"/>
              </a:buClr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sp>
        <p:nvSpPr>
          <p:cNvPr id="11" name="Rektangel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80905" y="1351536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n-NO" noProof="0"/>
              <a:t>  </a:t>
            </a:r>
          </a:p>
        </p:txBody>
      </p:sp>
      <p:cxnSp>
        <p:nvCxnSpPr>
          <p:cNvPr id="17" name="Rett linj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472438" y="1361941"/>
            <a:ext cx="5256000" cy="0"/>
          </a:xfrm>
          <a:prstGeom prst="line">
            <a:avLst/>
          </a:prstGeom>
          <a:ln w="25400">
            <a:solidFill>
              <a:srgbClr val="00AF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6472437" y="1347918"/>
            <a:ext cx="5256001" cy="5063039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2000">
                <a:latin typeface="+mn-lt"/>
              </a:defRPr>
            </a:lvl2pPr>
            <a:lvl3pPr>
              <a:buClr>
                <a:schemeClr val="accent1"/>
              </a:buClr>
              <a:defRPr sz="2000">
                <a:latin typeface="+mn-lt"/>
              </a:defRPr>
            </a:lvl3pPr>
            <a:lvl4pPr>
              <a:buClr>
                <a:schemeClr val="accent1"/>
              </a:buClr>
              <a:defRPr sz="2000">
                <a:latin typeface="+mn-lt"/>
              </a:defRPr>
            </a:lvl4pPr>
            <a:lvl5pPr>
              <a:buClr>
                <a:schemeClr val="accent1"/>
              </a:buClr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grpSp>
        <p:nvGrpSpPr>
          <p:cNvPr id="12" name="Grupp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  <p:sp>
        <p:nvSpPr>
          <p:cNvPr id="5" name="Plassholder for bunntekst 4"/>
          <p:cNvSpPr>
            <a:spLocks noGrp="1"/>
          </p:cNvSpPr>
          <p:nvPr>
            <p:ph type="ftr" sz="quarter" idx="13"/>
          </p:nvPr>
        </p:nvSpPr>
        <p:spPr>
          <a:xfrm>
            <a:off x="811950" y="6408000"/>
            <a:ext cx="10933422" cy="450000"/>
          </a:xfrm>
        </p:spPr>
        <p:txBody>
          <a:bodyPr/>
          <a:lstStyle>
            <a:lvl1pPr>
              <a:defRPr>
                <a:solidFill>
                  <a:srgbClr val="737373"/>
                </a:solidFill>
              </a:defRPr>
            </a:lvl1pPr>
          </a:lstStyle>
          <a:p>
            <a:r>
              <a:rPr lang="nn-NO"/>
              <a:t>Trude Senneseth, Samskaping i Vest</a:t>
            </a: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rgbClr val="737373"/>
                </a:solidFill>
              </a:defRPr>
            </a:lvl1pPr>
          </a:lstStyle>
          <a:p>
            <a:fld id="{D0BEE4E4-E047-6A49-BCB9-4D06E7BA237B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84012529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_Cover">
  <p:cSld name="0_Cover"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118"/>
          <p:cNvSpPr/>
          <p:nvPr/>
        </p:nvSpPr>
        <p:spPr>
          <a:xfrm rot="5400000">
            <a:off x="-58050" y="2604451"/>
            <a:ext cx="260100" cy="144000"/>
          </a:xfrm>
          <a:prstGeom prst="triangle">
            <a:avLst>
              <a:gd name="adj" fmla="val 458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748" name="Google Shape;748;p118"/>
          <p:cNvSpPr txBox="1"/>
          <p:nvPr/>
        </p:nvSpPr>
        <p:spPr>
          <a:xfrm>
            <a:off x="2375067" y="3580867"/>
            <a:ext cx="7015500" cy="8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118"/>
          <p:cNvSpPr txBox="1">
            <a:spLocks noGrp="1"/>
          </p:cNvSpPr>
          <p:nvPr>
            <p:ph type="title"/>
          </p:nvPr>
        </p:nvSpPr>
        <p:spPr>
          <a:xfrm>
            <a:off x="552501" y="2202433"/>
            <a:ext cx="5420100" cy="1506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50" name="Google Shape;750;p118"/>
          <p:cNvSpPr txBox="1">
            <a:spLocks noGrp="1"/>
          </p:cNvSpPr>
          <p:nvPr>
            <p:ph type="subTitle" idx="1"/>
          </p:nvPr>
        </p:nvSpPr>
        <p:spPr>
          <a:xfrm>
            <a:off x="580964" y="4313850"/>
            <a:ext cx="3393600" cy="1339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i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i="1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i="1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i="1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i="1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i="1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i="1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i="1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i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51" name="Google Shape;751;p118"/>
          <p:cNvSpPr txBox="1">
            <a:spLocks noGrp="1"/>
          </p:cNvSpPr>
          <p:nvPr>
            <p:ph type="subTitle" idx="2"/>
          </p:nvPr>
        </p:nvSpPr>
        <p:spPr>
          <a:xfrm>
            <a:off x="580967" y="3943655"/>
            <a:ext cx="3393600" cy="369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 i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 i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 i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 i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 i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 i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 i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 i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090407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183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1240" name="Google Shape;1240;p183"/>
          <p:cNvSpPr txBox="1">
            <a:spLocks noGrp="1"/>
          </p:cNvSpPr>
          <p:nvPr>
            <p:ph type="subTitle" idx="1"/>
          </p:nvPr>
        </p:nvSpPr>
        <p:spPr>
          <a:xfrm>
            <a:off x="415601" y="3778834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1241" name="Google Shape;1241;p18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‹#›</a:t>
            </a:fld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04043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827391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1 line">
  <p:cSld name="Title Slide_1 lin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Google Shape;60;p14"/>
          <p:cNvCxnSpPr/>
          <p:nvPr/>
        </p:nvCxnSpPr>
        <p:spPr>
          <a:xfrm>
            <a:off x="1524000" y="2057400"/>
            <a:ext cx="9144000" cy="0"/>
          </a:xfrm>
          <a:prstGeom prst="straightConnector1">
            <a:avLst/>
          </a:prstGeom>
          <a:noFill/>
          <a:ln w="25400" cap="flat" cmpd="sng">
            <a:solidFill>
              <a:srgbClr val="022E6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1524000" y="1371600"/>
            <a:ext cx="9144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777"/>
              </a:buClr>
              <a:buSzPts val="3800"/>
              <a:buFont typeface="Arial"/>
              <a:buNone/>
              <a:defRPr sz="3800" b="0" i="0" u="none" strike="noStrike" cap="none">
                <a:solidFill>
                  <a:srgbClr val="00377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2"/>
          </p:nvPr>
        </p:nvSpPr>
        <p:spPr>
          <a:xfrm>
            <a:off x="1524000" y="2286000"/>
            <a:ext cx="91440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3"/>
          </p:nvPr>
        </p:nvSpPr>
        <p:spPr>
          <a:xfrm>
            <a:off x="228600" y="6553200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777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377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976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 med tekst og lite bil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C0ECB62-1AEE-44CF-B49B-E42FC5854D2B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4064000" cy="687338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7ABC5F84-5B0B-40B1-95B9-B8959CC84B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13" y="976312"/>
            <a:ext cx="5097462" cy="5086351"/>
          </a:xfrm>
          <a:solidFill>
            <a:schemeClr val="lt2"/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7E0AB172-1CA3-41A2-A981-1FAE41E0AE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1264" y="1919145"/>
            <a:ext cx="5097462" cy="1169551"/>
          </a:xfrm>
        </p:spPr>
        <p:txBody>
          <a:bodyPr wrap="square" lIns="0" tIns="0" rIns="0" bIns="0" anchor="b">
            <a:noAutofit/>
          </a:bodyPr>
          <a:lstStyle>
            <a:lvl1pPr algn="l">
              <a:defRPr sz="3800">
                <a:solidFill>
                  <a:schemeClr val="dk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2A96FBF-2AD2-49E7-82B8-77F232A2D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91264" y="3429000"/>
            <a:ext cx="5097462" cy="615553"/>
          </a:xfrm>
        </p:spPr>
        <p:txBody>
          <a:bodyPr wrap="square" lIns="0" tIns="0" rIns="0" bIns="0">
            <a:noAutofit/>
          </a:bodyPr>
          <a:lstStyle>
            <a:lvl1pPr marL="0" indent="0" algn="l">
              <a:buNone/>
              <a:defRPr sz="2000">
                <a:solidFill>
                  <a:schemeClr val="dk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A1894DC-4EB3-48E1-97EA-DD16B390D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ADF2BF78-71A9-4214-8D45-00E0363A513E}" type="datetime1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16C0784-44CF-49A2-A674-CF47D7D06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-118536"/>
            <a:ext cx="10220325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5231186-E6D1-4DBF-BA24-3A5829ED9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0325" y="-118536"/>
            <a:ext cx="374650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fld id="{FF8458C2-5565-427F-8AB4-11699EB9333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id="{0FDE9D9C-A8AB-CF48-8328-3B918E7911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506" y="2413000"/>
            <a:ext cx="107722" cy="3649664"/>
          </a:xfrm>
        </p:spPr>
        <p:txBody>
          <a:bodyPr vert="vert">
            <a:spAutoFit/>
          </a:bodyPr>
          <a:lstStyle>
            <a:lvl1pPr marL="0" indent="0" algn="r">
              <a:buNone/>
              <a:defRPr lang="nb-NO" sz="700" b="0" i="0" u="none" strike="noStrike" smtClean="0">
                <a:effectLst/>
              </a:defRPr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nb-NO"/>
              <a:t>Foto: Sett inn kreditering av fotograf</a:t>
            </a:r>
          </a:p>
        </p:txBody>
      </p:sp>
      <p:pic>
        <p:nvPicPr>
          <p:cNvPr id="15" name="Grafikk 14">
            <a:extLst>
              <a:ext uri="{FF2B5EF4-FFF2-40B4-BE49-F238E27FC236}">
                <a16:creationId xmlns:a16="http://schemas.microsoft.com/office/drawing/2014/main" id="{B1873D9F-6DAB-1A4E-8AD9-7743EA59FF9E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33451" y="306759"/>
            <a:ext cx="2007970" cy="43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792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side med tekst og stor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C6BCA24-2492-4D5E-851B-D133BE6BD08C}"/>
              </a:ext>
            </a:extLst>
          </p:cNvPr>
          <p:cNvSpPr/>
          <p:nvPr userDrawn="1"/>
        </p:nvSpPr>
        <p:spPr>
          <a:xfrm>
            <a:off x="406400" y="0"/>
            <a:ext cx="4064400" cy="4939200"/>
          </a:xfrm>
          <a:prstGeom prst="rect">
            <a:avLst/>
          </a:prstGeom>
          <a:solidFill>
            <a:srgbClr val="CEE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Plassholder for bilde 12">
            <a:extLst>
              <a:ext uri="{FF2B5EF4-FFF2-40B4-BE49-F238E27FC236}">
                <a16:creationId xmlns:a16="http://schemas.microsoft.com/office/drawing/2014/main" id="{9E8A3748-D9BC-4588-9124-CBF265D47A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986653"/>
            <a:ext cx="12192000" cy="5886736"/>
          </a:xfrm>
          <a:custGeom>
            <a:avLst/>
            <a:gdLst>
              <a:gd name="connsiteX0" fmla="*/ 0 w 12192000"/>
              <a:gd name="connsiteY0" fmla="*/ 0 h 5886736"/>
              <a:gd name="connsiteX1" fmla="*/ 406400 w 12192000"/>
              <a:gd name="connsiteY1" fmla="*/ 0 h 5886736"/>
              <a:gd name="connsiteX2" fmla="*/ 406400 w 12192000"/>
              <a:gd name="connsiteY2" fmla="*/ 3953669 h 5886736"/>
              <a:gd name="connsiteX3" fmla="*/ 4470400 w 12192000"/>
              <a:gd name="connsiteY3" fmla="*/ 3953669 h 5886736"/>
              <a:gd name="connsiteX4" fmla="*/ 4470400 w 12192000"/>
              <a:gd name="connsiteY4" fmla="*/ 0 h 5886736"/>
              <a:gd name="connsiteX5" fmla="*/ 12192000 w 12192000"/>
              <a:gd name="connsiteY5" fmla="*/ 0 h 5886736"/>
              <a:gd name="connsiteX6" fmla="*/ 12192000 w 12192000"/>
              <a:gd name="connsiteY6" fmla="*/ 5886736 h 5886736"/>
              <a:gd name="connsiteX7" fmla="*/ 0 w 12192000"/>
              <a:gd name="connsiteY7" fmla="*/ 5886736 h 5886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886736">
                <a:moveTo>
                  <a:pt x="0" y="0"/>
                </a:moveTo>
                <a:lnTo>
                  <a:pt x="406400" y="0"/>
                </a:lnTo>
                <a:lnTo>
                  <a:pt x="406400" y="3953669"/>
                </a:lnTo>
                <a:lnTo>
                  <a:pt x="4470400" y="3953669"/>
                </a:lnTo>
                <a:lnTo>
                  <a:pt x="4470400" y="0"/>
                </a:lnTo>
                <a:lnTo>
                  <a:pt x="12192000" y="0"/>
                </a:lnTo>
                <a:lnTo>
                  <a:pt x="12192000" y="5886736"/>
                </a:lnTo>
                <a:lnTo>
                  <a:pt x="0" y="5886736"/>
                </a:lnTo>
                <a:close/>
              </a:path>
            </a:pathLst>
          </a:cu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7E0AB172-1CA3-41A2-A981-1FAE41E0AE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925" y="369794"/>
            <a:ext cx="3267075" cy="2991925"/>
          </a:xfrm>
        </p:spPr>
        <p:txBody>
          <a:bodyPr wrap="square" lIns="0" tIns="0" rIns="0" bIns="0" anchor="b">
            <a:noAutofit/>
          </a:bodyPr>
          <a:lstStyle>
            <a:lvl1pPr algn="l">
              <a:defRPr sz="3800">
                <a:solidFill>
                  <a:schemeClr val="dk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2A96FBF-2AD2-49E7-82B8-77F232A2D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8513" y="3995788"/>
            <a:ext cx="3265487" cy="615553"/>
          </a:xfrm>
        </p:spPr>
        <p:txBody>
          <a:bodyPr wrap="square" lIns="0" tIns="0" rIns="0" bIns="0">
            <a:noAutofit/>
          </a:bodyPr>
          <a:lstStyle>
            <a:lvl1pPr marL="0" indent="0" algn="l">
              <a:buNone/>
              <a:defRPr sz="2000">
                <a:solidFill>
                  <a:schemeClr val="dk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A1894DC-4EB3-48E1-97EA-DD16B390D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7540A8F8-C481-4CBC-B329-75A7F15DEA2F}" type="datetime1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16C0784-44CF-49A2-A674-CF47D7D06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-118536"/>
            <a:ext cx="10220325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5231186-E6D1-4DBF-BA24-3A5829ED9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0325" y="-118536"/>
            <a:ext cx="374650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fld id="{FF8458C2-5565-427F-8AB4-11699EB9333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Plassholder for tekst 2">
            <a:extLst>
              <a:ext uri="{FF2B5EF4-FFF2-40B4-BE49-F238E27FC236}">
                <a16:creationId xmlns:a16="http://schemas.microsoft.com/office/drawing/2014/main" id="{9B83EA47-4C8F-6945-9467-5327596A61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10166464" y="4851828"/>
            <a:ext cx="107722" cy="3649664"/>
          </a:xfrm>
        </p:spPr>
        <p:txBody>
          <a:bodyPr vert="vert">
            <a:spAutoFit/>
          </a:bodyPr>
          <a:lstStyle>
            <a:lvl1pPr marL="0" indent="0" algn="r">
              <a:buNone/>
              <a:defRPr lang="nb-NO" sz="700" b="0" i="0" u="none" strike="noStrike" smtClean="0">
                <a:effectLst/>
              </a:defRPr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nb-NO"/>
              <a:t>Foto: Sett inn kreditering av fotograf</a:t>
            </a:r>
          </a:p>
        </p:txBody>
      </p:sp>
    </p:spTree>
    <p:extLst>
      <p:ext uri="{BB962C8B-B14F-4D97-AF65-F5344CB8AC3E}">
        <p14:creationId xmlns:p14="http://schemas.microsoft.com/office/powerpoint/2010/main" val="1600622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side med tekst og stort bil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12">
            <a:extLst>
              <a:ext uri="{FF2B5EF4-FFF2-40B4-BE49-F238E27FC236}">
                <a16:creationId xmlns:a16="http://schemas.microsoft.com/office/drawing/2014/main" id="{9E8A3748-D9BC-4588-9124-CBF265D47A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986653"/>
            <a:ext cx="12192000" cy="5886736"/>
          </a:xfrm>
          <a:custGeom>
            <a:avLst/>
            <a:gdLst>
              <a:gd name="connsiteX0" fmla="*/ 0 w 12192000"/>
              <a:gd name="connsiteY0" fmla="*/ 0 h 5886736"/>
              <a:gd name="connsiteX1" fmla="*/ 406400 w 12192000"/>
              <a:gd name="connsiteY1" fmla="*/ 0 h 5886736"/>
              <a:gd name="connsiteX2" fmla="*/ 406400 w 12192000"/>
              <a:gd name="connsiteY2" fmla="*/ 3953669 h 5886736"/>
              <a:gd name="connsiteX3" fmla="*/ 4470400 w 12192000"/>
              <a:gd name="connsiteY3" fmla="*/ 3953669 h 5886736"/>
              <a:gd name="connsiteX4" fmla="*/ 4470400 w 12192000"/>
              <a:gd name="connsiteY4" fmla="*/ 0 h 5886736"/>
              <a:gd name="connsiteX5" fmla="*/ 12192000 w 12192000"/>
              <a:gd name="connsiteY5" fmla="*/ 0 h 5886736"/>
              <a:gd name="connsiteX6" fmla="*/ 12192000 w 12192000"/>
              <a:gd name="connsiteY6" fmla="*/ 5886736 h 5886736"/>
              <a:gd name="connsiteX7" fmla="*/ 0 w 12192000"/>
              <a:gd name="connsiteY7" fmla="*/ 5886736 h 5886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886736">
                <a:moveTo>
                  <a:pt x="0" y="0"/>
                </a:moveTo>
                <a:lnTo>
                  <a:pt x="406400" y="0"/>
                </a:lnTo>
                <a:lnTo>
                  <a:pt x="406400" y="3953669"/>
                </a:lnTo>
                <a:lnTo>
                  <a:pt x="4470400" y="3953669"/>
                </a:lnTo>
                <a:lnTo>
                  <a:pt x="4470400" y="0"/>
                </a:lnTo>
                <a:lnTo>
                  <a:pt x="12192000" y="0"/>
                </a:lnTo>
                <a:lnTo>
                  <a:pt x="12192000" y="5886736"/>
                </a:lnTo>
                <a:lnTo>
                  <a:pt x="0" y="5886736"/>
                </a:lnTo>
                <a:close/>
              </a:path>
            </a:pathLst>
          </a:custGeom>
          <a:solidFill>
            <a:schemeClr val="lt2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0D477F9B-9F58-4B5C-835B-EEB557C86025}"/>
              </a:ext>
            </a:extLst>
          </p:cNvPr>
          <p:cNvSpPr>
            <a:spLocks/>
          </p:cNvSpPr>
          <p:nvPr userDrawn="1"/>
        </p:nvSpPr>
        <p:spPr>
          <a:xfrm>
            <a:off x="406400" y="0"/>
            <a:ext cx="4064000" cy="49403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2A96FBF-2AD2-49E7-82B8-77F232A2D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8513" y="3995788"/>
            <a:ext cx="3265487" cy="615553"/>
          </a:xfrm>
        </p:spPr>
        <p:txBody>
          <a:bodyPr wrap="square" lIns="0" tIns="0" rIns="0" bIns="0">
            <a:noAutofit/>
          </a:bodyPr>
          <a:lstStyle>
            <a:lvl1pPr marL="0" indent="0" algn="l">
              <a:buNone/>
              <a:defRPr sz="2000">
                <a:solidFill>
                  <a:schemeClr val="l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A1894DC-4EB3-48E1-97EA-DD16B390D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EEA361D0-87B0-4C01-8535-BCAFFBF87541}" type="datetime1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16C0784-44CF-49A2-A674-CF47D7D06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-118536"/>
            <a:ext cx="10220325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5231186-E6D1-4DBF-BA24-3A5829ED9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0325" y="-118536"/>
            <a:ext cx="374650" cy="15389"/>
          </a:xfrm>
        </p:spPr>
        <p:txBody>
          <a:bodyPr lIns="0" tIns="0" rIns="0" bIns="0"/>
          <a:lstStyle>
            <a:lvl1pPr>
              <a:defRPr sz="100"/>
            </a:lvl1pPr>
          </a:lstStyle>
          <a:p>
            <a:fld id="{FF8458C2-5565-427F-8AB4-11699EB9333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ittel 1">
            <a:extLst>
              <a:ext uri="{FF2B5EF4-FFF2-40B4-BE49-F238E27FC236}">
                <a16:creationId xmlns:a16="http://schemas.microsoft.com/office/drawing/2014/main" id="{768FFDB9-DEC0-4ED2-AA73-EFDCD40205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925" y="369794"/>
            <a:ext cx="3267075" cy="2991925"/>
          </a:xfrm>
        </p:spPr>
        <p:txBody>
          <a:bodyPr wrap="square" lIns="0" tIns="0" rIns="0" bIns="0" anchor="b">
            <a:noAutofit/>
          </a:bodyPr>
          <a:lstStyle>
            <a:lvl1pPr algn="l">
              <a:defRPr sz="38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0" name="Plassholder for tekst 2">
            <a:extLst>
              <a:ext uri="{FF2B5EF4-FFF2-40B4-BE49-F238E27FC236}">
                <a16:creationId xmlns:a16="http://schemas.microsoft.com/office/drawing/2014/main" id="{9BBF87C4-A7B5-134E-8831-50A2AE67C7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10166464" y="4851828"/>
            <a:ext cx="107722" cy="3649664"/>
          </a:xfrm>
        </p:spPr>
        <p:txBody>
          <a:bodyPr vert="vert">
            <a:spAutoFit/>
          </a:bodyPr>
          <a:lstStyle>
            <a:lvl1pPr marL="0" indent="0" algn="r">
              <a:buNone/>
              <a:defRPr lang="nb-NO" sz="700" b="0" i="0" u="none" strike="noStrike" smtClean="0">
                <a:effectLst/>
              </a:defRPr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nb-NO"/>
              <a:t>Foto: Sett inn kreditering av fotograf</a:t>
            </a:r>
          </a:p>
        </p:txBody>
      </p:sp>
    </p:spTree>
    <p:extLst>
      <p:ext uri="{BB962C8B-B14F-4D97-AF65-F5344CB8AC3E}">
        <p14:creationId xmlns:p14="http://schemas.microsoft.com/office/powerpoint/2010/main" val="4177369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74D9D44-98FA-4766-8341-8FC3D8633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0747B07-4572-40CF-B463-9CF5EBF58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926" y="2413000"/>
            <a:ext cx="8763000" cy="3649664"/>
          </a:xfr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869DCCC-FA35-4BC3-B401-3AF1C6FBD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A852B1F4-6138-4225-A9A8-727786CA4CFA}" type="datetime1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C8BCE1B-16B5-4C51-BA48-E53851E99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2456F09-A299-4ECB-99F6-48D6F352D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FF8458C2-5565-427F-8AB4-11699EB933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8421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729766-028C-47E0-B4C0-A2A5CFB05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FA5423-2D6F-4DEB-BD8E-434061892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7C01F237-A6AB-4B8D-8F87-3AF6EC629C80}" type="datetime1">
              <a:rPr lang="nb-NO" smtClean="0"/>
              <a:t>07.08.2026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B91FCA3-AAB1-4942-A403-EB0103719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F52D164-B8A5-4C80-8608-6FCB80F2E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FF8458C2-5565-427F-8AB4-11699EB93339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D4C05C0E-D386-4C2B-8D54-20A35582E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925" y="2413000"/>
            <a:ext cx="5097462" cy="3649664"/>
          </a:xfr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5E1BB4FF-EB57-43DA-9720-67307DA703D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91264" y="2413000"/>
            <a:ext cx="5097462" cy="3649664"/>
          </a:xfr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747785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image" Target="../media/image1.sv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7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76DCC81-28CF-43BD-AB01-4A5711483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925" y="864037"/>
            <a:ext cx="8763000" cy="1169551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D41D179-E467-48CF-9B46-3F4C1069C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6925" y="2413000"/>
            <a:ext cx="10594975" cy="36496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8CDE90B-F9D0-4094-A5DB-5AA1AE39E2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-133925"/>
            <a:ext cx="2743200" cy="15389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00">
                <a:solidFill>
                  <a:schemeClr val="dk2"/>
                </a:solidFill>
              </a:defRPr>
            </a:lvl1pPr>
          </a:lstStyle>
          <a:p>
            <a:fld id="{38A75211-4ABF-4D09-AFA8-C3A9EEE6E2FC}" type="datetime1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5A99EDB-DC56-4B77-9C83-A4B87C16B2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04912" y="6354990"/>
            <a:ext cx="10177200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400">
                <a:solidFill>
                  <a:schemeClr val="dk2"/>
                </a:solidFill>
              </a:defRPr>
            </a:lvl1pPr>
          </a:lstStyle>
          <a:p>
            <a:r>
              <a:rPr lang="nb-NO"/>
              <a:t>Sett tittel på presentasjonen via "Sett inn" -&gt; "Topptekst og bunntekst"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F23CF0F-671C-4A4D-87DD-A1299D7B8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7356" y="6354990"/>
            <a:ext cx="254543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400">
                <a:solidFill>
                  <a:schemeClr val="dk2"/>
                </a:solidFill>
              </a:defRPr>
            </a:lvl1pPr>
          </a:lstStyle>
          <a:p>
            <a:r>
              <a:rPr lang="nb-NO"/>
              <a:t> </a:t>
            </a:r>
            <a:fld id="{FF8458C2-5565-427F-8AB4-11699EB93339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4" name="Grafikk 13">
            <a:extLst>
              <a:ext uri="{FF2B5EF4-FFF2-40B4-BE49-F238E27FC236}">
                <a16:creationId xmlns:a16="http://schemas.microsoft.com/office/drawing/2014/main" id="{EB0F7105-CF54-FE43-8BB1-E6DC3A62B243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9433451" y="306759"/>
            <a:ext cx="2007970" cy="43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763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50" r:id="rId8"/>
    <p:sldLayoutId id="2147483652" r:id="rId9"/>
    <p:sldLayoutId id="2147483664" r:id="rId10"/>
    <p:sldLayoutId id="2147483653" r:id="rId11"/>
    <p:sldLayoutId id="2147483666" r:id="rId12"/>
    <p:sldLayoutId id="2147483667" r:id="rId13"/>
    <p:sldLayoutId id="2147483668" r:id="rId14"/>
    <p:sldLayoutId id="2147483665" r:id="rId15"/>
    <p:sldLayoutId id="2147483669" r:id="rId16"/>
    <p:sldLayoutId id="2147483651" r:id="rId17"/>
    <p:sldLayoutId id="2147483682" r:id="rId18"/>
    <p:sldLayoutId id="2147483681" r:id="rId19"/>
    <p:sldLayoutId id="2147483683" r:id="rId20"/>
    <p:sldLayoutId id="2147483684" r:id="rId21"/>
    <p:sldLayoutId id="2147483685" r:id="rId22"/>
    <p:sldLayoutId id="2147483686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8" r:id="rId35"/>
    <p:sldLayoutId id="2147483689" r:id="rId36"/>
    <p:sldLayoutId id="2147483687" r:id="rId37"/>
    <p:sldLayoutId id="2147483690" r:id="rId38"/>
    <p:sldLayoutId id="2147483692" r:id="rId39"/>
    <p:sldLayoutId id="2147483693" r:id="rId40"/>
    <p:sldLayoutId id="2147483696" r:id="rId41"/>
    <p:sldLayoutId id="2147483698" r:id="rId42"/>
    <p:sldLayoutId id="2147483701" r:id="rId43"/>
    <p:sldLayoutId id="2147483702" r:id="rId44"/>
    <p:sldLayoutId id="2147483703" r:id="rId45"/>
    <p:sldLayoutId id="2147483710" r:id="rId46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800" kern="1200">
          <a:solidFill>
            <a:schemeClr val="dk2"/>
          </a:solidFill>
          <a:latin typeface="+mj-lt"/>
          <a:ea typeface="+mj-ea"/>
          <a:cs typeface="+mj-cs"/>
        </a:defRPr>
      </a:lvl1pPr>
    </p:titleStyle>
    <p:bodyStyle>
      <a:lvl1pPr marL="304800" indent="-3048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dk2"/>
          </a:solidFill>
          <a:latin typeface="+mn-lt"/>
          <a:ea typeface="+mn-ea"/>
          <a:cs typeface="+mn-cs"/>
        </a:defRPr>
      </a:lvl1pPr>
      <a:lvl2pPr marL="609600" indent="-3048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dk2"/>
          </a:solidFill>
          <a:latin typeface="+mn-lt"/>
          <a:ea typeface="+mn-ea"/>
          <a:cs typeface="+mn-cs"/>
        </a:defRPr>
      </a:lvl2pPr>
      <a:lvl3pPr marL="914400" indent="-3048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dk2"/>
          </a:solidFill>
          <a:latin typeface="+mn-lt"/>
          <a:ea typeface="+mn-ea"/>
          <a:cs typeface="+mn-cs"/>
        </a:defRPr>
      </a:lvl3pPr>
      <a:lvl4pPr marL="1219200" indent="-3048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dk2"/>
          </a:solidFill>
          <a:latin typeface="+mn-lt"/>
          <a:ea typeface="+mn-ea"/>
          <a:cs typeface="+mn-cs"/>
        </a:defRPr>
      </a:lvl4pPr>
      <a:lvl5pPr marL="1524000" indent="-3048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dk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15" userDrawn="1">
          <p15:clr>
            <a:srgbClr val="F26B43"/>
          </p15:clr>
        </p15:guide>
        <p15:guide id="2" orient="horz" pos="3819" userDrawn="1">
          <p15:clr>
            <a:srgbClr val="F26B43"/>
          </p15:clr>
        </p15:guide>
        <p15:guide id="3" pos="502" userDrawn="1">
          <p15:clr>
            <a:srgbClr val="F26B43"/>
          </p15:clr>
        </p15:guide>
        <p15:guide id="8" pos="3714" userDrawn="1">
          <p15:clr>
            <a:srgbClr val="F26B43"/>
          </p15:clr>
        </p15:guide>
        <p15:guide id="9" pos="3963" userDrawn="1">
          <p15:clr>
            <a:srgbClr val="F26B43"/>
          </p15:clr>
        </p15:guide>
        <p15:guide id="12" pos="7174" userDrawn="1">
          <p15:clr>
            <a:srgbClr val="F26B43"/>
          </p15:clr>
        </p15:guide>
        <p15:guide id="16" pos="7421" userDrawn="1">
          <p15:clr>
            <a:srgbClr val="F26B43"/>
          </p15:clr>
        </p15:guide>
        <p15:guide id="17" pos="25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66D8CB62-B032-1E4B-AA7A-33D15E0A903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9601815" h="12900660">
                <a:moveTo>
                  <a:pt x="0" y="12900130"/>
                </a:moveTo>
                <a:lnTo>
                  <a:pt x="19601497" y="12900130"/>
                </a:lnTo>
                <a:lnTo>
                  <a:pt x="19601497" y="0"/>
                </a:lnTo>
                <a:lnTo>
                  <a:pt x="0" y="0"/>
                </a:lnTo>
                <a:lnTo>
                  <a:pt x="0" y="12900130"/>
                </a:lnTo>
                <a:close/>
              </a:path>
            </a:pathLst>
          </a:custGeom>
          <a:solidFill>
            <a:srgbClr val="F1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694808A7-2A31-C34A-878A-D915E0B19120}"/>
              </a:ext>
            </a:extLst>
          </p:cNvPr>
          <p:cNvSpPr/>
          <p:nvPr userDrawn="1"/>
        </p:nvSpPr>
        <p:spPr>
          <a:xfrm>
            <a:off x="241609" y="195070"/>
            <a:ext cx="11708781" cy="6467860"/>
          </a:xfrm>
          <a:custGeom>
            <a:avLst/>
            <a:gdLst/>
            <a:ahLst/>
            <a:cxnLst/>
            <a:rect l="l" t="t" r="r" b="b"/>
            <a:pathLst>
              <a:path w="19601815" h="12900660">
                <a:moveTo>
                  <a:pt x="0" y="12900130"/>
                </a:moveTo>
                <a:lnTo>
                  <a:pt x="19601497" y="12900130"/>
                </a:lnTo>
                <a:lnTo>
                  <a:pt x="19601497" y="0"/>
                </a:lnTo>
                <a:lnTo>
                  <a:pt x="0" y="0"/>
                </a:lnTo>
                <a:lnTo>
                  <a:pt x="0" y="12900130"/>
                </a:lnTo>
                <a:close/>
              </a:path>
            </a:pathLst>
          </a:custGeom>
          <a:solidFill>
            <a:schemeClr val="bg1">
              <a:alpha val="69999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b-NO"/>
              <a:t>Klikk for å legge til en tittel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noProof="0"/>
              <a:t> Klikk for å legge til tekst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n-NO"/>
              <a:t>copyright Trude Senneset, Samskaping i Vest</a:t>
            </a:r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02961-D91A-442E-803D-6BE684C4B44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73439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spc="300">
          <a:solidFill>
            <a:srgbClr val="04043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3CB2AC"/>
        </a:buClr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CB2AC"/>
        </a:buClr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CB2AC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CB2AC"/>
        </a:buClr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CB2AC"/>
        </a:buClr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42913" y="432001"/>
            <a:ext cx="11306175" cy="1387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32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42913" y="2103438"/>
            <a:ext cx="11306175" cy="4068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dt" idx="10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ftr" idx="11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nn-NO"/>
              <a:t>Copyright Trude Senneseth, Samskaping i Vest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5745906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7" r:id="rId1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279">
          <p15:clr>
            <a:srgbClr val="F26B43"/>
          </p15:clr>
        </p15:guide>
        <p15:guide id="3" pos="7401">
          <p15:clr>
            <a:srgbClr val="F26B43"/>
          </p15:clr>
        </p15:guide>
        <p15:guide id="4" pos="3953">
          <p15:clr>
            <a:srgbClr val="F26B43"/>
          </p15:clr>
        </p15:guide>
        <p15:guide id="5" pos="3727">
          <p15:clr>
            <a:srgbClr val="F26B43"/>
          </p15:clr>
        </p15:guide>
        <p15:guide id="6" orient="horz" pos="3888">
          <p15:clr>
            <a:srgbClr val="F26B43"/>
          </p15:clr>
        </p15:guide>
        <p15:guide id="7" pos="2726">
          <p15:clr>
            <a:srgbClr val="F26B43"/>
          </p15:clr>
        </p15:guide>
        <p15:guide id="8" pos="2502">
          <p15:clr>
            <a:srgbClr val="F26B43"/>
          </p15:clr>
        </p15:guide>
        <p15:guide id="9" pos="4952">
          <p15:clr>
            <a:srgbClr val="F26B43"/>
          </p15:clr>
        </p15:guide>
        <p15:guide id="10" pos="5177">
          <p15:clr>
            <a:srgbClr val="F26B43"/>
          </p15:clr>
        </p15:guide>
        <p15:guide id="11" orient="horz" pos="2160">
          <p15:clr>
            <a:srgbClr val="F26B43"/>
          </p15:clr>
        </p15:guide>
        <p15:guide id="12" orient="horz" pos="1325">
          <p15:clr>
            <a:srgbClr val="F26B43"/>
          </p15:clr>
        </p15:guide>
        <p15:guide id="13" orient="horz" pos="1146">
          <p15:clr>
            <a:srgbClr val="F26B43"/>
          </p15:clr>
        </p15:guide>
        <p15:guide id="14" orient="horz" pos="27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jpe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8" name="Google Shape;2558;p358"/>
          <p:cNvSpPr txBox="1"/>
          <p:nvPr/>
        </p:nvSpPr>
        <p:spPr>
          <a:xfrm>
            <a:off x="236950" y="4031825"/>
            <a:ext cx="4610100" cy="5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23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23. november 2021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59" name="Google Shape;2559;p358"/>
          <p:cNvPicPr preferRelativeResize="0"/>
          <p:nvPr/>
        </p:nvPicPr>
        <p:blipFill rotWithShape="1">
          <a:blip r:embed="rId3">
            <a:alphaModFix/>
          </a:blip>
          <a:srcRect t="26032" b="24646"/>
          <a:stretch/>
        </p:blipFill>
        <p:spPr>
          <a:xfrm>
            <a:off x="5944728" y="6031672"/>
            <a:ext cx="2046654" cy="605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0" name="Google Shape;2560;p3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2408" y="6031671"/>
            <a:ext cx="1046594" cy="605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1" name="Google Shape;2561;p3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400028" y="6031671"/>
            <a:ext cx="1175947" cy="60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2" name="Google Shape;2562;p35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23100" y="6031672"/>
            <a:ext cx="797897" cy="605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3" name="Google Shape;2563;p3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72959" y="6040248"/>
            <a:ext cx="961677" cy="605550"/>
          </a:xfrm>
          <a:prstGeom prst="rect">
            <a:avLst/>
          </a:prstGeom>
          <a:noFill/>
          <a:ln>
            <a:noFill/>
          </a:ln>
        </p:spPr>
      </p:pic>
      <p:sp>
        <p:nvSpPr>
          <p:cNvPr id="2564" name="Google Shape;2564;p358"/>
          <p:cNvSpPr txBox="1"/>
          <p:nvPr/>
        </p:nvSpPr>
        <p:spPr>
          <a:xfrm>
            <a:off x="236950" y="6134345"/>
            <a:ext cx="2377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Et samarbeid mellom: 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565" name="Google Shape;2565;p358"/>
          <p:cNvSpPr/>
          <p:nvPr/>
        </p:nvSpPr>
        <p:spPr>
          <a:xfrm>
            <a:off x="11758350" y="6437900"/>
            <a:ext cx="300300" cy="300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6" name="Google Shape;2566;p358"/>
          <p:cNvSpPr txBox="1"/>
          <p:nvPr/>
        </p:nvSpPr>
        <p:spPr>
          <a:xfrm>
            <a:off x="236950" y="3641400"/>
            <a:ext cx="4610100" cy="8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23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Sluttrapport</a:t>
            </a:r>
            <a:endParaRPr kumimoji="0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67" name="Google Shape;2567;p358"/>
          <p:cNvSpPr/>
          <p:nvPr/>
        </p:nvSpPr>
        <p:spPr>
          <a:xfrm>
            <a:off x="0" y="-39801"/>
            <a:ext cx="4150800" cy="5584500"/>
          </a:xfrm>
          <a:prstGeom prst="rect">
            <a:avLst/>
          </a:prstGeom>
          <a:solidFill>
            <a:srgbClr val="F886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endParaRPr kumimoji="0" lang="nb-NO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Light" panose="020B060402020202020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8" name="Google Shape;2568;p358"/>
          <p:cNvSpPr txBox="1"/>
          <p:nvPr/>
        </p:nvSpPr>
        <p:spPr>
          <a:xfrm>
            <a:off x="237992" y="550535"/>
            <a:ext cx="3913800" cy="8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endParaRPr kumimoji="0" lang="nb-NO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nb-NO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Erfaringer om læring og tilpasning</a:t>
            </a:r>
            <a:br>
              <a:rPr kumimoji="0" lang="nb-NO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endParaRPr kumimoji="0" lang="nb-NO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b-NO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Light" panose="020B0604020202020204" charset="0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nb-NO" kern="0" dirty="0">
              <a:solidFill>
                <a:srgbClr val="FFFFFF"/>
              </a:solidFill>
              <a:latin typeface="Montserrat Light" panose="020B060402020202020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b-NO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Light" panose="020B0604020202020204" charset="0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b-NO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 panose="020B0604020202020204" charset="0"/>
                <a:ea typeface="+mn-ea"/>
                <a:cs typeface="Arial"/>
                <a:sym typeface="Arial"/>
              </a:rPr>
              <a:t>Ved Trude Senneseth, Programansvarlig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b-NO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 panose="020B0604020202020204" charset="0"/>
                <a:ea typeface="+mn-ea"/>
                <a:cs typeface="Arial"/>
                <a:sym typeface="Arial"/>
              </a:rPr>
              <a:t>Psykologspesialist / </a:t>
            </a:r>
            <a:r>
              <a:rPr kumimoji="0" lang="nb-NO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 panose="020B0604020202020204" charset="0"/>
                <a:ea typeface="+mn-ea"/>
                <a:cs typeface="Arial"/>
                <a:sym typeface="Arial"/>
              </a:rPr>
              <a:t>PhD</a:t>
            </a:r>
            <a:r>
              <a:rPr kumimoji="0" lang="nb-NO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 panose="020B0604020202020204" charset="0"/>
                <a:ea typeface="+mn-ea"/>
                <a:cs typeface="Arial"/>
                <a:sym typeface="Arial"/>
              </a:rPr>
              <a:t> kandidat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nb-NO" kern="0" dirty="0">
              <a:solidFill>
                <a:srgbClr val="FFFFFF"/>
              </a:solidFill>
              <a:latin typeface="Montserrat Light" panose="020B060402020202020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b-NO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Light" panose="020B0604020202020204" charset="0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nb-NO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nb-NO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 panose="020B0604020202020204" charset="0"/>
                <a:ea typeface="Montserrat"/>
                <a:cs typeface="Arial"/>
                <a:sym typeface="Arial"/>
              </a:rPr>
              <a:t>18 juni 2026</a:t>
            </a:r>
            <a:endParaRPr kumimoji="0" lang="en-GB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2300"/>
              </a:spcBef>
              <a:spcAft>
                <a:spcPts val="230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Ellipse 1"/>
          <p:cNvSpPr/>
          <p:nvPr/>
        </p:nvSpPr>
        <p:spPr>
          <a:xfrm>
            <a:off x="2453640" y="5806440"/>
            <a:ext cx="1225608" cy="9589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3" name="Google Shape;3207;p418">
            <a:extLst>
              <a:ext uri="{FF2B5EF4-FFF2-40B4-BE49-F238E27FC236}">
                <a16:creationId xmlns:a16="http://schemas.microsoft.com/office/drawing/2014/main" id="{41C00834-7912-F845-7A6B-420F648D9DC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250284" y="119800"/>
            <a:ext cx="6703723" cy="4639651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521EE63E-A598-940E-33A3-EF5ED6EDED5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24454C36-8E70-3151-E7BE-FFA960F2F47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5380" t="9917" r="15728" b="9976"/>
          <a:stretch>
            <a:fillRect/>
          </a:stretch>
        </p:blipFill>
        <p:spPr>
          <a:xfrm>
            <a:off x="4321173" y="119800"/>
            <a:ext cx="7737477" cy="506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846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>
          <a:extLst>
            <a:ext uri="{FF2B5EF4-FFF2-40B4-BE49-F238E27FC236}">
              <a16:creationId xmlns:a16="http://schemas.microsoft.com/office/drawing/2014/main" id="{E6B2F184-F1B3-7BAC-D8D3-FEBB0BC01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>
            <a:extLst>
              <a:ext uri="{FF2B5EF4-FFF2-40B4-BE49-F238E27FC236}">
                <a16:creationId xmlns:a16="http://schemas.microsoft.com/office/drawing/2014/main" id="{912FEA7B-819B-40DC-14B1-2B2254D236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137652"/>
            <a:ext cx="12192000" cy="63319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rgbClr val="003777"/>
              </a:buClr>
              <a:buSzPts val="3800"/>
              <a:buFont typeface="Arial"/>
              <a:buNone/>
            </a:pPr>
            <a:r>
              <a:rPr lang="nb-NO" sz="2000" b="1" dirty="0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endParaRPr sz="2000" b="1" dirty="0">
              <a:solidFill>
                <a:srgbClr val="00B050"/>
              </a:solidFill>
              <a:latin typeface="Times New Roman" panose="02020603050405020304" pitchFamily="18" charset="0"/>
              <a:ea typeface="Lora"/>
              <a:cs typeface="Times New Roman" panose="02020603050405020304" pitchFamily="18" charset="0"/>
              <a:sym typeface="Lora"/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050898C9-E119-C8C6-6B52-9AE3A4E9A3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658" t="1827" r="19079" b="3835"/>
          <a:stretch>
            <a:fillRect/>
          </a:stretch>
        </p:blipFill>
        <p:spPr>
          <a:xfrm>
            <a:off x="4315803" y="0"/>
            <a:ext cx="7876197" cy="6822152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6FA76BD3-3E09-CFA5-7710-41FAB9EB182F}"/>
              </a:ext>
            </a:extLst>
          </p:cNvPr>
          <p:cNvSpPr txBox="1"/>
          <p:nvPr/>
        </p:nvSpPr>
        <p:spPr>
          <a:xfrm>
            <a:off x="-272694" y="1089898"/>
            <a:ext cx="4861203" cy="5293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4400" b="1" dirty="0"/>
              <a:t> </a:t>
            </a:r>
          </a:p>
          <a:p>
            <a:pPr algn="ctr"/>
            <a:r>
              <a:rPr lang="nb-NO" sz="4400" b="1" dirty="0"/>
              <a:t>VI ØDELEGGER   </a:t>
            </a:r>
          </a:p>
          <a:p>
            <a:pPr algn="ctr"/>
            <a:r>
              <a:rPr lang="nb-NO" sz="4400" b="1" dirty="0"/>
              <a:t>VERDIER </a:t>
            </a:r>
          </a:p>
          <a:p>
            <a:pPr algn="ctr"/>
            <a:r>
              <a:rPr lang="nb-NO" sz="4400" b="1" dirty="0"/>
              <a:t>SAMMEN</a:t>
            </a:r>
          </a:p>
          <a:p>
            <a:pPr algn="ctr"/>
            <a:r>
              <a:rPr lang="nb-NO" sz="2000" b="1" dirty="0"/>
              <a:t>(Value co-</a:t>
            </a:r>
            <a:r>
              <a:rPr lang="nb-NO" sz="2000" b="1" dirty="0" err="1"/>
              <a:t>destruction</a:t>
            </a:r>
            <a:r>
              <a:rPr lang="nb-NO" sz="2000" b="1" dirty="0"/>
              <a:t>)</a:t>
            </a:r>
            <a:endParaRPr lang="nb-NO" sz="4400" b="1" dirty="0"/>
          </a:p>
          <a:p>
            <a:pPr algn="ctr"/>
            <a:endParaRPr lang="nb-NO" sz="4400" b="1" dirty="0"/>
          </a:p>
          <a:p>
            <a:pPr algn="ctr"/>
            <a:r>
              <a:rPr lang="nb-NO" sz="2000" b="1" dirty="0"/>
              <a:t>Manglende samsvar i forventninger </a:t>
            </a:r>
          </a:p>
          <a:p>
            <a:pPr algn="ctr"/>
            <a:r>
              <a:rPr lang="nb-NO" sz="2000" b="1" dirty="0"/>
              <a:t> </a:t>
            </a:r>
            <a:r>
              <a:rPr lang="nb-NO" sz="2000" b="1" dirty="0" err="1"/>
              <a:t>Jfr</a:t>
            </a:r>
            <a:r>
              <a:rPr lang="nb-NO" sz="2000" b="1" dirty="0"/>
              <a:t> 36% avvisninger av </a:t>
            </a:r>
          </a:p>
          <a:p>
            <a:pPr algn="ctr"/>
            <a:r>
              <a:rPr lang="nb-NO" sz="2000" b="1" dirty="0"/>
              <a:t>henvisninger til  </a:t>
            </a:r>
          </a:p>
          <a:p>
            <a:pPr algn="ctr"/>
            <a:r>
              <a:rPr lang="nb-NO" sz="2000" b="1" dirty="0"/>
              <a:t>psykisk helsevern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67524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6">
          <a:extLst>
            <a:ext uri="{FF2B5EF4-FFF2-40B4-BE49-F238E27FC236}">
              <a16:creationId xmlns:a16="http://schemas.microsoft.com/office/drawing/2014/main" id="{C4220E92-BC4A-C704-9C0A-3DFF681AC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7" name="Google Shape;2617;p364">
            <a:extLst>
              <a:ext uri="{FF2B5EF4-FFF2-40B4-BE49-F238E27FC236}">
                <a16:creationId xmlns:a16="http://schemas.microsoft.com/office/drawing/2014/main" id="{C06AD10D-B149-7A7A-9783-C8EB9E2654FF}"/>
              </a:ext>
            </a:extLst>
          </p:cNvPr>
          <p:cNvSpPr txBox="1"/>
          <p:nvPr/>
        </p:nvSpPr>
        <p:spPr>
          <a:xfrm>
            <a:off x="632167" y="237139"/>
            <a:ext cx="11946422" cy="1292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-GB" sz="3600" b="1" dirty="0">
                <a:solidFill>
                  <a:srgbClr val="00B050"/>
                </a:solidFill>
                <a:latin typeface="Dreaming Outloud Pro" panose="03050502040302030504" pitchFamily="66" charset="0"/>
                <a:ea typeface="Montserrat Light"/>
                <a:cs typeface="Dreaming Outloud Pro" panose="03050502040302030504" pitchFamily="66" charset="0"/>
                <a:sym typeface="Montserrat Light"/>
              </a:rPr>
              <a:t>Felles </a:t>
            </a:r>
            <a:r>
              <a:rPr lang="en-GB" sz="3600" b="1" dirty="0" err="1">
                <a:solidFill>
                  <a:srgbClr val="00B050"/>
                </a:solidFill>
                <a:latin typeface="Dreaming Outloud Pro" panose="03050502040302030504" pitchFamily="66" charset="0"/>
                <a:ea typeface="Montserrat Light"/>
                <a:cs typeface="Dreaming Outloud Pro" panose="03050502040302030504" pitchFamily="66" charset="0"/>
                <a:sym typeface="Montserrat Light"/>
              </a:rPr>
              <a:t>ledelse</a:t>
            </a:r>
            <a:r>
              <a:rPr lang="en-GB" sz="3600" b="1" dirty="0">
                <a:solidFill>
                  <a:srgbClr val="00B050"/>
                </a:solidFill>
                <a:latin typeface="Dreaming Outloud Pro" panose="03050502040302030504" pitchFamily="66" charset="0"/>
                <a:ea typeface="Montserrat Light"/>
                <a:cs typeface="Dreaming Outloud Pro" panose="03050502040302030504" pitchFamily="66" charset="0"/>
                <a:sym typeface="Montserrat Light"/>
              </a:rPr>
              <a:t> (governance) </a:t>
            </a:r>
            <a:r>
              <a:rPr lang="en-GB" sz="3600" b="1" dirty="0" err="1">
                <a:solidFill>
                  <a:srgbClr val="00B050"/>
                </a:solidFill>
                <a:latin typeface="Dreaming Outloud Pro" panose="03050502040302030504" pitchFamily="66" charset="0"/>
                <a:ea typeface="Montserrat Light"/>
                <a:cs typeface="Dreaming Outloud Pro" panose="03050502040302030504" pitchFamily="66" charset="0"/>
                <a:sym typeface="Montserrat Light"/>
              </a:rPr>
              <a:t>av</a:t>
            </a:r>
            <a:r>
              <a:rPr lang="en-GB" sz="3600" b="1" dirty="0">
                <a:solidFill>
                  <a:srgbClr val="00B050"/>
                </a:solidFill>
                <a:latin typeface="Dreaming Outloud Pro" panose="03050502040302030504" pitchFamily="66" charset="0"/>
                <a:ea typeface="Montserrat Light"/>
                <a:cs typeface="Dreaming Outloud Pro" panose="03050502040302030504" pitchFamily="66" charset="0"/>
                <a:sym typeface="Montserrat Light"/>
              </a:rPr>
              <a:t> Sosial </a:t>
            </a:r>
            <a:r>
              <a:rPr lang="en-GB" sz="3600" b="1" dirty="0" err="1">
                <a:solidFill>
                  <a:srgbClr val="00B050"/>
                </a:solidFill>
                <a:latin typeface="Dreaming Outloud Pro" panose="03050502040302030504" pitchFamily="66" charset="0"/>
                <a:ea typeface="Montserrat Light"/>
                <a:cs typeface="Dreaming Outloud Pro" panose="03050502040302030504" pitchFamily="66" charset="0"/>
                <a:sym typeface="Montserrat Light"/>
              </a:rPr>
              <a:t>Innovasjon</a:t>
            </a:r>
            <a:endParaRPr lang="en-GB" sz="3600" b="1" dirty="0">
              <a:solidFill>
                <a:srgbClr val="00B050"/>
              </a:solidFill>
              <a:latin typeface="Dreaming Outloud Pro" panose="03050502040302030504" pitchFamily="66" charset="0"/>
              <a:ea typeface="Montserrat Light"/>
              <a:cs typeface="Dreaming Outloud Pro" panose="03050502040302030504" pitchFamily="66" charset="0"/>
              <a:sym typeface="Montserrat Light"/>
            </a:endParaRPr>
          </a:p>
          <a:p>
            <a:r>
              <a:rPr lang="en-GB" sz="3600" b="1" kern="1200" dirty="0" err="1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  <a:sym typeface="Montserrat Light"/>
              </a:rPr>
              <a:t>Ledernettverk</a:t>
            </a:r>
            <a:r>
              <a:rPr lang="en-GB" sz="3600" b="1" kern="1200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  <a:sym typeface="Montserrat Light"/>
              </a:rPr>
              <a:t> </a:t>
            </a:r>
            <a:r>
              <a:rPr lang="en-GB" sz="3600" b="1" kern="1200" dirty="0" err="1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  <a:sym typeface="Montserrat Light"/>
              </a:rPr>
              <a:t>på</a:t>
            </a:r>
            <a:r>
              <a:rPr lang="en-GB" sz="3600" b="1" kern="1200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  <a:sym typeface="Montserrat Light"/>
              </a:rPr>
              <a:t> </a:t>
            </a:r>
            <a:r>
              <a:rPr lang="en-GB" sz="3600" b="1" kern="1200" dirty="0" err="1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  <a:sym typeface="Montserrat Light"/>
              </a:rPr>
              <a:t>tvers</a:t>
            </a:r>
            <a:r>
              <a:rPr lang="en-GB" sz="3600" b="1" kern="1200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  <a:sym typeface="Montserrat Light"/>
              </a:rPr>
              <a:t> </a:t>
            </a:r>
            <a:r>
              <a:rPr lang="en-GB" sz="3600" b="1" dirty="0" err="1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  <a:sym typeface="Montserrat Light"/>
              </a:rPr>
              <a:t>i</a:t>
            </a:r>
            <a:r>
              <a:rPr lang="en-GB" sz="3600" b="1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  <a:sym typeface="Montserrat Light"/>
              </a:rPr>
              <a:t> </a:t>
            </a:r>
            <a:r>
              <a:rPr lang="en-GB" sz="3600" b="1" dirty="0" err="1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  <a:sym typeface="Montserrat Light"/>
              </a:rPr>
              <a:t>Samskaping</a:t>
            </a:r>
            <a:r>
              <a:rPr lang="en-GB" sz="3600" b="1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  <a:sym typeface="Montserrat Light"/>
              </a:rPr>
              <a:t> </a:t>
            </a:r>
            <a:r>
              <a:rPr lang="en-GB" sz="3600" b="1" dirty="0" err="1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  <a:sym typeface="Montserrat Light"/>
              </a:rPr>
              <a:t>i</a:t>
            </a:r>
            <a:r>
              <a:rPr lang="en-GB" sz="3600" b="1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  <a:sym typeface="Montserrat Light"/>
              </a:rPr>
              <a:t> Vest</a:t>
            </a:r>
            <a:endParaRPr lang="en-GB" sz="2000" kern="1200" dirty="0">
              <a:solidFill>
                <a:srgbClr val="00B050"/>
              </a:solidFill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</p:txBody>
      </p:sp>
      <p:sp>
        <p:nvSpPr>
          <p:cNvPr id="2621" name="Google Shape;2621;p364">
            <a:extLst>
              <a:ext uri="{FF2B5EF4-FFF2-40B4-BE49-F238E27FC236}">
                <a16:creationId xmlns:a16="http://schemas.microsoft.com/office/drawing/2014/main" id="{CA1C6115-21AE-E19E-2BEE-C62B226DAB9C}"/>
              </a:ext>
            </a:extLst>
          </p:cNvPr>
          <p:cNvSpPr txBox="1"/>
          <p:nvPr/>
        </p:nvSpPr>
        <p:spPr>
          <a:xfrm>
            <a:off x="1190967" y="2712144"/>
            <a:ext cx="10061110" cy="332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nb-NO" sz="2000" b="1" dirty="0">
                <a:solidFill>
                  <a:schemeClr val="tx1">
                    <a:lumMod val="50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Systemer styrer og lærer og justerer basert på feedback</a:t>
            </a:r>
          </a:p>
          <a:p>
            <a:endParaRPr lang="nb-NO" sz="2000" b="1" dirty="0">
              <a:solidFill>
                <a:schemeClr val="tx1">
                  <a:lumMod val="50000"/>
                </a:schemeClr>
              </a:solidFill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  <a:p>
            <a:r>
              <a:rPr lang="nb-NO" sz="2000" b="1" dirty="0">
                <a:solidFill>
                  <a:schemeClr val="tx1">
                    <a:lumMod val="50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PROBLEM: Vi mangler styringsdata generelt og lokale </a:t>
            </a:r>
            <a:r>
              <a:rPr lang="nb-NO" sz="2000" b="1" dirty="0" err="1">
                <a:solidFill>
                  <a:schemeClr val="tx1">
                    <a:lumMod val="50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sannstidsdata</a:t>
            </a:r>
            <a:r>
              <a:rPr lang="nb-NO" sz="2000" b="1" dirty="0">
                <a:solidFill>
                  <a:schemeClr val="tx1">
                    <a:lumMod val="50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spesifikt </a:t>
            </a:r>
          </a:p>
          <a:p>
            <a:r>
              <a:rPr lang="nb-NO" sz="2000" b="1" dirty="0">
                <a:solidFill>
                  <a:schemeClr val="tx1">
                    <a:lumMod val="50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(</a:t>
            </a:r>
            <a:r>
              <a:rPr lang="nb-NO" sz="2000" b="1" dirty="0" err="1">
                <a:solidFill>
                  <a:schemeClr val="tx1">
                    <a:lumMod val="50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jfr</a:t>
            </a:r>
            <a:r>
              <a:rPr lang="nb-NO" sz="2000" b="1" dirty="0">
                <a:solidFill>
                  <a:schemeClr val="tx1">
                    <a:lumMod val="50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Riksrevisjonen). Dette hindrer </a:t>
            </a:r>
            <a:r>
              <a:rPr lang="nb-NO" sz="2000" b="1" dirty="0">
                <a:solidFill>
                  <a:schemeClr val="tx1">
                    <a:lumMod val="50000"/>
                  </a:schemeClr>
                </a:solidFill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styring, lære og evne til justering </a:t>
            </a:r>
          </a:p>
          <a:p>
            <a:endParaRPr lang="nb-NO" sz="2000" b="1" dirty="0">
              <a:solidFill>
                <a:schemeClr val="tx1">
                  <a:lumMod val="50000"/>
                </a:schemeClr>
              </a:solidFill>
              <a:latin typeface="Dreaming Outloud Pro" panose="03050502040302030504" pitchFamily="66" charset="0"/>
              <a:ea typeface="Calibri" panose="020F0502020204030204" pitchFamily="34" charset="0"/>
              <a:cs typeface="Dreaming Outloud Pro" panose="03050502040302030504" pitchFamily="66" charset="0"/>
            </a:endParaRPr>
          </a:p>
          <a:p>
            <a:r>
              <a:rPr lang="nb-NO" sz="2000" b="1" dirty="0">
                <a:solidFill>
                  <a:schemeClr val="tx1">
                    <a:lumMod val="50000"/>
                  </a:schemeClr>
                </a:solidFill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LØSNING: Derfor må vi skape arenaer (plattformer) for å skape lokale data som er meningsfulle og sanne i konteksten, som kan brukes for styring og ledelse mot felles mål</a:t>
            </a:r>
          </a:p>
          <a:p>
            <a:endParaRPr lang="nb-NO" sz="2000" b="1" dirty="0">
              <a:solidFill>
                <a:srgbClr val="00B050"/>
              </a:solidFill>
              <a:latin typeface="Dreaming Outloud Pro" panose="03050502040302030504" pitchFamily="66" charset="0"/>
              <a:ea typeface="Calibri" panose="020F0502020204030204" pitchFamily="34" charset="0"/>
              <a:cs typeface="Dreaming Outloud Pro" panose="03050502040302030504" pitchFamily="66" charset="0"/>
            </a:endParaRPr>
          </a:p>
          <a:p>
            <a:r>
              <a:rPr lang="nb-NO" sz="2000" b="1" dirty="0">
                <a:solidFill>
                  <a:srgbClr val="00B050"/>
                </a:solidFill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OBS: BORT FRA </a:t>
            </a:r>
            <a:r>
              <a:rPr lang="nb-NO" sz="2400" b="1" dirty="0">
                <a:solidFill>
                  <a:srgbClr val="00B050"/>
                </a:solidFill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REPRESENTASJON</a:t>
            </a:r>
            <a:r>
              <a:rPr lang="nb-NO" sz="2000" b="1" dirty="0">
                <a:solidFill>
                  <a:srgbClr val="00B050"/>
                </a:solidFill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– OG SATSE PÅ </a:t>
            </a:r>
            <a:r>
              <a:rPr lang="nb-NO" sz="2400" b="1" dirty="0">
                <a:solidFill>
                  <a:srgbClr val="00B050"/>
                </a:solidFill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DELTAKELSE</a:t>
            </a:r>
            <a:r>
              <a:rPr lang="nb-NO" sz="2000" b="1" dirty="0">
                <a:solidFill>
                  <a:srgbClr val="00B050"/>
                </a:solidFill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AV DE AKTØRER SOM NATURLIG SKAL SAMHANDLE I HVERDAGEN- RUNDT FELLES PASIENTER</a:t>
            </a:r>
            <a:endParaRPr lang="en-GB" sz="2000" dirty="0">
              <a:latin typeface="Dreaming Outloud Pro" panose="03050502040302030504" pitchFamily="66" charset="0"/>
              <a:ea typeface="Calibri" panose="020F0502020204030204" pitchFamily="34" charset="0"/>
              <a:cs typeface="Dreaming Outloud Pro" panose="03050502040302030504" pitchFamily="66" charset="0"/>
            </a:endParaRPr>
          </a:p>
        </p:txBody>
      </p:sp>
      <p:sp>
        <p:nvSpPr>
          <p:cNvPr id="2622" name="Google Shape;2622;p364">
            <a:extLst>
              <a:ext uri="{FF2B5EF4-FFF2-40B4-BE49-F238E27FC236}">
                <a16:creationId xmlns:a16="http://schemas.microsoft.com/office/drawing/2014/main" id="{F7170960-251D-F82F-DECC-611313D93DFB}"/>
              </a:ext>
            </a:extLst>
          </p:cNvPr>
          <p:cNvSpPr/>
          <p:nvPr/>
        </p:nvSpPr>
        <p:spPr>
          <a:xfrm>
            <a:off x="11425725" y="6115900"/>
            <a:ext cx="766200" cy="605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E2491529-2CE7-5EF9-1617-D46222B9150A}"/>
              </a:ext>
            </a:extLst>
          </p:cNvPr>
          <p:cNvSpPr/>
          <p:nvPr/>
        </p:nvSpPr>
        <p:spPr>
          <a:xfrm>
            <a:off x="2130890" y="1682530"/>
            <a:ext cx="10061110" cy="563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buClrTx/>
            </a:pPr>
            <a:r>
              <a:rPr lang="en-GB" sz="1700" i="1" kern="1200" dirty="0">
                <a:latin typeface="Calibri" panose="020F0502020204030204"/>
                <a:ea typeface="+mn-ea"/>
                <a:cs typeface="+mn-cs"/>
              </a:rPr>
              <a:t>“Responsible innovation means taking care of the future through collective stewardship of science and innovation in the present” </a:t>
            </a:r>
            <a:r>
              <a:rPr lang="en-GB" sz="1200" i="1" kern="1200" dirty="0" err="1">
                <a:latin typeface="Calibri" panose="020F0502020204030204"/>
                <a:ea typeface="+mn-ea"/>
                <a:cs typeface="+mn-cs"/>
              </a:rPr>
              <a:t>Stilgoe</a:t>
            </a:r>
            <a:r>
              <a:rPr lang="en-GB" sz="1200" i="1" kern="1200" dirty="0">
                <a:latin typeface="Calibri" panose="020F0502020204030204"/>
                <a:ea typeface="+mn-ea"/>
                <a:cs typeface="+mn-cs"/>
              </a:rPr>
              <a:t>, et al., (2013 ) </a:t>
            </a:r>
            <a:r>
              <a:rPr lang="en-GB" sz="1200" i="1" kern="1200" dirty="0"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Developing a framework for responsible innovation. Research policy, 42(9), 1568-1580</a:t>
            </a:r>
            <a:r>
              <a:rPr lang="en-GB" sz="1200" i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nb-NO" sz="1200" i="1" kern="1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Google Shape;3207;p418">
            <a:extLst>
              <a:ext uri="{FF2B5EF4-FFF2-40B4-BE49-F238E27FC236}">
                <a16:creationId xmlns:a16="http://schemas.microsoft.com/office/drawing/2014/main" id="{BD54D32D-5B0F-74FF-1369-4D2050C3CBA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25778" y="439296"/>
            <a:ext cx="1685221" cy="919604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3099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6DBF0-6C84-5C9F-2DAB-41B6DC96C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F0084513-761E-2751-4337-9754D4C83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678" y="145344"/>
            <a:ext cx="9850967" cy="6567311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C4E7305F-CC2B-1EB7-1774-CE902C66ABD7}"/>
              </a:ext>
            </a:extLst>
          </p:cNvPr>
          <p:cNvSpPr txBox="1"/>
          <p:nvPr/>
        </p:nvSpPr>
        <p:spPr>
          <a:xfrm>
            <a:off x="10795462" y="0"/>
            <a:ext cx="2793075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/>
              <a:t>     </a:t>
            </a:r>
          </a:p>
          <a:p>
            <a:endParaRPr lang="nb-NO"/>
          </a:p>
          <a:p>
            <a:endParaRPr lang="nb-NO"/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26961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B9A7D5-CFE0-45C5-386E-D3CFA7E71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0965"/>
            <a:ext cx="10515600" cy="1325563"/>
          </a:xfrm>
        </p:spPr>
        <p:txBody>
          <a:bodyPr/>
          <a:lstStyle/>
          <a:p>
            <a:r>
              <a:rPr lang="en-GB" dirty="0"/>
              <a:t>OECD </a:t>
            </a:r>
            <a:r>
              <a:rPr lang="en-GB" dirty="0" err="1"/>
              <a:t>og</a:t>
            </a:r>
            <a:r>
              <a:rPr lang="en-GB" dirty="0"/>
              <a:t> WHO </a:t>
            </a:r>
            <a:r>
              <a:rPr lang="en-GB" dirty="0" err="1"/>
              <a:t>anbefaler</a:t>
            </a:r>
            <a:r>
              <a:rPr lang="en-GB" dirty="0"/>
              <a:t> </a:t>
            </a:r>
            <a:r>
              <a:rPr lang="en-GB" dirty="0" err="1"/>
              <a:t>porteføljer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av</a:t>
            </a:r>
            <a:r>
              <a:rPr lang="en-GB" dirty="0"/>
              <a:t> </a:t>
            </a:r>
            <a:r>
              <a:rPr lang="en-GB" dirty="0" err="1"/>
              <a:t>prosjekter</a:t>
            </a:r>
            <a:r>
              <a:rPr lang="en-GB" dirty="0"/>
              <a:t> for </a:t>
            </a:r>
            <a:r>
              <a:rPr lang="en-GB" dirty="0" err="1"/>
              <a:t>transformasjon</a:t>
            </a:r>
            <a:endParaRPr lang="en-GB" sz="14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FCC9821-D1D6-91EF-4655-67052941F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536" y="2095492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 err="1">
                <a:solidFill>
                  <a:srgbClr val="00B050"/>
                </a:solidFill>
              </a:rPr>
              <a:t>Prosjekter</a:t>
            </a:r>
            <a:r>
              <a:rPr lang="en-GB" b="1" dirty="0">
                <a:solidFill>
                  <a:srgbClr val="00B050"/>
                </a:solidFill>
              </a:rPr>
              <a:t>/</a:t>
            </a:r>
            <a:r>
              <a:rPr lang="en-GB" b="1" dirty="0" err="1">
                <a:solidFill>
                  <a:srgbClr val="00B050"/>
                </a:solidFill>
              </a:rPr>
              <a:t>plattformer</a:t>
            </a:r>
            <a:r>
              <a:rPr lang="en-GB" b="1" dirty="0">
                <a:solidFill>
                  <a:srgbClr val="00B050"/>
                </a:solidFill>
              </a:rPr>
              <a:t> for å </a:t>
            </a:r>
            <a:r>
              <a:rPr lang="en-GB" b="1" dirty="0" err="1">
                <a:solidFill>
                  <a:srgbClr val="00B050"/>
                </a:solidFill>
              </a:rPr>
              <a:t>løse</a:t>
            </a:r>
            <a:r>
              <a:rPr lang="en-GB" b="1" dirty="0">
                <a:solidFill>
                  <a:srgbClr val="00B050"/>
                </a:solidFill>
              </a:rPr>
              <a:t> </a:t>
            </a:r>
            <a:r>
              <a:rPr lang="en-GB" b="1" dirty="0" err="1">
                <a:solidFill>
                  <a:srgbClr val="00B050"/>
                </a:solidFill>
              </a:rPr>
              <a:t>nasjonale</a:t>
            </a:r>
            <a:r>
              <a:rPr lang="en-GB" b="1" dirty="0">
                <a:solidFill>
                  <a:srgbClr val="00B050"/>
                </a:solidFill>
              </a:rPr>
              <a:t> </a:t>
            </a:r>
            <a:r>
              <a:rPr lang="en-GB" b="1" dirty="0" err="1">
                <a:solidFill>
                  <a:srgbClr val="00B050"/>
                </a:solidFill>
              </a:rPr>
              <a:t>utfordringer</a:t>
            </a:r>
            <a:r>
              <a:rPr lang="en-GB" b="1" dirty="0">
                <a:solidFill>
                  <a:srgbClr val="00B050"/>
                </a:solidFill>
              </a:rPr>
              <a:t> </a:t>
            </a:r>
            <a:r>
              <a:rPr lang="en-GB" b="1" dirty="0" err="1">
                <a:solidFill>
                  <a:srgbClr val="00B050"/>
                </a:solidFill>
              </a:rPr>
              <a:t>i</a:t>
            </a:r>
            <a:r>
              <a:rPr lang="en-GB" b="1" dirty="0">
                <a:solidFill>
                  <a:srgbClr val="00B050"/>
                </a:solidFill>
              </a:rPr>
              <a:t> </a:t>
            </a:r>
            <a:r>
              <a:rPr lang="en-GB" b="1" dirty="0" err="1">
                <a:solidFill>
                  <a:srgbClr val="00B050"/>
                </a:solidFill>
              </a:rPr>
              <a:t>lokal</a:t>
            </a:r>
            <a:r>
              <a:rPr lang="en-GB" b="1" dirty="0">
                <a:solidFill>
                  <a:srgbClr val="00B050"/>
                </a:solidFill>
              </a:rPr>
              <a:t> </a:t>
            </a:r>
            <a:r>
              <a:rPr lang="en-GB" b="1" dirty="0" err="1">
                <a:solidFill>
                  <a:srgbClr val="00B050"/>
                </a:solidFill>
              </a:rPr>
              <a:t>kontekst</a:t>
            </a:r>
            <a:r>
              <a:rPr lang="en-GB" b="1" dirty="0">
                <a:solidFill>
                  <a:srgbClr val="00B050"/>
                </a:solidFill>
              </a:rPr>
              <a:t> </a:t>
            </a:r>
            <a:r>
              <a:rPr lang="en-GB" b="1" dirty="0" err="1">
                <a:solidFill>
                  <a:srgbClr val="00B050"/>
                </a:solidFill>
              </a:rPr>
              <a:t>i</a:t>
            </a:r>
            <a:r>
              <a:rPr lang="en-GB" b="1" dirty="0">
                <a:solidFill>
                  <a:srgbClr val="00B050"/>
                </a:solidFill>
              </a:rPr>
              <a:t> </a:t>
            </a:r>
            <a:r>
              <a:rPr lang="en-GB" b="1" dirty="0" err="1">
                <a:solidFill>
                  <a:srgbClr val="00B050"/>
                </a:solidFill>
              </a:rPr>
              <a:t>Samskaping</a:t>
            </a:r>
            <a:r>
              <a:rPr lang="en-GB" b="1" dirty="0">
                <a:solidFill>
                  <a:srgbClr val="00B050"/>
                </a:solidFill>
              </a:rPr>
              <a:t> I Vest: </a:t>
            </a:r>
          </a:p>
          <a:p>
            <a:pPr marL="0" indent="0">
              <a:buNone/>
            </a:pPr>
            <a:endParaRPr lang="en-GB" b="1" dirty="0">
              <a:solidFill>
                <a:srgbClr val="00B05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 err="1"/>
              <a:t>Ledernettverk</a:t>
            </a:r>
            <a:r>
              <a:rPr lang="en-GB" b="1" dirty="0"/>
              <a:t> </a:t>
            </a:r>
            <a:r>
              <a:rPr lang="en-GB" b="1" dirty="0" err="1"/>
              <a:t>på</a:t>
            </a:r>
            <a:r>
              <a:rPr lang="en-GB" b="1" dirty="0"/>
              <a:t> </a:t>
            </a:r>
            <a:r>
              <a:rPr lang="en-GB" b="1" dirty="0" err="1"/>
              <a:t>tvers</a:t>
            </a:r>
            <a:r>
              <a:rPr lang="en-GB" b="1" dirty="0"/>
              <a:t>, tar </a:t>
            </a:r>
            <a:r>
              <a:rPr lang="en-GB" b="1" dirty="0" err="1"/>
              <a:t>felles</a:t>
            </a:r>
            <a:r>
              <a:rPr lang="en-GB" b="1" dirty="0"/>
              <a:t> </a:t>
            </a:r>
            <a:r>
              <a:rPr lang="en-GB" b="1" dirty="0" err="1"/>
              <a:t>ansvar</a:t>
            </a:r>
            <a:r>
              <a:rPr lang="en-GB" b="1" dirty="0"/>
              <a:t> for </a:t>
            </a:r>
            <a:r>
              <a:rPr lang="en-GB" b="1" dirty="0" err="1"/>
              <a:t>utfordringer</a:t>
            </a:r>
            <a:endParaRPr lang="en-GB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/>
              <a:t>Nye </a:t>
            </a:r>
            <a:r>
              <a:rPr lang="en-GB" b="1" dirty="0" err="1"/>
              <a:t>KPI’er</a:t>
            </a:r>
            <a:r>
              <a:rPr lang="en-GB" b="1" dirty="0"/>
              <a:t>: </a:t>
            </a:r>
            <a:r>
              <a:rPr lang="en-GB" dirty="0" err="1"/>
              <a:t>Målt</a:t>
            </a:r>
            <a:r>
              <a:rPr lang="en-GB" dirty="0"/>
              <a:t> </a:t>
            </a:r>
            <a:r>
              <a:rPr lang="en-GB" dirty="0" err="1"/>
              <a:t>samarbeidsrelasjoner</a:t>
            </a:r>
            <a:r>
              <a:rPr lang="en-GB" dirty="0"/>
              <a:t> med Joint Action Analytics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 err="1"/>
              <a:t>Tjenestedesignprosjekter</a:t>
            </a:r>
            <a:r>
              <a:rPr lang="en-GB" b="1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 “</a:t>
            </a:r>
            <a:r>
              <a:rPr lang="en-GB" dirty="0" err="1"/>
              <a:t>Pasientens</a:t>
            </a:r>
            <a:r>
              <a:rPr lang="en-GB" dirty="0"/>
              <a:t> </a:t>
            </a:r>
            <a:r>
              <a:rPr lang="en-GB" dirty="0" err="1"/>
              <a:t>helstjeneste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et </a:t>
            </a:r>
            <a:r>
              <a:rPr lang="en-GB" dirty="0" err="1"/>
              <a:t>helsefellesskap</a:t>
            </a:r>
            <a:r>
              <a:rPr lang="en-GB" dirty="0"/>
              <a:t>” (2020-2022)</a:t>
            </a:r>
          </a:p>
          <a:p>
            <a:pPr marL="800100" lvl="1" indent="-342900"/>
            <a:r>
              <a:rPr lang="en-GB" dirty="0" err="1"/>
              <a:t>Tillitsbyggerne</a:t>
            </a:r>
            <a:endParaRPr lang="en-GB" dirty="0"/>
          </a:p>
          <a:p>
            <a:pPr marL="800100" lvl="1" indent="-342900"/>
            <a:r>
              <a:rPr lang="en-GB" dirty="0" err="1"/>
              <a:t>Øyane-modellen</a:t>
            </a:r>
            <a:r>
              <a:rPr lang="en-GB" dirty="0"/>
              <a:t> for </a:t>
            </a:r>
            <a:r>
              <a:rPr lang="en-GB" dirty="0" err="1"/>
              <a:t>innovasjon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helsefellesskap</a:t>
            </a:r>
            <a:r>
              <a:rPr lang="en-GB" dirty="0"/>
              <a:t>, </a:t>
            </a:r>
            <a:r>
              <a:rPr lang="en-GB" dirty="0" err="1"/>
              <a:t>som</a:t>
            </a:r>
            <a:r>
              <a:rPr lang="en-GB" dirty="0"/>
              <a:t> </a:t>
            </a:r>
            <a:r>
              <a:rPr lang="en-GB" dirty="0" err="1"/>
              <a:t>brukes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nye </a:t>
            </a:r>
            <a:r>
              <a:rPr lang="en-GB" dirty="0" err="1"/>
              <a:t>prosjekter</a:t>
            </a:r>
            <a:r>
              <a:rPr lang="en-GB" dirty="0"/>
              <a:t>:</a:t>
            </a:r>
          </a:p>
          <a:p>
            <a:pPr marL="457200" lvl="1" indent="0">
              <a:buNone/>
            </a:pPr>
            <a:r>
              <a:rPr lang="en-GB" dirty="0"/>
              <a:t> </a:t>
            </a:r>
          </a:p>
          <a:p>
            <a:pPr marL="342900" indent="-342900"/>
            <a:r>
              <a:rPr lang="en-GB" dirty="0" err="1"/>
              <a:t>Svingdørsprosjektet</a:t>
            </a:r>
            <a:r>
              <a:rPr lang="en-GB" dirty="0"/>
              <a:t>: MULI team </a:t>
            </a:r>
            <a:r>
              <a:rPr lang="en-GB" dirty="0" err="1"/>
              <a:t>og</a:t>
            </a:r>
            <a:r>
              <a:rPr lang="en-GB" dirty="0"/>
              <a:t> MULI app (2021- 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Ansvarlig</a:t>
            </a:r>
            <a:r>
              <a:rPr lang="en-GB" dirty="0"/>
              <a:t> </a:t>
            </a:r>
            <a:r>
              <a:rPr lang="en-GB" dirty="0" err="1"/>
              <a:t>Håndtering</a:t>
            </a:r>
            <a:r>
              <a:rPr lang="en-GB" dirty="0"/>
              <a:t> </a:t>
            </a:r>
            <a:r>
              <a:rPr lang="en-GB" dirty="0" err="1"/>
              <a:t>av</a:t>
            </a:r>
            <a:r>
              <a:rPr lang="en-GB" dirty="0"/>
              <a:t> </a:t>
            </a:r>
            <a:r>
              <a:rPr lang="en-GB" dirty="0" err="1"/>
              <a:t>Økt</a:t>
            </a:r>
            <a:r>
              <a:rPr lang="en-GB" dirty="0"/>
              <a:t> </a:t>
            </a:r>
            <a:r>
              <a:rPr lang="en-GB" dirty="0" err="1"/>
              <a:t>Henvisningsmengde</a:t>
            </a:r>
            <a:r>
              <a:rPr lang="en-GB" dirty="0"/>
              <a:t> (2024-2025) </a:t>
            </a:r>
          </a:p>
          <a:p>
            <a:pPr marL="342900" indent="-342900"/>
            <a:r>
              <a:rPr lang="en-GB" dirty="0" err="1"/>
              <a:t>Brobyggerne</a:t>
            </a:r>
            <a:r>
              <a:rPr lang="en-GB" dirty="0"/>
              <a:t>  (2024-   )</a:t>
            </a:r>
          </a:p>
          <a:p>
            <a:pPr marL="342900" indent="-342900"/>
            <a:r>
              <a:rPr lang="en-GB" dirty="0"/>
              <a:t>MULI- team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håndtering</a:t>
            </a:r>
            <a:r>
              <a:rPr lang="en-GB" dirty="0"/>
              <a:t> </a:t>
            </a:r>
            <a:r>
              <a:rPr lang="en-GB" dirty="0" err="1"/>
              <a:t>av</a:t>
            </a:r>
            <a:r>
              <a:rPr lang="en-GB" dirty="0"/>
              <a:t> </a:t>
            </a:r>
            <a:r>
              <a:rPr lang="en-GB" dirty="0" err="1"/>
              <a:t>vold</a:t>
            </a:r>
            <a:r>
              <a:rPr lang="en-GB" dirty="0"/>
              <a:t>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Tett </a:t>
            </a:r>
            <a:r>
              <a:rPr lang="en-GB" b="1" dirty="0" err="1"/>
              <a:t>samarbeid</a:t>
            </a:r>
            <a:r>
              <a:rPr lang="en-GB" b="1" dirty="0"/>
              <a:t> om </a:t>
            </a:r>
            <a:r>
              <a:rPr lang="en-GB" b="1" dirty="0" err="1"/>
              <a:t>nasjonale</a:t>
            </a:r>
            <a:r>
              <a:rPr lang="en-GB" b="1" dirty="0"/>
              <a:t> </a:t>
            </a:r>
            <a:r>
              <a:rPr lang="en-GB" b="1" dirty="0" err="1"/>
              <a:t>satsinger</a:t>
            </a:r>
            <a:r>
              <a:rPr lang="en-GB" b="1" dirty="0"/>
              <a:t>:</a:t>
            </a:r>
          </a:p>
          <a:p>
            <a:pPr marL="342900" indent="-342900"/>
            <a:r>
              <a:rPr lang="en-GB" dirty="0"/>
              <a:t>FACT</a:t>
            </a:r>
          </a:p>
          <a:p>
            <a:pPr marL="342900" indent="-342900"/>
            <a:r>
              <a:rPr lang="en-GB" dirty="0"/>
              <a:t>IPS </a:t>
            </a:r>
            <a:r>
              <a:rPr lang="en-GB" dirty="0" err="1"/>
              <a:t>ressursmiljø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  <p:pic>
        <p:nvPicPr>
          <p:cNvPr id="4" name="Google Shape;3207;p418">
            <a:extLst>
              <a:ext uri="{FF2B5EF4-FFF2-40B4-BE49-F238E27FC236}">
                <a16:creationId xmlns:a16="http://schemas.microsoft.com/office/drawing/2014/main" id="{132F52E8-A592-BE86-7057-C754FEBFFA7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51025" y="242295"/>
            <a:ext cx="2855021" cy="195755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4EE0D39E-1537-E873-02F0-111E3F1FA0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6632" y="4271161"/>
            <a:ext cx="1579909" cy="888699"/>
          </a:xfrm>
          <a:prstGeom prst="rect">
            <a:avLst/>
          </a:prstGeom>
        </p:spPr>
      </p:pic>
      <p:pic>
        <p:nvPicPr>
          <p:cNvPr id="7" name="Google Shape;2499;p29">
            <a:extLst>
              <a:ext uri="{FF2B5EF4-FFF2-40B4-BE49-F238E27FC236}">
                <a16:creationId xmlns:a16="http://schemas.microsoft.com/office/drawing/2014/main" id="{503C27E6-8038-EF08-23EC-B5C8C1B9E4C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51967" r="4547"/>
          <a:stretch/>
        </p:blipFill>
        <p:spPr>
          <a:xfrm>
            <a:off x="9624814" y="5343674"/>
            <a:ext cx="2181727" cy="13509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000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9">
          <a:extLst>
            <a:ext uri="{FF2B5EF4-FFF2-40B4-BE49-F238E27FC236}">
              <a16:creationId xmlns:a16="http://schemas.microsoft.com/office/drawing/2014/main" id="{6163E907-4ECB-C704-2426-2C3E6E4F5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0" name="Google Shape;3470;p432">
            <a:extLst>
              <a:ext uri="{FF2B5EF4-FFF2-40B4-BE49-F238E27FC236}">
                <a16:creationId xmlns:a16="http://schemas.microsoft.com/office/drawing/2014/main" id="{EDC8FFC3-F546-2C09-F1E3-9184B521E7AA}"/>
              </a:ext>
            </a:extLst>
          </p:cNvPr>
          <p:cNvSpPr/>
          <p:nvPr/>
        </p:nvSpPr>
        <p:spPr>
          <a:xfrm>
            <a:off x="-25" y="0"/>
            <a:ext cx="12192000" cy="34290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471" name="Google Shape;3471;p432">
            <a:extLst>
              <a:ext uri="{FF2B5EF4-FFF2-40B4-BE49-F238E27FC236}">
                <a16:creationId xmlns:a16="http://schemas.microsoft.com/office/drawing/2014/main" id="{DC7AEBF4-9D80-060B-F752-12F4AC5EAF7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17647" y="3728357"/>
            <a:ext cx="2034735" cy="18659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72" name="Google Shape;3472;p432">
            <a:extLst>
              <a:ext uri="{FF2B5EF4-FFF2-40B4-BE49-F238E27FC236}">
                <a16:creationId xmlns:a16="http://schemas.microsoft.com/office/drawing/2014/main" id="{95AC32CA-8DEA-2046-5801-742429E8A2BD}"/>
              </a:ext>
            </a:extLst>
          </p:cNvPr>
          <p:cNvGrpSpPr/>
          <p:nvPr/>
        </p:nvGrpSpPr>
        <p:grpSpPr>
          <a:xfrm>
            <a:off x="521265" y="4179033"/>
            <a:ext cx="1534148" cy="1169252"/>
            <a:chOff x="798400" y="1807700"/>
            <a:chExt cx="2316395" cy="1765975"/>
          </a:xfrm>
        </p:grpSpPr>
        <p:pic>
          <p:nvPicPr>
            <p:cNvPr id="3473" name="Google Shape;3473;p432">
              <a:extLst>
                <a:ext uri="{FF2B5EF4-FFF2-40B4-BE49-F238E27FC236}">
                  <a16:creationId xmlns:a16="http://schemas.microsoft.com/office/drawing/2014/main" id="{32443843-7B09-D7F4-74BC-2C1C2F9AC2A1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727105" y="2816440"/>
              <a:ext cx="458935" cy="75723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74" name="Google Shape;3474;p432">
              <a:extLst>
                <a:ext uri="{FF2B5EF4-FFF2-40B4-BE49-F238E27FC236}">
                  <a16:creationId xmlns:a16="http://schemas.microsoft.com/office/drawing/2014/main" id="{60CD9F9F-0274-FDF1-565F-717617854C00}"/>
                </a:ext>
              </a:extLst>
            </p:cNvPr>
            <p:cNvSpPr/>
            <p:nvPr/>
          </p:nvSpPr>
          <p:spPr>
            <a:xfrm>
              <a:off x="923376" y="2125489"/>
              <a:ext cx="882000" cy="576900"/>
            </a:xfrm>
            <a:prstGeom prst="wedgeEllipseCallout">
              <a:avLst>
                <a:gd name="adj1" fmla="val 42718"/>
                <a:gd name="adj2" fmla="val 72219"/>
              </a:avLst>
            </a:prstGeom>
            <a:solidFill>
              <a:srgbClr val="FCE5CD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veat"/>
                <a:ea typeface="Caveat"/>
                <a:cs typeface="Caveat"/>
                <a:sym typeface="Caveat"/>
              </a:endParaRPr>
            </a:p>
          </p:txBody>
        </p:sp>
        <p:sp>
          <p:nvSpPr>
            <p:cNvPr id="3475" name="Google Shape;3475;p432">
              <a:extLst>
                <a:ext uri="{FF2B5EF4-FFF2-40B4-BE49-F238E27FC236}">
                  <a16:creationId xmlns:a16="http://schemas.microsoft.com/office/drawing/2014/main" id="{A5ABB25E-6D55-0BD3-D77F-33AA8D305CAF}"/>
                </a:ext>
              </a:extLst>
            </p:cNvPr>
            <p:cNvSpPr/>
            <p:nvPr/>
          </p:nvSpPr>
          <p:spPr>
            <a:xfrm>
              <a:off x="2052931" y="2062150"/>
              <a:ext cx="882000" cy="576900"/>
            </a:xfrm>
            <a:prstGeom prst="wedgeEllipseCallout">
              <a:avLst>
                <a:gd name="adj1" fmla="val -48943"/>
                <a:gd name="adj2" fmla="val 87980"/>
              </a:avLst>
            </a:prstGeom>
            <a:solidFill>
              <a:srgbClr val="FCE5CD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veat"/>
                <a:ea typeface="Caveat"/>
                <a:cs typeface="Caveat"/>
                <a:sym typeface="Caveat"/>
              </a:endParaRPr>
            </a:p>
          </p:txBody>
        </p:sp>
        <p:sp>
          <p:nvSpPr>
            <p:cNvPr id="3476" name="Google Shape;3476;p432">
              <a:extLst>
                <a:ext uri="{FF2B5EF4-FFF2-40B4-BE49-F238E27FC236}">
                  <a16:creationId xmlns:a16="http://schemas.microsoft.com/office/drawing/2014/main" id="{0E06484B-D9D8-B9CC-7521-34CAF7705A63}"/>
                </a:ext>
              </a:extLst>
            </p:cNvPr>
            <p:cNvSpPr/>
            <p:nvPr/>
          </p:nvSpPr>
          <p:spPr>
            <a:xfrm>
              <a:off x="2329625" y="2531867"/>
              <a:ext cx="785100" cy="576900"/>
            </a:xfrm>
            <a:prstGeom prst="wedgeEllipseCallout">
              <a:avLst>
                <a:gd name="adj1" fmla="val -70146"/>
                <a:gd name="adj2" fmla="val 32490"/>
              </a:avLst>
            </a:prstGeom>
            <a:solidFill>
              <a:srgbClr val="FCE5CD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veat"/>
                <a:ea typeface="Caveat"/>
                <a:cs typeface="Caveat"/>
                <a:sym typeface="Caveat"/>
              </a:endParaRPr>
            </a:p>
          </p:txBody>
        </p:sp>
        <p:sp>
          <p:nvSpPr>
            <p:cNvPr id="3477" name="Google Shape;3477;p432">
              <a:extLst>
                <a:ext uri="{FF2B5EF4-FFF2-40B4-BE49-F238E27FC236}">
                  <a16:creationId xmlns:a16="http://schemas.microsoft.com/office/drawing/2014/main" id="{532A0335-C795-D90F-A78A-9F427CE1ED9E}"/>
                </a:ext>
              </a:extLst>
            </p:cNvPr>
            <p:cNvSpPr/>
            <p:nvPr/>
          </p:nvSpPr>
          <p:spPr>
            <a:xfrm>
              <a:off x="798400" y="2643371"/>
              <a:ext cx="785100" cy="576900"/>
            </a:xfrm>
            <a:prstGeom prst="wedgeEllipseCallout">
              <a:avLst>
                <a:gd name="adj1" fmla="val 60200"/>
                <a:gd name="adj2" fmla="val 17315"/>
              </a:avLst>
            </a:prstGeom>
            <a:solidFill>
              <a:srgbClr val="FCE5CD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veat"/>
                <a:ea typeface="Caveat"/>
                <a:cs typeface="Caveat"/>
                <a:sym typeface="Caveat"/>
              </a:endParaRPr>
            </a:p>
          </p:txBody>
        </p:sp>
        <p:sp>
          <p:nvSpPr>
            <p:cNvPr id="3478" name="Google Shape;3478;p432">
              <a:extLst>
                <a:ext uri="{FF2B5EF4-FFF2-40B4-BE49-F238E27FC236}">
                  <a16:creationId xmlns:a16="http://schemas.microsoft.com/office/drawing/2014/main" id="{017871DA-57CA-4627-BBA8-722D4922BE81}"/>
                </a:ext>
              </a:extLst>
            </p:cNvPr>
            <p:cNvSpPr txBox="1"/>
            <p:nvPr/>
          </p:nvSpPr>
          <p:spPr>
            <a:xfrm>
              <a:off x="2396895" y="2639152"/>
              <a:ext cx="717900" cy="86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  <a:tabLst/>
                <a:defRPr/>
              </a:pPr>
              <a:endParaRPr kumimoji="0" sz="2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9" name="Google Shape;3479;p432">
              <a:extLst>
                <a:ext uri="{FF2B5EF4-FFF2-40B4-BE49-F238E27FC236}">
                  <a16:creationId xmlns:a16="http://schemas.microsoft.com/office/drawing/2014/main" id="{3C0EA4DE-46DD-C9D6-789B-F6AC0ADCC79A}"/>
                </a:ext>
              </a:extLst>
            </p:cNvPr>
            <p:cNvSpPr txBox="1"/>
            <p:nvPr/>
          </p:nvSpPr>
          <p:spPr>
            <a:xfrm>
              <a:off x="1024273" y="2217941"/>
              <a:ext cx="717900" cy="76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veat"/>
                <a:ea typeface="Caveat"/>
                <a:cs typeface="Caveat"/>
                <a:sym typeface="Caveat"/>
              </a:endParaRPr>
            </a:p>
          </p:txBody>
        </p:sp>
        <p:sp>
          <p:nvSpPr>
            <p:cNvPr id="3480" name="Google Shape;3480;p432">
              <a:extLst>
                <a:ext uri="{FF2B5EF4-FFF2-40B4-BE49-F238E27FC236}">
                  <a16:creationId xmlns:a16="http://schemas.microsoft.com/office/drawing/2014/main" id="{40003248-529A-66AF-3E6F-080480CE5BA2}"/>
                </a:ext>
              </a:extLst>
            </p:cNvPr>
            <p:cNvSpPr/>
            <p:nvPr/>
          </p:nvSpPr>
          <p:spPr>
            <a:xfrm>
              <a:off x="1560554" y="1807700"/>
              <a:ext cx="882000" cy="576900"/>
            </a:xfrm>
            <a:prstGeom prst="wedgeEllipseCallout">
              <a:avLst>
                <a:gd name="adj1" fmla="val -17524"/>
                <a:gd name="adj2" fmla="val 118598"/>
              </a:avLst>
            </a:prstGeom>
            <a:solidFill>
              <a:srgbClr val="FCE5CD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veat"/>
                <a:ea typeface="Caveat"/>
                <a:cs typeface="Caveat"/>
                <a:sym typeface="Caveat"/>
              </a:endParaRPr>
            </a:p>
          </p:txBody>
        </p:sp>
        <p:sp>
          <p:nvSpPr>
            <p:cNvPr id="3481" name="Google Shape;3481;p432">
              <a:extLst>
                <a:ext uri="{FF2B5EF4-FFF2-40B4-BE49-F238E27FC236}">
                  <a16:creationId xmlns:a16="http://schemas.microsoft.com/office/drawing/2014/main" id="{D6919657-A4F0-35AC-CF30-62EBAD0EEC67}"/>
                </a:ext>
              </a:extLst>
            </p:cNvPr>
            <p:cNvSpPr txBox="1"/>
            <p:nvPr/>
          </p:nvSpPr>
          <p:spPr>
            <a:xfrm>
              <a:off x="2329618" y="2204569"/>
              <a:ext cx="519900" cy="76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veat"/>
                <a:ea typeface="Caveat"/>
                <a:cs typeface="Caveat"/>
                <a:sym typeface="Caveat"/>
              </a:endParaRPr>
            </a:p>
          </p:txBody>
        </p:sp>
      </p:grpSp>
      <p:pic>
        <p:nvPicPr>
          <p:cNvPr id="3482" name="Google Shape;3482;p432">
            <a:extLst>
              <a:ext uri="{FF2B5EF4-FFF2-40B4-BE49-F238E27FC236}">
                <a16:creationId xmlns:a16="http://schemas.microsoft.com/office/drawing/2014/main" id="{B16C27B2-0F2D-4785-991D-416E1C49805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37424" t="3984" r="16678" b="5868"/>
          <a:stretch/>
        </p:blipFill>
        <p:spPr>
          <a:xfrm>
            <a:off x="2814877" y="3842783"/>
            <a:ext cx="1233757" cy="146826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483" name="Google Shape;3483;p432">
            <a:extLst>
              <a:ext uri="{FF2B5EF4-FFF2-40B4-BE49-F238E27FC236}">
                <a16:creationId xmlns:a16="http://schemas.microsoft.com/office/drawing/2014/main" id="{2D08630E-CA4C-7749-35B4-FA851B1E215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54654" t="24826" b="7210"/>
          <a:stretch/>
        </p:blipFill>
        <p:spPr>
          <a:xfrm>
            <a:off x="3795491" y="3810777"/>
            <a:ext cx="1144978" cy="106797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484" name="Google Shape;3484;p432">
            <a:extLst>
              <a:ext uri="{FF2B5EF4-FFF2-40B4-BE49-F238E27FC236}">
                <a16:creationId xmlns:a16="http://schemas.microsoft.com/office/drawing/2014/main" id="{840E6321-F58E-2FA6-38E3-7CAED9A21185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02621" y="4559756"/>
            <a:ext cx="1275450" cy="124201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485" name="Google Shape;3485;p432">
            <a:extLst>
              <a:ext uri="{FF2B5EF4-FFF2-40B4-BE49-F238E27FC236}">
                <a16:creationId xmlns:a16="http://schemas.microsoft.com/office/drawing/2014/main" id="{3983BFB6-1C87-5A85-2C35-0C4D91ADA94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27909" r="27874"/>
          <a:stretch/>
        </p:blipFill>
        <p:spPr>
          <a:xfrm>
            <a:off x="8530895" y="3891737"/>
            <a:ext cx="1126635" cy="1599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6" name="Google Shape;3486;p432">
            <a:extLst>
              <a:ext uri="{FF2B5EF4-FFF2-40B4-BE49-F238E27FC236}">
                <a16:creationId xmlns:a16="http://schemas.microsoft.com/office/drawing/2014/main" id="{03484747-968D-988C-954F-923D8F9D20E4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l="317" r="317"/>
          <a:stretch/>
        </p:blipFill>
        <p:spPr>
          <a:xfrm>
            <a:off x="7793848" y="4861191"/>
            <a:ext cx="1328139" cy="820417"/>
          </a:xfrm>
          <a:prstGeom prst="rect">
            <a:avLst/>
          </a:prstGeom>
          <a:noFill/>
          <a:ln>
            <a:noFill/>
          </a:ln>
        </p:spPr>
      </p:pic>
      <p:sp>
        <p:nvSpPr>
          <p:cNvPr id="3487" name="Google Shape;3487;p432">
            <a:extLst>
              <a:ext uri="{FF2B5EF4-FFF2-40B4-BE49-F238E27FC236}">
                <a16:creationId xmlns:a16="http://schemas.microsoft.com/office/drawing/2014/main" id="{9438D964-11C5-3F92-D525-37D4BA912207}"/>
              </a:ext>
            </a:extLst>
          </p:cNvPr>
          <p:cNvSpPr txBox="1"/>
          <p:nvPr/>
        </p:nvSpPr>
        <p:spPr>
          <a:xfrm>
            <a:off x="236823" y="5711355"/>
            <a:ext cx="2149427" cy="846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3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Samlet</a:t>
            </a:r>
            <a:r>
              <a:rPr kumimoji="0" lang="en-GB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brukerinnsikt</a:t>
            </a:r>
            <a:r>
              <a:rPr kumimoji="0" lang="en-GB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gjennom</a:t>
            </a:r>
            <a:r>
              <a:rPr kumimoji="0" lang="en-GB" sz="13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intervjuer</a:t>
            </a:r>
            <a:r>
              <a:rPr kumimoji="0" lang="en-GB" sz="13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og </a:t>
            </a:r>
            <a:r>
              <a:rPr kumimoji="0" lang="en-GB" sz="13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identifisert</a:t>
            </a:r>
            <a:r>
              <a:rPr kumimoji="0" lang="en-GB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problemområde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 Light"/>
              <a:ea typeface="Source Sans Pro Light"/>
              <a:cs typeface="Source Sans Pro Light"/>
              <a:sym typeface="Source Sans Pro Light"/>
            </a:endParaRPr>
          </a:p>
        </p:txBody>
      </p:sp>
      <p:sp>
        <p:nvSpPr>
          <p:cNvPr id="3488" name="Google Shape;3488;p432">
            <a:extLst>
              <a:ext uri="{FF2B5EF4-FFF2-40B4-BE49-F238E27FC236}">
                <a16:creationId xmlns:a16="http://schemas.microsoft.com/office/drawing/2014/main" id="{29F750FC-801E-C06A-0CF6-57EE26E72E9B}"/>
              </a:ext>
            </a:extLst>
          </p:cNvPr>
          <p:cNvSpPr txBox="1"/>
          <p:nvPr/>
        </p:nvSpPr>
        <p:spPr>
          <a:xfrm>
            <a:off x="2881057" y="5815327"/>
            <a:ext cx="2493544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Alle </a:t>
            </a:r>
            <a:r>
              <a:rPr kumimoji="0" lang="en-GB" sz="13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aktører</a:t>
            </a:r>
            <a:r>
              <a:rPr kumimoji="0" lang="en-GB" sz="1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deltok</a:t>
            </a:r>
            <a:r>
              <a:rPr kumimoji="0" lang="en-GB" sz="1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I </a:t>
            </a:r>
            <a:r>
              <a:rPr kumimoji="0" lang="en-GB" sz="13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samskaping</a:t>
            </a:r>
            <a:r>
              <a:rPr kumimoji="0" lang="en-GB" sz="1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av</a:t>
            </a:r>
            <a:r>
              <a:rPr kumimoji="0" lang="en-GB" sz="1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idéer</a:t>
            </a:r>
            <a:r>
              <a:rPr kumimoji="0" lang="en-GB" sz="1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for </a:t>
            </a:r>
            <a:r>
              <a:rPr kumimoji="0" lang="en-GB" sz="13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løsning</a:t>
            </a:r>
            <a:r>
              <a:rPr kumimoji="0" lang="en-GB" sz="1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 </a:t>
            </a:r>
            <a:r>
              <a:rPr kumimoji="0" lang="en-GB" sz="13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og</a:t>
            </a:r>
            <a:r>
              <a:rPr kumimoji="0" lang="en-GB" sz="1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prioritert</a:t>
            </a:r>
            <a:r>
              <a:rPr kumimoji="0" lang="en-GB" sz="1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idéretninger</a:t>
            </a:r>
            <a:r>
              <a:rPr kumimoji="0" lang="en-GB" sz="1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i</a:t>
            </a:r>
            <a:r>
              <a:rPr kumimoji="0" lang="en-GB" sz="1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workshops </a:t>
            </a:r>
            <a:r>
              <a:rPr kumimoji="0" lang="en-GB" sz="13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i</a:t>
            </a:r>
            <a:r>
              <a:rPr kumimoji="0" lang="en-GB" sz="1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miro</a:t>
            </a:r>
            <a:r>
              <a:rPr kumimoji="0" lang="en-GB" sz="1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eller</a:t>
            </a:r>
            <a:r>
              <a:rPr kumimoji="0" lang="en-GB" sz="13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fysisk</a:t>
            </a: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 Light"/>
              <a:ea typeface="Source Sans Pro Light"/>
              <a:cs typeface="Source Sans Pro Light"/>
              <a:sym typeface="Source Sans Pro Light"/>
            </a:endParaRPr>
          </a:p>
        </p:txBody>
      </p:sp>
      <p:sp>
        <p:nvSpPr>
          <p:cNvPr id="3489" name="Google Shape;3489;p432">
            <a:extLst>
              <a:ext uri="{FF2B5EF4-FFF2-40B4-BE49-F238E27FC236}">
                <a16:creationId xmlns:a16="http://schemas.microsoft.com/office/drawing/2014/main" id="{8DBA34E6-1413-CE4A-4A50-DF5A26E28A8D}"/>
              </a:ext>
            </a:extLst>
          </p:cNvPr>
          <p:cNvSpPr txBox="1"/>
          <p:nvPr/>
        </p:nvSpPr>
        <p:spPr>
          <a:xfrm>
            <a:off x="5590669" y="5790645"/>
            <a:ext cx="1842600" cy="846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3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Utviklet</a:t>
            </a:r>
            <a:r>
              <a:rPr kumimoji="0" lang="en-GB" sz="1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konsept</a:t>
            </a:r>
            <a:r>
              <a:rPr kumimoji="0" lang="en-GB" sz="1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for å </a:t>
            </a:r>
            <a:r>
              <a:rPr kumimoji="0" lang="en-GB" sz="13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løse</a:t>
            </a:r>
            <a:r>
              <a:rPr kumimoji="0" lang="en-GB" sz="1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hovedproblemet</a:t>
            </a:r>
            <a:r>
              <a:rPr lang="en-GB" sz="1300" dirty="0">
                <a:latin typeface="Source Sans Pro Light"/>
                <a:ea typeface="Source Sans Pro Light"/>
                <a:cs typeface="Source Sans Pro Light"/>
                <a:sym typeface="Source Sans Pro Light"/>
              </a:rPr>
              <a:t> for</a:t>
            </a:r>
            <a:r>
              <a:rPr kumimoji="0" lang="en-GB" sz="13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våre</a:t>
            </a:r>
            <a:r>
              <a:rPr kumimoji="0" lang="en-GB" sz="13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felles</a:t>
            </a:r>
            <a:r>
              <a:rPr kumimoji="0" lang="en-GB" sz="13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brukere</a:t>
            </a: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 Light"/>
              <a:ea typeface="Source Sans Pro Light"/>
              <a:cs typeface="Source Sans Pro Light"/>
              <a:sym typeface="Source Sans Pro Light"/>
            </a:endParaRPr>
          </a:p>
        </p:txBody>
      </p:sp>
      <p:sp>
        <p:nvSpPr>
          <p:cNvPr id="3490" name="Google Shape;3490;p432">
            <a:extLst>
              <a:ext uri="{FF2B5EF4-FFF2-40B4-BE49-F238E27FC236}">
                <a16:creationId xmlns:a16="http://schemas.microsoft.com/office/drawing/2014/main" id="{5750ECDB-8025-CFD0-8DBB-61A135373F6F}"/>
              </a:ext>
            </a:extLst>
          </p:cNvPr>
          <p:cNvSpPr/>
          <p:nvPr/>
        </p:nvSpPr>
        <p:spPr>
          <a:xfrm rot="2321698">
            <a:off x="7372205" y="4473041"/>
            <a:ext cx="563941" cy="376562"/>
          </a:xfrm>
          <a:custGeom>
            <a:avLst/>
            <a:gdLst/>
            <a:ahLst/>
            <a:cxnLst/>
            <a:rect l="l" t="t" r="r" b="b"/>
            <a:pathLst>
              <a:path w="35460" h="16253" extrusionOk="0">
                <a:moveTo>
                  <a:pt x="0" y="16253"/>
                </a:moveTo>
                <a:cubicBezTo>
                  <a:pt x="4830" y="4181"/>
                  <a:pt x="22458" y="0"/>
                  <a:pt x="35460" y="0"/>
                </a:cubicBezTo>
              </a:path>
            </a:pathLst>
          </a:custGeom>
          <a:noFill/>
          <a:ln w="9525" cap="flat" cmpd="sng">
            <a:solidFill>
              <a:srgbClr val="9E9E9E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b-NO"/>
          </a:p>
        </p:txBody>
      </p:sp>
      <p:sp>
        <p:nvSpPr>
          <p:cNvPr id="3491" name="Google Shape;3491;p432">
            <a:extLst>
              <a:ext uri="{FF2B5EF4-FFF2-40B4-BE49-F238E27FC236}">
                <a16:creationId xmlns:a16="http://schemas.microsoft.com/office/drawing/2014/main" id="{D58BD6DE-D3D0-E8C3-A3AB-A0547C52559D}"/>
              </a:ext>
            </a:extLst>
          </p:cNvPr>
          <p:cNvSpPr txBox="1"/>
          <p:nvPr/>
        </p:nvSpPr>
        <p:spPr>
          <a:xfrm>
            <a:off x="8172912" y="5790645"/>
            <a:ext cx="1842600" cy="846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3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Utviklet</a:t>
            </a:r>
            <a:r>
              <a:rPr kumimoji="0" lang="en-GB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røffe</a:t>
            </a:r>
            <a:r>
              <a:rPr kumimoji="0" lang="en-GB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prototyper</a:t>
            </a:r>
            <a:r>
              <a:rPr kumimoji="0" lang="en-GB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og </a:t>
            </a:r>
            <a:r>
              <a:rPr kumimoji="0" lang="en-GB" sz="1300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testet</a:t>
            </a:r>
            <a:r>
              <a:rPr kumimoji="0" lang="en-GB" sz="13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ut</a:t>
            </a:r>
            <a:r>
              <a:rPr kumimoji="0" lang="en-GB" sz="13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</a:t>
            </a:r>
            <a:r>
              <a:rPr kumimoji="0" lang="en-GB" sz="13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konsepter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 Light"/>
              <a:ea typeface="Source Sans Pro Light"/>
              <a:cs typeface="Source Sans Pro Light"/>
              <a:sym typeface="Source Sans Pro Light"/>
            </a:endParaRPr>
          </a:p>
        </p:txBody>
      </p:sp>
      <p:sp>
        <p:nvSpPr>
          <p:cNvPr id="3492" name="Google Shape;3492;p432">
            <a:extLst>
              <a:ext uri="{FF2B5EF4-FFF2-40B4-BE49-F238E27FC236}">
                <a16:creationId xmlns:a16="http://schemas.microsoft.com/office/drawing/2014/main" id="{B46A12ED-3D20-4234-73B6-C2A0648EF5EB}"/>
              </a:ext>
            </a:extLst>
          </p:cNvPr>
          <p:cNvSpPr txBox="1"/>
          <p:nvPr/>
        </p:nvSpPr>
        <p:spPr>
          <a:xfrm>
            <a:off x="10231580" y="5932886"/>
            <a:ext cx="1842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300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Pilotert</a:t>
            </a:r>
            <a:r>
              <a:rPr kumimoji="0" lang="en-GB" sz="13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og </a:t>
            </a:r>
            <a:r>
              <a:rPr kumimoji="0" lang="en-GB" sz="1300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justert</a:t>
            </a:r>
            <a:r>
              <a:rPr kumimoji="0" lang="en-GB" sz="13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  </a:t>
            </a:r>
            <a:r>
              <a:rPr kumimoji="0" lang="en-GB" sz="1300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rPr>
              <a:t>konsepter</a:t>
            </a:r>
            <a:endParaRPr kumimoji="0" sz="13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 Light"/>
              <a:ea typeface="Source Sans Pro Light"/>
              <a:cs typeface="Source Sans Pro Light"/>
              <a:sym typeface="Source Sans Pro Light"/>
            </a:endParaRPr>
          </a:p>
        </p:txBody>
      </p:sp>
      <p:sp>
        <p:nvSpPr>
          <p:cNvPr id="3493" name="Google Shape;3493;p432">
            <a:extLst>
              <a:ext uri="{FF2B5EF4-FFF2-40B4-BE49-F238E27FC236}">
                <a16:creationId xmlns:a16="http://schemas.microsoft.com/office/drawing/2014/main" id="{8202DD59-D014-CA5A-9DDC-90BC78BD4208}"/>
              </a:ext>
            </a:extLst>
          </p:cNvPr>
          <p:cNvSpPr/>
          <p:nvPr/>
        </p:nvSpPr>
        <p:spPr>
          <a:xfrm rot="-8377907">
            <a:off x="9652440" y="4975828"/>
            <a:ext cx="472747" cy="374502"/>
          </a:xfrm>
          <a:custGeom>
            <a:avLst/>
            <a:gdLst/>
            <a:ahLst/>
            <a:cxnLst/>
            <a:rect l="l" t="t" r="r" b="b"/>
            <a:pathLst>
              <a:path w="35460" h="16253" extrusionOk="0">
                <a:moveTo>
                  <a:pt x="0" y="16253"/>
                </a:moveTo>
                <a:cubicBezTo>
                  <a:pt x="4830" y="4181"/>
                  <a:pt x="22458" y="0"/>
                  <a:pt x="35460" y="0"/>
                </a:cubicBezTo>
              </a:path>
            </a:pathLst>
          </a:custGeom>
          <a:noFill/>
          <a:ln w="9525" cap="flat" cmpd="sng">
            <a:solidFill>
              <a:srgbClr val="9E9E9E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b-NO"/>
          </a:p>
        </p:txBody>
      </p:sp>
      <p:grpSp>
        <p:nvGrpSpPr>
          <p:cNvPr id="3494" name="Google Shape;3494;p432">
            <a:extLst>
              <a:ext uri="{FF2B5EF4-FFF2-40B4-BE49-F238E27FC236}">
                <a16:creationId xmlns:a16="http://schemas.microsoft.com/office/drawing/2014/main" id="{44C6C519-D8D7-8DED-A2D3-27645435420B}"/>
              </a:ext>
            </a:extLst>
          </p:cNvPr>
          <p:cNvGrpSpPr/>
          <p:nvPr/>
        </p:nvGrpSpPr>
        <p:grpSpPr>
          <a:xfrm rot="-1770563">
            <a:off x="4842285" y="4857434"/>
            <a:ext cx="803298" cy="517522"/>
            <a:chOff x="5067500" y="4431077"/>
            <a:chExt cx="1000702" cy="644698"/>
          </a:xfrm>
        </p:grpSpPr>
        <p:sp>
          <p:nvSpPr>
            <p:cNvPr id="3495" name="Google Shape;3495;p432">
              <a:extLst>
                <a:ext uri="{FF2B5EF4-FFF2-40B4-BE49-F238E27FC236}">
                  <a16:creationId xmlns:a16="http://schemas.microsoft.com/office/drawing/2014/main" id="{7AF06114-B71E-7E77-D228-39462CB1A5B4}"/>
                </a:ext>
              </a:extLst>
            </p:cNvPr>
            <p:cNvSpPr/>
            <p:nvPr/>
          </p:nvSpPr>
          <p:spPr>
            <a:xfrm rot="10800000" flipH="1">
              <a:off x="5067500" y="4431077"/>
              <a:ext cx="954140" cy="539437"/>
            </a:xfrm>
            <a:custGeom>
              <a:avLst/>
              <a:gdLst/>
              <a:ahLst/>
              <a:cxnLst/>
              <a:rect l="l" t="t" r="r" b="b"/>
              <a:pathLst>
                <a:path w="35460" h="16253" extrusionOk="0">
                  <a:moveTo>
                    <a:pt x="0" y="16253"/>
                  </a:moveTo>
                  <a:cubicBezTo>
                    <a:pt x="4830" y="4181"/>
                    <a:pt x="22458" y="0"/>
                    <a:pt x="35460" y="0"/>
                  </a:cubicBezTo>
                </a:path>
              </a:pathLst>
            </a:custGeom>
            <a:noFill/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3496" name="Google Shape;3496;p432">
              <a:extLst>
                <a:ext uri="{FF2B5EF4-FFF2-40B4-BE49-F238E27FC236}">
                  <a16:creationId xmlns:a16="http://schemas.microsoft.com/office/drawing/2014/main" id="{8B448FCC-E609-68D4-23C5-B4F59779B5E1}"/>
                </a:ext>
              </a:extLst>
            </p:cNvPr>
            <p:cNvSpPr/>
            <p:nvPr/>
          </p:nvSpPr>
          <p:spPr>
            <a:xfrm rot="-9139007" flipH="1">
              <a:off x="5975871" y="4958428"/>
              <a:ext cx="49782" cy="114731"/>
            </a:xfrm>
            <a:custGeom>
              <a:avLst/>
              <a:gdLst/>
              <a:ahLst/>
              <a:cxnLst/>
              <a:rect l="l" t="t" r="r" b="b"/>
              <a:pathLst>
                <a:path w="1837" h="4441" extrusionOk="0">
                  <a:moveTo>
                    <a:pt x="0" y="0"/>
                  </a:moveTo>
                  <a:cubicBezTo>
                    <a:pt x="0" y="1602"/>
                    <a:pt x="877" y="3159"/>
                    <a:pt x="1837" y="4441"/>
                  </a:cubicBezTo>
                </a:path>
              </a:pathLst>
            </a:custGeom>
            <a:noFill/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3497" name="Google Shape;3497;p432">
              <a:extLst>
                <a:ext uri="{FF2B5EF4-FFF2-40B4-BE49-F238E27FC236}">
                  <a16:creationId xmlns:a16="http://schemas.microsoft.com/office/drawing/2014/main" id="{A7121CD6-C4A8-698C-3F77-A2EAEAC46B73}"/>
                </a:ext>
              </a:extLst>
            </p:cNvPr>
            <p:cNvSpPr/>
            <p:nvPr/>
          </p:nvSpPr>
          <p:spPr>
            <a:xfrm rot="-9139007" flipH="1">
              <a:off x="5964036" y="4932867"/>
              <a:ext cx="103737" cy="23742"/>
            </a:xfrm>
            <a:custGeom>
              <a:avLst/>
              <a:gdLst/>
              <a:ahLst/>
              <a:cxnLst/>
              <a:rect l="l" t="t" r="r" b="b"/>
              <a:pathLst>
                <a:path w="3828" h="919" extrusionOk="0">
                  <a:moveTo>
                    <a:pt x="3828" y="0"/>
                  </a:moveTo>
                  <a:cubicBezTo>
                    <a:pt x="2516" y="0"/>
                    <a:pt x="1218" y="431"/>
                    <a:pt x="0" y="919"/>
                  </a:cubicBezTo>
                </a:path>
              </a:pathLst>
            </a:custGeom>
            <a:noFill/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nb-NO"/>
            </a:p>
          </p:txBody>
        </p:sp>
      </p:grpSp>
      <p:sp>
        <p:nvSpPr>
          <p:cNvPr id="3498" name="Google Shape;3498;p432">
            <a:extLst>
              <a:ext uri="{FF2B5EF4-FFF2-40B4-BE49-F238E27FC236}">
                <a16:creationId xmlns:a16="http://schemas.microsoft.com/office/drawing/2014/main" id="{E42CE7BE-4602-D288-2463-C9873BC30FEF}"/>
              </a:ext>
            </a:extLst>
          </p:cNvPr>
          <p:cNvSpPr/>
          <p:nvPr/>
        </p:nvSpPr>
        <p:spPr>
          <a:xfrm rot="-239013">
            <a:off x="7974294" y="4615170"/>
            <a:ext cx="30674" cy="74166"/>
          </a:xfrm>
          <a:custGeom>
            <a:avLst/>
            <a:gdLst/>
            <a:ahLst/>
            <a:cxnLst/>
            <a:rect l="l" t="t" r="r" b="b"/>
            <a:pathLst>
              <a:path w="1837" h="4441" extrusionOk="0">
                <a:moveTo>
                  <a:pt x="0" y="0"/>
                </a:moveTo>
                <a:cubicBezTo>
                  <a:pt x="0" y="1602"/>
                  <a:pt x="877" y="3159"/>
                  <a:pt x="1837" y="4441"/>
                </a:cubicBezTo>
              </a:path>
            </a:pathLst>
          </a:custGeom>
          <a:noFill/>
          <a:ln w="9525" cap="flat" cmpd="sng">
            <a:solidFill>
              <a:srgbClr val="9E9E9E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b-NO"/>
          </a:p>
        </p:txBody>
      </p:sp>
      <p:sp>
        <p:nvSpPr>
          <p:cNvPr id="3499" name="Google Shape;3499;p432">
            <a:extLst>
              <a:ext uri="{FF2B5EF4-FFF2-40B4-BE49-F238E27FC236}">
                <a16:creationId xmlns:a16="http://schemas.microsoft.com/office/drawing/2014/main" id="{4DFCD51B-90B8-BF2E-C13D-118F4A987769}"/>
              </a:ext>
            </a:extLst>
          </p:cNvPr>
          <p:cNvSpPr/>
          <p:nvPr/>
        </p:nvSpPr>
        <p:spPr>
          <a:xfrm rot="-239013">
            <a:off x="7945186" y="4690942"/>
            <a:ext cx="63919" cy="15348"/>
          </a:xfrm>
          <a:custGeom>
            <a:avLst/>
            <a:gdLst/>
            <a:ahLst/>
            <a:cxnLst/>
            <a:rect l="l" t="t" r="r" b="b"/>
            <a:pathLst>
              <a:path w="3828" h="919" extrusionOk="0">
                <a:moveTo>
                  <a:pt x="3828" y="0"/>
                </a:moveTo>
                <a:cubicBezTo>
                  <a:pt x="2516" y="0"/>
                  <a:pt x="1218" y="431"/>
                  <a:pt x="0" y="919"/>
                </a:cubicBezTo>
              </a:path>
            </a:pathLst>
          </a:custGeom>
          <a:noFill/>
          <a:ln w="9525" cap="flat" cmpd="sng">
            <a:solidFill>
              <a:srgbClr val="9E9E9E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b-NO"/>
          </a:p>
        </p:txBody>
      </p:sp>
      <p:sp>
        <p:nvSpPr>
          <p:cNvPr id="3500" name="Google Shape;3500;p432">
            <a:extLst>
              <a:ext uri="{FF2B5EF4-FFF2-40B4-BE49-F238E27FC236}">
                <a16:creationId xmlns:a16="http://schemas.microsoft.com/office/drawing/2014/main" id="{359B1FFF-C825-3EB4-AC01-F822D5050E98}"/>
              </a:ext>
            </a:extLst>
          </p:cNvPr>
          <p:cNvSpPr/>
          <p:nvPr/>
        </p:nvSpPr>
        <p:spPr>
          <a:xfrm rot="-4142334">
            <a:off x="10146745" y="5128222"/>
            <a:ext cx="29424" cy="71130"/>
          </a:xfrm>
          <a:custGeom>
            <a:avLst/>
            <a:gdLst/>
            <a:ahLst/>
            <a:cxnLst/>
            <a:rect l="l" t="t" r="r" b="b"/>
            <a:pathLst>
              <a:path w="1837" h="4441" extrusionOk="0">
                <a:moveTo>
                  <a:pt x="0" y="0"/>
                </a:moveTo>
                <a:cubicBezTo>
                  <a:pt x="0" y="1602"/>
                  <a:pt x="877" y="3159"/>
                  <a:pt x="1837" y="4441"/>
                </a:cubicBezTo>
              </a:path>
            </a:pathLst>
          </a:custGeom>
          <a:noFill/>
          <a:ln w="9525" cap="flat" cmpd="sng">
            <a:solidFill>
              <a:srgbClr val="9E9E9E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b-NO"/>
          </a:p>
        </p:txBody>
      </p:sp>
      <p:sp>
        <p:nvSpPr>
          <p:cNvPr id="3501" name="Google Shape;3501;p432">
            <a:extLst>
              <a:ext uri="{FF2B5EF4-FFF2-40B4-BE49-F238E27FC236}">
                <a16:creationId xmlns:a16="http://schemas.microsoft.com/office/drawing/2014/main" id="{07A98C12-1EBC-B287-DF78-7E26FFCB53B0}"/>
              </a:ext>
            </a:extLst>
          </p:cNvPr>
          <p:cNvSpPr/>
          <p:nvPr/>
        </p:nvSpPr>
        <p:spPr>
          <a:xfrm rot="-4142334">
            <a:off x="10166071" y="5186025"/>
            <a:ext cx="61315" cy="14719"/>
          </a:xfrm>
          <a:custGeom>
            <a:avLst/>
            <a:gdLst/>
            <a:ahLst/>
            <a:cxnLst/>
            <a:rect l="l" t="t" r="r" b="b"/>
            <a:pathLst>
              <a:path w="3828" h="919" extrusionOk="0">
                <a:moveTo>
                  <a:pt x="3828" y="0"/>
                </a:moveTo>
                <a:cubicBezTo>
                  <a:pt x="2516" y="0"/>
                  <a:pt x="1218" y="431"/>
                  <a:pt x="0" y="919"/>
                </a:cubicBezTo>
              </a:path>
            </a:pathLst>
          </a:custGeom>
          <a:noFill/>
          <a:ln w="9525" cap="flat" cmpd="sng">
            <a:solidFill>
              <a:srgbClr val="9E9E9E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b-NO"/>
          </a:p>
        </p:txBody>
      </p:sp>
      <p:sp>
        <p:nvSpPr>
          <p:cNvPr id="3502" name="Google Shape;3502;p432">
            <a:extLst>
              <a:ext uri="{FF2B5EF4-FFF2-40B4-BE49-F238E27FC236}">
                <a16:creationId xmlns:a16="http://schemas.microsoft.com/office/drawing/2014/main" id="{BA9387B4-C58A-2448-7BB5-5158E04224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1119" y="211552"/>
            <a:ext cx="11009711" cy="903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9525" tIns="129525" rIns="129525" bIns="1295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nb-NO" b="1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nb-NO" sz="2800" b="1" dirty="0">
                <a:latin typeface="Montserrat"/>
                <a:ea typeface="Montserrat"/>
                <a:cs typeface="Montserrat"/>
                <a:sym typeface="Montserrat"/>
              </a:rPr>
              <a:t>Samskaper tjeneste-innovasjon med fokus på lokale pasienters behov</a:t>
            </a:r>
            <a:br>
              <a:rPr lang="nb-NO" b="1" dirty="0">
                <a:latin typeface="Montserrat"/>
                <a:ea typeface="Montserrat"/>
                <a:cs typeface="Montserrat"/>
                <a:sym typeface="Montserrat"/>
              </a:rPr>
            </a:br>
            <a:br>
              <a:rPr lang="nb-NO" b="1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nb-NO" sz="2400" b="1" dirty="0">
                <a:latin typeface="Montserrat"/>
                <a:ea typeface="Montserrat"/>
                <a:cs typeface="Montserrat"/>
                <a:sym typeface="Montserrat"/>
              </a:rPr>
              <a:t>Tjenestedesign er viktig verktøy for læring og justering: </a:t>
            </a:r>
            <a:br>
              <a:rPr lang="nb-NO" sz="2400" b="1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nb-NO" sz="2400" b="1" dirty="0">
                <a:latin typeface="Montserrat"/>
                <a:ea typeface="Montserrat"/>
                <a:cs typeface="Montserrat"/>
                <a:sym typeface="Montserrat"/>
              </a:rPr>
              <a:t>Her skapes nye relasjoner og nye måter lære, endre praksis og organisere oss på sammen (støtte: </a:t>
            </a:r>
            <a:r>
              <a:rPr lang="nb-NO" sz="2400" b="1" dirty="0" err="1">
                <a:latin typeface="Montserrat"/>
                <a:ea typeface="Montserrat"/>
                <a:cs typeface="Montserrat"/>
                <a:sym typeface="Montserrat"/>
              </a:rPr>
              <a:t>StimuLab</a:t>
            </a:r>
            <a:r>
              <a:rPr lang="nb-NO" sz="2400" b="1" dirty="0">
                <a:latin typeface="Montserrat"/>
                <a:ea typeface="Montserrat"/>
                <a:cs typeface="Montserrat"/>
                <a:sym typeface="Montserrat"/>
              </a:rPr>
              <a:t>/</a:t>
            </a:r>
            <a:r>
              <a:rPr lang="nb-NO" sz="2400" b="1" dirty="0" err="1">
                <a:latin typeface="Montserrat"/>
                <a:ea typeface="Montserrat"/>
                <a:cs typeface="Montserrat"/>
                <a:sym typeface="Montserrat"/>
              </a:rPr>
              <a:t>InnoMed</a:t>
            </a:r>
            <a:r>
              <a:rPr lang="nb-NO" sz="2400" b="1" dirty="0"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sz="2400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503" name="Google Shape;3503;p432">
            <a:extLst>
              <a:ext uri="{FF2B5EF4-FFF2-40B4-BE49-F238E27FC236}">
                <a16:creationId xmlns:a16="http://schemas.microsoft.com/office/drawing/2014/main" id="{412AD88A-70EE-2CE2-6C97-1BB5D59AD382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573998" y="4015448"/>
            <a:ext cx="1157764" cy="1543675"/>
          </a:xfrm>
          <a:prstGeom prst="rect">
            <a:avLst/>
          </a:prstGeom>
          <a:noFill/>
          <a:ln>
            <a:noFill/>
          </a:ln>
        </p:spPr>
      </p:pic>
      <p:sp>
        <p:nvSpPr>
          <p:cNvPr id="3504" name="Google Shape;3504;p432">
            <a:extLst>
              <a:ext uri="{FF2B5EF4-FFF2-40B4-BE49-F238E27FC236}">
                <a16:creationId xmlns:a16="http://schemas.microsoft.com/office/drawing/2014/main" id="{7108D345-0C56-E36A-013F-4A36EDBCFEFE}"/>
              </a:ext>
            </a:extLst>
          </p:cNvPr>
          <p:cNvSpPr/>
          <p:nvPr/>
        </p:nvSpPr>
        <p:spPr>
          <a:xfrm rot="2321698">
            <a:off x="2104280" y="4313991"/>
            <a:ext cx="563941" cy="376562"/>
          </a:xfrm>
          <a:custGeom>
            <a:avLst/>
            <a:gdLst/>
            <a:ahLst/>
            <a:cxnLst/>
            <a:rect l="l" t="t" r="r" b="b"/>
            <a:pathLst>
              <a:path w="35460" h="16253" extrusionOk="0">
                <a:moveTo>
                  <a:pt x="0" y="16253"/>
                </a:moveTo>
                <a:cubicBezTo>
                  <a:pt x="4830" y="4181"/>
                  <a:pt x="22458" y="0"/>
                  <a:pt x="35460" y="0"/>
                </a:cubicBezTo>
              </a:path>
            </a:pathLst>
          </a:custGeom>
          <a:noFill/>
          <a:ln w="9525" cap="flat" cmpd="sng">
            <a:solidFill>
              <a:srgbClr val="9E9E9E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b-NO"/>
          </a:p>
        </p:txBody>
      </p:sp>
      <p:sp>
        <p:nvSpPr>
          <p:cNvPr id="3505" name="Google Shape;3505;p432">
            <a:extLst>
              <a:ext uri="{FF2B5EF4-FFF2-40B4-BE49-F238E27FC236}">
                <a16:creationId xmlns:a16="http://schemas.microsoft.com/office/drawing/2014/main" id="{E7E8E456-721C-990E-17EE-4038B889F33E}"/>
              </a:ext>
            </a:extLst>
          </p:cNvPr>
          <p:cNvSpPr/>
          <p:nvPr/>
        </p:nvSpPr>
        <p:spPr>
          <a:xfrm rot="-239013">
            <a:off x="2706369" y="4456120"/>
            <a:ext cx="30674" cy="74166"/>
          </a:xfrm>
          <a:custGeom>
            <a:avLst/>
            <a:gdLst/>
            <a:ahLst/>
            <a:cxnLst/>
            <a:rect l="l" t="t" r="r" b="b"/>
            <a:pathLst>
              <a:path w="1837" h="4441" extrusionOk="0">
                <a:moveTo>
                  <a:pt x="0" y="0"/>
                </a:moveTo>
                <a:cubicBezTo>
                  <a:pt x="0" y="1602"/>
                  <a:pt x="877" y="3159"/>
                  <a:pt x="1837" y="4441"/>
                </a:cubicBezTo>
              </a:path>
            </a:pathLst>
          </a:custGeom>
          <a:noFill/>
          <a:ln w="9525" cap="flat" cmpd="sng">
            <a:solidFill>
              <a:srgbClr val="9E9E9E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b-NO"/>
          </a:p>
        </p:txBody>
      </p:sp>
      <p:sp>
        <p:nvSpPr>
          <p:cNvPr id="3506" name="Google Shape;3506;p432">
            <a:extLst>
              <a:ext uri="{FF2B5EF4-FFF2-40B4-BE49-F238E27FC236}">
                <a16:creationId xmlns:a16="http://schemas.microsoft.com/office/drawing/2014/main" id="{0A9530D9-0431-6948-73FC-848B0B2EA137}"/>
              </a:ext>
            </a:extLst>
          </p:cNvPr>
          <p:cNvSpPr/>
          <p:nvPr/>
        </p:nvSpPr>
        <p:spPr>
          <a:xfrm rot="-239013">
            <a:off x="2677261" y="4531892"/>
            <a:ext cx="63919" cy="15348"/>
          </a:xfrm>
          <a:custGeom>
            <a:avLst/>
            <a:gdLst/>
            <a:ahLst/>
            <a:cxnLst/>
            <a:rect l="l" t="t" r="r" b="b"/>
            <a:pathLst>
              <a:path w="3828" h="919" extrusionOk="0">
                <a:moveTo>
                  <a:pt x="3828" y="0"/>
                </a:moveTo>
                <a:cubicBezTo>
                  <a:pt x="2516" y="0"/>
                  <a:pt x="1218" y="431"/>
                  <a:pt x="0" y="919"/>
                </a:cubicBezTo>
              </a:path>
            </a:pathLst>
          </a:custGeom>
          <a:noFill/>
          <a:ln w="9525" cap="flat" cmpd="sng">
            <a:solidFill>
              <a:srgbClr val="9E9E9E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b-NO"/>
          </a:p>
        </p:txBody>
      </p:sp>
      <p:sp>
        <p:nvSpPr>
          <p:cNvPr id="3508" name="Google Shape;3508;p432">
            <a:extLst>
              <a:ext uri="{FF2B5EF4-FFF2-40B4-BE49-F238E27FC236}">
                <a16:creationId xmlns:a16="http://schemas.microsoft.com/office/drawing/2014/main" id="{BD45935C-7C57-35C0-2ED7-60705FDA67F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984296" y="6568440"/>
            <a:ext cx="1764900" cy="137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GB" sz="7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14</a:t>
            </a:fld>
            <a:endParaRPr kumimoji="0" sz="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8A50E94B-8119-2645-AA0B-57240C1BF686}"/>
              </a:ext>
            </a:extLst>
          </p:cNvPr>
          <p:cNvSpPr/>
          <p:nvPr/>
        </p:nvSpPr>
        <p:spPr>
          <a:xfrm>
            <a:off x="-34990" y="6661672"/>
            <a:ext cx="252665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SzPts val="1100"/>
            </a:pPr>
            <a:r>
              <a:rPr lang="en-GB" sz="800" i="1">
                <a:solidFill>
                  <a:srgbClr val="464646"/>
                </a:solidFill>
              </a:rPr>
              <a:t>Samskaping I Vest: Øyane </a:t>
            </a:r>
            <a:r>
              <a:rPr lang="en-GB" sz="800" i="1" err="1">
                <a:solidFill>
                  <a:srgbClr val="464646"/>
                </a:solidFill>
              </a:rPr>
              <a:t>modellen</a:t>
            </a:r>
            <a:r>
              <a:rPr lang="en-GB" sz="800" i="1">
                <a:solidFill>
                  <a:srgbClr val="464646"/>
                </a:solidFill>
              </a:rPr>
              <a:t> for innovasjon</a:t>
            </a:r>
          </a:p>
        </p:txBody>
      </p:sp>
    </p:spTree>
    <p:extLst>
      <p:ext uri="{BB962C8B-B14F-4D97-AF65-F5344CB8AC3E}">
        <p14:creationId xmlns:p14="http://schemas.microsoft.com/office/powerpoint/2010/main" val="3343301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3">
            <a:extLst>
              <a:ext uri="{FF2B5EF4-FFF2-40B4-BE49-F238E27FC236}">
                <a16:creationId xmlns:a16="http://schemas.microsoft.com/office/drawing/2014/main" id="{44CB06D3-8A93-A70C-FD63-12B9B62944C4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/>
          <a:lstStyle>
            <a:lvl1pPr marL="304800" indent="-3048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1pPr>
            <a:lvl2pPr marL="609600" indent="-3048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2pPr>
            <a:lvl3pPr marL="914400" indent="-3048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3pPr>
            <a:lvl4pPr marL="1219200" indent="-3048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4pPr>
            <a:lvl5pPr marL="1524000" indent="-3048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/>
              <a:t> </a:t>
            </a:r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48A1A14F-9EE3-7214-B36C-2B243905779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7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7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7B5CA433-B124-6039-B964-BA0F28FF7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205" y="3821776"/>
            <a:ext cx="11306175" cy="1387274"/>
          </a:xfrm>
        </p:spPr>
        <p:txBody>
          <a:bodyPr/>
          <a:lstStyle/>
          <a:p>
            <a:pPr algn="ctr"/>
            <a:r>
              <a:rPr lang="en-GB" sz="3600" b="1" dirty="0" err="1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Når</a:t>
            </a:r>
            <a:r>
              <a:rPr lang="en-GB" sz="36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 vi </a:t>
            </a:r>
            <a:r>
              <a:rPr lang="en-GB" sz="3600" b="1" dirty="0" err="1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blir</a:t>
            </a:r>
            <a:r>
              <a:rPr lang="en-GB" sz="36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 </a:t>
            </a:r>
            <a:r>
              <a:rPr lang="en-GB" sz="3600" b="1" dirty="0" err="1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kjent</a:t>
            </a:r>
            <a:r>
              <a:rPr lang="en-GB" sz="36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 med </a:t>
            </a:r>
            <a:r>
              <a:rPr lang="en-GB" sz="3600" b="1" dirty="0" err="1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hverandre</a:t>
            </a:r>
            <a:r>
              <a:rPr lang="en-GB" sz="36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 </a:t>
            </a:r>
            <a:r>
              <a:rPr lang="en-GB" sz="3600" b="1" dirty="0" err="1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øker</a:t>
            </a:r>
            <a:r>
              <a:rPr lang="en-GB" sz="36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 </a:t>
            </a:r>
            <a:r>
              <a:rPr lang="en-GB" sz="3600" b="1" dirty="0" err="1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evnen</a:t>
            </a:r>
            <a:r>
              <a:rPr lang="en-GB" sz="36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 </a:t>
            </a:r>
            <a:r>
              <a:rPr lang="en-GB" sz="3600" b="1" dirty="0" err="1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til</a:t>
            </a:r>
            <a:r>
              <a:rPr lang="en-GB" sz="36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 </a:t>
            </a:r>
            <a:br>
              <a:rPr lang="en-GB" sz="36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</a:br>
            <a:br>
              <a:rPr lang="en-GB" sz="36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</a:br>
            <a:r>
              <a:rPr lang="en-GB" sz="36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MENTALISERING: </a:t>
            </a:r>
            <a:r>
              <a:rPr lang="en-GB" sz="28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Å se den </a:t>
            </a:r>
            <a:r>
              <a:rPr lang="en-GB" sz="2800" b="1" dirty="0" err="1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andre</a:t>
            </a:r>
            <a:r>
              <a:rPr lang="en-GB" sz="28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innenifra</a:t>
            </a:r>
            <a:r>
              <a:rPr lang="en-GB" sz="28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og</a:t>
            </a:r>
            <a:r>
              <a:rPr lang="en-GB" sz="28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 se seg </a:t>
            </a:r>
            <a:r>
              <a:rPr lang="en-GB" sz="2800" b="1" dirty="0" err="1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selv</a:t>
            </a:r>
            <a:r>
              <a:rPr lang="en-GB" sz="28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utenifra</a:t>
            </a:r>
            <a:r>
              <a:rPr lang="en-GB" sz="28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 </a:t>
            </a:r>
            <a:r>
              <a:rPr lang="en-GB" sz="36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 </a:t>
            </a:r>
            <a:br>
              <a:rPr lang="en-GB" sz="36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</a:br>
            <a:br>
              <a:rPr lang="en-GB" sz="36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</a:br>
            <a:r>
              <a:rPr lang="en-GB" sz="36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EMPATI: </a:t>
            </a:r>
            <a:r>
              <a:rPr lang="en-GB" sz="2800" b="1" dirty="0" err="1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forstå</a:t>
            </a:r>
            <a:r>
              <a:rPr lang="en-GB" sz="28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hvorfor</a:t>
            </a:r>
            <a:r>
              <a:rPr lang="en-GB" sz="28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 de </a:t>
            </a:r>
            <a:r>
              <a:rPr lang="en-GB" sz="2800" b="1" dirty="0" err="1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andre</a:t>
            </a:r>
            <a:r>
              <a:rPr lang="en-GB" sz="28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gjør</a:t>
            </a:r>
            <a:r>
              <a:rPr lang="en-GB" sz="28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som</a:t>
            </a:r>
            <a:r>
              <a:rPr lang="en-GB" sz="28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 de </a:t>
            </a:r>
            <a:r>
              <a:rPr lang="en-GB" sz="2800" b="1" dirty="0" err="1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gjør</a:t>
            </a:r>
            <a:r>
              <a:rPr lang="en-GB" sz="28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, </a:t>
            </a:r>
            <a:r>
              <a:rPr lang="en-GB" sz="2800" b="1" dirty="0" err="1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sette</a:t>
            </a:r>
            <a:r>
              <a:rPr lang="en-GB" sz="28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 seg </a:t>
            </a:r>
            <a:r>
              <a:rPr lang="en-GB" sz="2800" b="1" dirty="0" err="1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i</a:t>
            </a:r>
            <a:r>
              <a:rPr lang="en-GB" sz="28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 den </a:t>
            </a:r>
            <a:r>
              <a:rPr lang="en-GB" sz="2800" b="1" dirty="0" err="1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andres</a:t>
            </a:r>
            <a:r>
              <a:rPr lang="en-GB" sz="2800" b="1" dirty="0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Dubai Light" panose="020B0303030403030204" pitchFamily="34" charset="-78"/>
                <a:ea typeface="FangSong" panose="020B0503020204020204" pitchFamily="49" charset="-122"/>
                <a:cs typeface="Dubai Light" panose="020B0303030403030204" pitchFamily="34" charset="-78"/>
              </a:rPr>
              <a:t>sko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pic>
        <p:nvPicPr>
          <p:cNvPr id="2" name="Google Shape;3207;p418">
            <a:extLst>
              <a:ext uri="{FF2B5EF4-FFF2-40B4-BE49-F238E27FC236}">
                <a16:creationId xmlns:a16="http://schemas.microsoft.com/office/drawing/2014/main" id="{10E5289F-77BD-BBB3-CDAE-EABB675B2F2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75055" y="603354"/>
            <a:ext cx="4721629" cy="23016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191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innhold 3">
            <a:extLst>
              <a:ext uri="{FF2B5EF4-FFF2-40B4-BE49-F238E27FC236}">
                <a16:creationId xmlns:a16="http://schemas.microsoft.com/office/drawing/2014/main" id="{1DA13A59-3F3A-A43B-3884-86A354E8B8D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/>
          <a:lstStyle>
            <a:lvl1pPr marL="304800" indent="-3048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1pPr>
            <a:lvl2pPr marL="609600" indent="-3048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2pPr>
            <a:lvl3pPr marL="914400" indent="-3048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3pPr>
            <a:lvl4pPr marL="1219200" indent="-3048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4pPr>
            <a:lvl5pPr marL="1524000" indent="-3048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/>
              <a:t> </a:t>
            </a:r>
          </a:p>
        </p:txBody>
      </p:sp>
      <p:sp>
        <p:nvSpPr>
          <p:cNvPr id="3105" name="Google Shape;3105;p50"/>
          <p:cNvSpPr txBox="1"/>
          <p:nvPr/>
        </p:nvSpPr>
        <p:spPr>
          <a:xfrm>
            <a:off x="0" y="0"/>
            <a:ext cx="3000000" cy="367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108" name="Google Shape;3108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93634" y="1485999"/>
            <a:ext cx="3725686" cy="274333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1C3D1A78-B6C1-F666-65CC-346B10D74EBC}"/>
              </a:ext>
            </a:extLst>
          </p:cNvPr>
          <p:cNvSpPr txBox="1"/>
          <p:nvPr/>
        </p:nvSpPr>
        <p:spPr>
          <a:xfrm>
            <a:off x="4816161" y="5339366"/>
            <a:ext cx="2743200" cy="457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2B166DC1-C934-6C2A-92E2-1B5C0E9B319D}"/>
              </a:ext>
            </a:extLst>
          </p:cNvPr>
          <p:cNvSpPr txBox="1"/>
          <p:nvPr/>
        </p:nvSpPr>
        <p:spPr>
          <a:xfrm>
            <a:off x="5956478" y="4360035"/>
            <a:ext cx="2743200" cy="457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C64289CA-CB81-C531-B22F-0455DCC78D2A}"/>
              </a:ext>
            </a:extLst>
          </p:cNvPr>
          <p:cNvSpPr txBox="1"/>
          <p:nvPr/>
        </p:nvSpPr>
        <p:spPr>
          <a:xfrm>
            <a:off x="4816161" y="1945246"/>
            <a:ext cx="2743200" cy="457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83F7DB3-D098-9601-A45E-E7EF081FDC11}"/>
              </a:ext>
            </a:extLst>
          </p:cNvPr>
          <p:cNvSpPr txBox="1"/>
          <p:nvPr/>
        </p:nvSpPr>
        <p:spPr>
          <a:xfrm>
            <a:off x="443572" y="4717924"/>
            <a:ext cx="11025809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/>
                <a:ea typeface="Source Sans Pro Light"/>
                <a:cs typeface="Arial"/>
              </a:rPr>
              <a:t>Når vi blir kjent med, lytter og respekterer hverandre så lærer vi mer om utfordringene og hva vi faktisk kan gjøre noe med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3200" dirty="0">
                <a:latin typeface="Calibri Light"/>
                <a:ea typeface="Source Sans Pro Light"/>
                <a:cs typeface="Arial"/>
              </a:rPr>
              <a:t>Det er viktig for læring og adaptasjon</a:t>
            </a:r>
            <a:endParaRPr kumimoji="0" lang="nb-NO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 Light"/>
              <a:ea typeface="Source Sans Pro Ligh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2836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EA42ACF-91E1-8621-CA90-515DE007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Vi må skape bærekraft sammen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1970598-1ADE-0445-ACF1-6379C9F12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nb-NO" dirty="0"/>
          </a:p>
          <a:p>
            <a:r>
              <a:rPr lang="nb-NO" dirty="0" err="1"/>
              <a:t>Sustainability</a:t>
            </a:r>
            <a:endParaRPr lang="nb-NO" dirty="0"/>
          </a:p>
          <a:p>
            <a:pPr marL="0" indent="0">
              <a:buNone/>
            </a:pPr>
            <a:endParaRPr lang="nb-NO" dirty="0"/>
          </a:p>
          <a:p>
            <a:r>
              <a:rPr lang="nb-NO" dirty="0" err="1"/>
              <a:t>Able</a:t>
            </a:r>
            <a:r>
              <a:rPr lang="nb-NO" dirty="0"/>
              <a:t> to </a:t>
            </a:r>
            <a:r>
              <a:rPr lang="nb-NO" dirty="0" err="1"/>
              <a:t>sustain</a:t>
            </a:r>
            <a:r>
              <a:rPr lang="nb-NO" dirty="0"/>
              <a:t>, </a:t>
            </a:r>
            <a:r>
              <a:rPr lang="nb-NO" dirty="0" err="1"/>
              <a:t>uphold</a:t>
            </a:r>
            <a:endParaRPr lang="nb-NO" dirty="0"/>
          </a:p>
          <a:p>
            <a:endParaRPr lang="nb-NO" dirty="0"/>
          </a:p>
          <a:p>
            <a:r>
              <a:rPr lang="nb-NO" dirty="0"/>
              <a:t>Kraft til å bære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 err="1"/>
              <a:t>Bærekraftsufordringer</a:t>
            </a:r>
            <a:r>
              <a:rPr lang="nb-NO" dirty="0"/>
              <a:t>: FN, helsepersonell kommisjonen, tid for handling, demografiske endringer </a:t>
            </a:r>
            <a:r>
              <a:rPr lang="nb-NO" dirty="0" err="1"/>
              <a:t>osv</a:t>
            </a:r>
            <a:endParaRPr lang="nb-NO" dirty="0"/>
          </a:p>
          <a:p>
            <a:endParaRPr lang="nb-NO" dirty="0"/>
          </a:p>
          <a:p>
            <a:r>
              <a:rPr lang="nb-NO" b="1" dirty="0">
                <a:solidFill>
                  <a:srgbClr val="00B050"/>
                </a:solidFill>
              </a:rPr>
              <a:t>Vi må bli enige om hvilke utfordringer står vi overfor som vi er redde for at vi ikke har kraft til å bære (</a:t>
            </a:r>
            <a:r>
              <a:rPr lang="nb-NO" b="1" dirty="0" err="1">
                <a:solidFill>
                  <a:srgbClr val="00B050"/>
                </a:solidFill>
              </a:rPr>
              <a:t>new</a:t>
            </a:r>
            <a:r>
              <a:rPr lang="nb-NO" b="1" dirty="0">
                <a:solidFill>
                  <a:srgbClr val="00B050"/>
                </a:solidFill>
              </a:rPr>
              <a:t> </a:t>
            </a:r>
            <a:r>
              <a:rPr lang="nb-NO" b="1" dirty="0" err="1">
                <a:solidFill>
                  <a:srgbClr val="00B050"/>
                </a:solidFill>
              </a:rPr>
              <a:t>ways</a:t>
            </a:r>
            <a:r>
              <a:rPr lang="nb-NO" b="1" dirty="0">
                <a:solidFill>
                  <a:srgbClr val="00B050"/>
                </a:solidFill>
              </a:rPr>
              <a:t> </a:t>
            </a:r>
            <a:r>
              <a:rPr lang="nb-NO" b="1" dirty="0" err="1">
                <a:solidFill>
                  <a:srgbClr val="00B050"/>
                </a:solidFill>
              </a:rPr>
              <a:t>of</a:t>
            </a:r>
            <a:r>
              <a:rPr lang="nb-NO" b="1" dirty="0">
                <a:solidFill>
                  <a:srgbClr val="00B050"/>
                </a:solidFill>
              </a:rPr>
              <a:t> </a:t>
            </a:r>
            <a:r>
              <a:rPr lang="nb-NO" b="1" dirty="0" err="1">
                <a:solidFill>
                  <a:srgbClr val="00B050"/>
                </a:solidFill>
              </a:rPr>
              <a:t>knowing</a:t>
            </a:r>
            <a:r>
              <a:rPr lang="nb-NO" b="1" dirty="0">
                <a:solidFill>
                  <a:srgbClr val="00B050"/>
                </a:solidFill>
              </a:rPr>
              <a:t> and </a:t>
            </a:r>
            <a:r>
              <a:rPr lang="nb-NO" b="1" dirty="0" err="1">
                <a:solidFill>
                  <a:srgbClr val="00B050"/>
                </a:solidFill>
              </a:rPr>
              <a:t>framing</a:t>
            </a:r>
            <a:r>
              <a:rPr lang="nb-NO" b="1" dirty="0">
                <a:solidFill>
                  <a:srgbClr val="00B050"/>
                </a:solidFill>
              </a:rPr>
              <a:t>)</a:t>
            </a:r>
          </a:p>
          <a:p>
            <a:endParaRPr lang="nb-NO" b="1" dirty="0">
              <a:solidFill>
                <a:srgbClr val="00B050"/>
              </a:solidFill>
            </a:endParaRPr>
          </a:p>
          <a:p>
            <a:r>
              <a:rPr lang="nb-NO" b="1" dirty="0">
                <a:solidFill>
                  <a:srgbClr val="00B050"/>
                </a:solidFill>
              </a:rPr>
              <a:t>Og finne ut sammen hva vi kan bære, sammen gjennom å utvikle </a:t>
            </a:r>
            <a:r>
              <a:rPr lang="nb-NO" b="1" dirty="0" err="1">
                <a:solidFill>
                  <a:srgbClr val="00B050"/>
                </a:solidFill>
              </a:rPr>
              <a:t>fellesskapsskraft</a:t>
            </a:r>
            <a:r>
              <a:rPr lang="nb-NO" b="1" dirty="0">
                <a:solidFill>
                  <a:srgbClr val="00B050"/>
                </a:solidFill>
              </a:rPr>
              <a:t> (</a:t>
            </a:r>
            <a:r>
              <a:rPr lang="nb-NO" b="1" dirty="0" err="1">
                <a:solidFill>
                  <a:srgbClr val="00B050"/>
                </a:solidFill>
              </a:rPr>
              <a:t>new</a:t>
            </a:r>
            <a:r>
              <a:rPr lang="nb-NO" b="1" dirty="0">
                <a:solidFill>
                  <a:srgbClr val="00B050"/>
                </a:solidFill>
              </a:rPr>
              <a:t> </a:t>
            </a:r>
            <a:r>
              <a:rPr lang="nb-NO" b="1" dirty="0" err="1">
                <a:solidFill>
                  <a:srgbClr val="00B050"/>
                </a:solidFill>
              </a:rPr>
              <a:t>ways</a:t>
            </a:r>
            <a:r>
              <a:rPr lang="nb-NO" b="1" dirty="0">
                <a:solidFill>
                  <a:srgbClr val="00B050"/>
                </a:solidFill>
              </a:rPr>
              <a:t> </a:t>
            </a:r>
            <a:r>
              <a:rPr lang="nb-NO" b="1" dirty="0" err="1">
                <a:solidFill>
                  <a:srgbClr val="00B050"/>
                </a:solidFill>
              </a:rPr>
              <a:t>of</a:t>
            </a:r>
            <a:r>
              <a:rPr lang="nb-NO" b="1" dirty="0">
                <a:solidFill>
                  <a:srgbClr val="00B050"/>
                </a:solidFill>
              </a:rPr>
              <a:t> </a:t>
            </a:r>
            <a:r>
              <a:rPr lang="nb-NO" b="1" dirty="0" err="1">
                <a:solidFill>
                  <a:srgbClr val="00B050"/>
                </a:solidFill>
              </a:rPr>
              <a:t>doing</a:t>
            </a:r>
            <a:r>
              <a:rPr lang="nb-NO" b="1" dirty="0">
                <a:solidFill>
                  <a:srgbClr val="00B050"/>
                </a:solidFill>
              </a:rPr>
              <a:t>/organising)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pic>
        <p:nvPicPr>
          <p:cNvPr id="5" name="Google Shape;3207;p418">
            <a:extLst>
              <a:ext uri="{FF2B5EF4-FFF2-40B4-BE49-F238E27FC236}">
                <a16:creationId xmlns:a16="http://schemas.microsoft.com/office/drawing/2014/main" id="{F92CCEBA-B8A8-EB5D-2840-4E1FE597BBA0}"/>
              </a:ext>
            </a:extLst>
          </p:cNvPr>
          <p:cNvPicPr preferRelativeResize="0"/>
          <p:nvPr/>
        </p:nvPicPr>
        <p:blipFill rotWithShape="1">
          <a:blip r:embed="rId2"/>
          <a:stretch/>
        </p:blipFill>
        <p:spPr>
          <a:xfrm>
            <a:off x="8114757" y="225329"/>
            <a:ext cx="3822700" cy="256964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F2774D5-9E0D-2BEC-4895-F7F9C6701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776CB-A079-49BF-B8AF-133840D9EA73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5294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CB16A54-84A0-9411-D671-5E414E0C8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Helhetlig bærekraft </a:t>
            </a:r>
            <a:r>
              <a:rPr lang="nb-NO" sz="2800" dirty="0"/>
              <a:t>(Braathen, 2025)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BC380F0-BEE6-1FFD-DA0C-1C7B85B82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926" y="2413000"/>
            <a:ext cx="9528174" cy="3649664"/>
          </a:xfrm>
        </p:spPr>
        <p:txBody>
          <a:bodyPr>
            <a:normAutofit lnSpcReduction="10000"/>
          </a:bodyPr>
          <a:lstStyle/>
          <a:p>
            <a:r>
              <a:rPr lang="nb-NO" b="1" dirty="0"/>
              <a:t>Helhetlig bærekraft: dynamisk balanse mellom funksjon og struktur</a:t>
            </a:r>
          </a:p>
          <a:p>
            <a:endParaRPr lang="nb-NO" dirty="0"/>
          </a:p>
          <a:p>
            <a:r>
              <a:rPr lang="nb-NO" b="1" i="1" dirty="0"/>
              <a:t>VÅRT PROBLEM: Mangler funksjonell bærekraft: </a:t>
            </a:r>
            <a:r>
              <a:rPr lang="nb-NO" dirty="0"/>
              <a:t>evne til å levere på oppdraget forventninger, verdier fra brukere, politikere, staten, (eksterne); </a:t>
            </a:r>
          </a:p>
          <a:p>
            <a:endParaRPr lang="nb-NO" dirty="0"/>
          </a:p>
          <a:p>
            <a:r>
              <a:rPr lang="nb-NO" b="1" i="1" dirty="0"/>
              <a:t>VÅRT PROBLEM: Mangler evne til å justere Strukturell bærekraft dynamisk</a:t>
            </a:r>
            <a:r>
              <a:rPr lang="nb-NO" dirty="0"/>
              <a:t>: systemet egen ‘</a:t>
            </a:r>
            <a:r>
              <a:rPr lang="nb-NO" dirty="0" err="1"/>
              <a:t>viability</a:t>
            </a:r>
            <a:r>
              <a:rPr lang="nb-NO" dirty="0"/>
              <a:t>’ evne til egen overlevelse, strukturer, rutiner, ressurser </a:t>
            </a:r>
            <a:r>
              <a:rPr lang="nb-NO" dirty="0" err="1"/>
              <a:t>osv</a:t>
            </a:r>
            <a:r>
              <a:rPr lang="nb-NO" dirty="0"/>
              <a:t> (internt, selvregulering, selvstyring)</a:t>
            </a:r>
          </a:p>
          <a:p>
            <a:endParaRPr lang="nb-NO" dirty="0"/>
          </a:p>
          <a:p>
            <a:r>
              <a:rPr lang="nb-NO" b="1" dirty="0">
                <a:solidFill>
                  <a:srgbClr val="00B050"/>
                </a:solidFill>
              </a:rPr>
              <a:t>LØSNING: FINN UT HVA DIN ORGANISASJON KAN GJØRE FOR Å HJELPE MED NØDVENDIGE STRUKTURENDRINGE I EGEN ORGANISASJON</a:t>
            </a:r>
          </a:p>
          <a:p>
            <a:pPr marL="0" indent="0">
              <a:buNone/>
            </a:pPr>
            <a:r>
              <a:rPr lang="nb-NO" b="1" dirty="0">
                <a:solidFill>
                  <a:srgbClr val="00B050"/>
                </a:solidFill>
              </a:rPr>
              <a:t>      FOR Å ØKE FUNKSJON I ØKOSYSTEMET</a:t>
            </a:r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D5D1ED4-B13C-2577-3751-B661B12C5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/>
              <a:t>Ledernettverk Samskaping i Vest 12 mai 2026</a:t>
            </a:r>
            <a:endParaRPr lang="nb-NO"/>
          </a:p>
        </p:txBody>
      </p:sp>
      <p:pic>
        <p:nvPicPr>
          <p:cNvPr id="5" name="Google Shape;3207;p418">
            <a:extLst>
              <a:ext uri="{FF2B5EF4-FFF2-40B4-BE49-F238E27FC236}">
                <a16:creationId xmlns:a16="http://schemas.microsoft.com/office/drawing/2014/main" id="{116DCABA-2CB7-B32E-28C3-B3510577A0A1}"/>
              </a:ext>
            </a:extLst>
          </p:cNvPr>
          <p:cNvPicPr preferRelativeResize="0"/>
          <p:nvPr/>
        </p:nvPicPr>
        <p:blipFill rotWithShape="1">
          <a:blip r:embed="rId2"/>
          <a:stretch/>
        </p:blipFill>
        <p:spPr>
          <a:xfrm>
            <a:off x="8753708" y="230188"/>
            <a:ext cx="3165576" cy="18034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54D5330-57B6-6EF1-EE00-AA13AF1BA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776CB-A079-49BF-B8AF-133840D9EA73}" type="slidenum">
              <a:rPr lang="nb-NO" smtClean="0"/>
              <a:t>18</a:t>
            </a:fld>
            <a:endParaRPr lang="nb-NO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7878152D-83EE-E5E6-BFA6-08EF39E37FF9}"/>
              </a:ext>
            </a:extLst>
          </p:cNvPr>
          <p:cNvSpPr txBox="1"/>
          <p:nvPr/>
        </p:nvSpPr>
        <p:spPr>
          <a:xfrm>
            <a:off x="7597812" y="5534561"/>
            <a:ext cx="4594188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hangingPunct="0">
              <a:spcAft>
                <a:spcPts val="1200"/>
              </a:spcAft>
              <a:buNone/>
            </a:pPr>
            <a:r>
              <a:rPr lang="en-GB" sz="16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Braathen, P. (2025b). Striking dynamic balance between functional and structural sustainability in service ecosystems. </a:t>
            </a:r>
            <a:r>
              <a:rPr lang="en-GB" sz="1600" i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AMS Review</a:t>
            </a:r>
            <a:r>
              <a:rPr lang="en-GB" sz="16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600" i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GB" sz="16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(1), 112–126. https://doi.org/10.1007/s13162-025-00305-0</a:t>
            </a:r>
            <a:endParaRPr lang="nb-NO" sz="1600" dirty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155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4" name="Google Shape;3034;p380"/>
          <p:cNvSpPr txBox="1"/>
          <p:nvPr/>
        </p:nvSpPr>
        <p:spPr>
          <a:xfrm>
            <a:off x="386700" y="235498"/>
            <a:ext cx="86184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400"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PRINSIPPER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FOR INNOVASJON I </a:t>
            </a:r>
            <a:r>
              <a:rPr kumimoji="0" lang="en-GB" sz="2400" b="1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ØYANEMODELLEN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40439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35" name="Google Shape;3035;p380"/>
          <p:cNvSpPr txBox="1"/>
          <p:nvPr/>
        </p:nvSpPr>
        <p:spPr>
          <a:xfrm>
            <a:off x="400067" y="778168"/>
            <a:ext cx="94755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300"/>
              <a:buFontTx/>
              <a:buNone/>
              <a:tabLst/>
              <a:defRPr/>
            </a:pPr>
            <a:r>
              <a:rPr kumimoji="0" lang="en-GB" sz="1300" b="0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Når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vi </a:t>
            </a:r>
            <a:r>
              <a:rPr kumimoji="0" lang="en-GB" sz="1300" b="0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skal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GB" sz="1300" b="0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jobbe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med </a:t>
            </a:r>
            <a:r>
              <a:rPr kumimoji="0" lang="en-GB" sz="1300" b="0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innovasjon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GB" sz="1300" b="0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i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GB" sz="1300" b="0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Helsefellesskapet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jobber vi </a:t>
            </a:r>
            <a:r>
              <a:rPr kumimoji="0" lang="en-GB" sz="1300" b="0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i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GB" sz="1300" b="0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Øyane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GB" sz="1300" b="0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modellen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GB" sz="1300" b="0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etter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GB" sz="1300" b="0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noen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GB" sz="1300" b="0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felles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GB" sz="1300" b="0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prinsipper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kumimoji="0" lang="en-GB" sz="1300" b="0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Prinsipper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for </a:t>
            </a:r>
            <a:r>
              <a:rPr kumimoji="0" lang="en-GB" sz="1300" b="1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hvordan</a:t>
            </a:r>
            <a:r>
              <a:rPr kumimoji="0" lang="en-GB" sz="1300" b="1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vi </a:t>
            </a:r>
            <a:r>
              <a:rPr kumimoji="0" lang="en-GB" sz="1300" b="1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skal</a:t>
            </a:r>
            <a:r>
              <a:rPr kumimoji="0" lang="en-GB" sz="1300" b="1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GB" sz="1300" b="1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jobbe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kumimoji="0" lang="en-GB" sz="1300" b="0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og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for </a:t>
            </a:r>
            <a:r>
              <a:rPr kumimoji="0" lang="en-GB" sz="1300" b="0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hvordan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vi </a:t>
            </a:r>
            <a:r>
              <a:rPr kumimoji="0" lang="en-GB" sz="1300" b="0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skal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GB" sz="1300" b="1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lede</a:t>
            </a:r>
            <a:r>
              <a:rPr kumimoji="0" lang="en-GB" sz="1300" b="1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GB" sz="1300" b="1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og</a:t>
            </a:r>
            <a:r>
              <a:rPr kumimoji="0" lang="en-GB" sz="1300" b="1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GB" sz="1300" b="1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organisere</a:t>
            </a:r>
            <a:r>
              <a:rPr kumimoji="0" lang="en-GB" sz="1300" b="1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GB" sz="1300" b="1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oss</a:t>
            </a:r>
            <a:r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040439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036" name="Google Shape;3036;p380"/>
          <p:cNvCxnSpPr/>
          <p:nvPr/>
        </p:nvCxnSpPr>
        <p:spPr>
          <a:xfrm>
            <a:off x="398100" y="4116071"/>
            <a:ext cx="114072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3037" name="Google Shape;3037;p380"/>
          <p:cNvSpPr txBox="1"/>
          <p:nvPr/>
        </p:nvSpPr>
        <p:spPr>
          <a:xfrm>
            <a:off x="386701" y="3541270"/>
            <a:ext cx="257970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900"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PRINSIPPER</a:t>
            </a:r>
            <a:b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Roboto Light"/>
                <a:ea typeface="Roboto Light"/>
                <a:cs typeface="Roboto Light"/>
                <a:sym typeface="Roboto Light"/>
              </a:rPr>
              <a:t>for hvordan vi skal jobbe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srgbClr val="040439"/>
              </a:solidFill>
              <a:effectLst/>
              <a:uLnTx/>
              <a:uFillTx/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038" name="Google Shape;3038;p380"/>
          <p:cNvSpPr txBox="1"/>
          <p:nvPr/>
        </p:nvSpPr>
        <p:spPr>
          <a:xfrm>
            <a:off x="386701" y="4183381"/>
            <a:ext cx="257970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900"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PRINSIPPER</a:t>
            </a:r>
            <a:b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Roboto Light"/>
                <a:ea typeface="Roboto Light"/>
                <a:cs typeface="Roboto Light"/>
                <a:sym typeface="Roboto Light"/>
              </a:rPr>
              <a:t>for </a:t>
            </a:r>
            <a:r>
              <a:rPr kumimoji="0" lang="en-GB" sz="900" b="0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Roboto Light"/>
                <a:ea typeface="Roboto Light"/>
                <a:cs typeface="Roboto Light"/>
                <a:sym typeface="Roboto Light"/>
              </a:rPr>
              <a:t>ledelse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Roboto Light"/>
                <a:ea typeface="Roboto Light"/>
                <a:cs typeface="Roboto Light"/>
                <a:sym typeface="Roboto Light"/>
              </a:rPr>
              <a:t> &amp; </a:t>
            </a:r>
            <a:r>
              <a:rPr kumimoji="0" lang="en-GB" sz="900" b="0" i="0" u="none" strike="noStrike" kern="1200" cap="none" spc="0" normalizeH="0" baseline="0" noProof="0" err="1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Roboto Light"/>
                <a:ea typeface="Roboto Light"/>
                <a:cs typeface="Roboto Light"/>
                <a:sym typeface="Roboto Light"/>
              </a:rPr>
              <a:t>organisering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srgbClr val="040439"/>
              </a:solidFill>
              <a:effectLst/>
              <a:uLnTx/>
              <a:uFillTx/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3039" name="Google Shape;3039;p380"/>
          <p:cNvGrpSpPr/>
          <p:nvPr/>
        </p:nvGrpSpPr>
        <p:grpSpPr>
          <a:xfrm>
            <a:off x="4612979" y="1828875"/>
            <a:ext cx="2199600" cy="2269674"/>
            <a:chOff x="4612979" y="1828875"/>
            <a:chExt cx="2199600" cy="2269674"/>
          </a:xfrm>
        </p:grpSpPr>
        <p:sp>
          <p:nvSpPr>
            <p:cNvPr id="3040" name="Google Shape;3040;p380"/>
            <p:cNvSpPr txBox="1"/>
            <p:nvPr/>
          </p:nvSpPr>
          <p:spPr>
            <a:xfrm>
              <a:off x="4612979" y="2457114"/>
              <a:ext cx="2199600" cy="1641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200"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Likeverdige </a:t>
              </a:r>
              <a:b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</a:br>
              <a: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partnere</a:t>
              </a:r>
              <a:endParaRPr kumimoji="0" sz="1200" b="1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ClrTx/>
                <a:buSzPts val="1200"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Vi er nysgjerrige, anerkjenner hverandres kompetanse og spiller hverandre gode.  Beslutninger blir tatt i fellesskap.</a:t>
              </a: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pic>
          <p:nvPicPr>
            <p:cNvPr id="3041" name="Google Shape;3041;p38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375063" y="1828875"/>
              <a:ext cx="675675" cy="61761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42" name="Google Shape;3042;p380"/>
          <p:cNvGrpSpPr/>
          <p:nvPr/>
        </p:nvGrpSpPr>
        <p:grpSpPr>
          <a:xfrm>
            <a:off x="9314349" y="1830895"/>
            <a:ext cx="2199600" cy="2267708"/>
            <a:chOff x="9314349" y="1830894"/>
            <a:chExt cx="2199600" cy="2267710"/>
          </a:xfrm>
        </p:grpSpPr>
        <p:sp>
          <p:nvSpPr>
            <p:cNvPr id="3043" name="Google Shape;3043;p380"/>
            <p:cNvSpPr txBox="1"/>
            <p:nvPr/>
          </p:nvSpPr>
          <p:spPr>
            <a:xfrm>
              <a:off x="9314349" y="2457168"/>
              <a:ext cx="2199600" cy="16414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200"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Være i </a:t>
              </a:r>
              <a:b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</a:br>
              <a: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bevegelse</a:t>
              </a:r>
              <a:endParaRPr kumimoji="0" sz="1200" b="1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ClrTx/>
                <a:buSzPts val="1200"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For at vi skal prioritere utviklingsarbeid i en travel hverdag trenger vi en eksplisitt plan og at det er fremdrift i utviklingsprosessen.</a:t>
              </a: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endParaRPr>
            </a:p>
          </p:txBody>
        </p:sp>
        <p:pic>
          <p:nvPicPr>
            <p:cNvPr id="3044" name="Google Shape;3044;p38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35447" y="1830894"/>
              <a:ext cx="1157328" cy="615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45" name="Google Shape;3045;p380"/>
          <p:cNvGrpSpPr/>
          <p:nvPr/>
        </p:nvGrpSpPr>
        <p:grpSpPr>
          <a:xfrm>
            <a:off x="2262467" y="1820623"/>
            <a:ext cx="2199600" cy="2277980"/>
            <a:chOff x="2262467" y="1820622"/>
            <a:chExt cx="2199600" cy="2277979"/>
          </a:xfrm>
        </p:grpSpPr>
        <p:pic>
          <p:nvPicPr>
            <p:cNvPr id="3046" name="Google Shape;3046;p38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017650" y="1820622"/>
              <a:ext cx="615600" cy="6258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47" name="Google Shape;3047;p380"/>
            <p:cNvSpPr txBox="1"/>
            <p:nvPr/>
          </p:nvSpPr>
          <p:spPr>
            <a:xfrm>
              <a:off x="2262467" y="2457167"/>
              <a:ext cx="2199600" cy="16414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200"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Ta </a:t>
              </a:r>
              <a:r>
                <a:rPr kumimoji="0" lang="en-GB" sz="1200" b="1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utgangspunkt</a:t>
              </a:r>
              <a: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kumimoji="0" lang="en-GB" sz="1200" b="1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i</a:t>
              </a:r>
              <a: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kumimoji="0" lang="en-GB" sz="1200" b="1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våre</a:t>
              </a:r>
              <a: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kumimoji="0" lang="en-GB" sz="1200" b="1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felles</a:t>
              </a:r>
              <a: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kumimoji="0" lang="en-GB" sz="1200" b="1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brukere</a:t>
              </a:r>
              <a: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endParaRPr kumimoji="0" sz="1200" b="1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ClrTx/>
                <a:buSzPts val="1200"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Vi tar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utgangspunkt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i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det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våre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felles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brukere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forteller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for å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sikre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at vi jobber mot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felles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mål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og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skaper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verdi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for de vi er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til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for. </a:t>
              </a: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endParaRPr>
            </a:p>
          </p:txBody>
        </p:sp>
      </p:grpSp>
      <p:grpSp>
        <p:nvGrpSpPr>
          <p:cNvPr id="3048" name="Google Shape;3048;p380"/>
          <p:cNvGrpSpPr/>
          <p:nvPr/>
        </p:nvGrpSpPr>
        <p:grpSpPr>
          <a:xfrm>
            <a:off x="4527611" y="4503225"/>
            <a:ext cx="2342400" cy="1970856"/>
            <a:chOff x="4527611" y="4503226"/>
            <a:chExt cx="2342400" cy="1970856"/>
          </a:xfrm>
        </p:grpSpPr>
        <p:sp>
          <p:nvSpPr>
            <p:cNvPr id="3049" name="Google Shape;3049;p380"/>
            <p:cNvSpPr txBox="1"/>
            <p:nvPr/>
          </p:nvSpPr>
          <p:spPr>
            <a:xfrm>
              <a:off x="4527611" y="5017313"/>
              <a:ext cx="2342400" cy="1456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200"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Enighet om felles utfordringer</a:t>
              </a:r>
              <a:endParaRPr kumimoji="0" sz="1200" b="1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ClrTx/>
                <a:buSzPts val="1200"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Vi blir enige om hvilke utfordringer vi skal jobbe </a:t>
              </a:r>
              <a:b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</a:b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sammen for å løse og hva vi ønsker å oppnå.</a:t>
              </a: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pic>
          <p:nvPicPr>
            <p:cNvPr id="3050" name="Google Shape;3050;p38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442450" y="4503226"/>
              <a:ext cx="503050" cy="50059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51" name="Google Shape;3051;p380"/>
          <p:cNvGrpSpPr/>
          <p:nvPr/>
        </p:nvGrpSpPr>
        <p:grpSpPr>
          <a:xfrm>
            <a:off x="2191067" y="4274571"/>
            <a:ext cx="2342400" cy="2384300"/>
            <a:chOff x="2191067" y="4274569"/>
            <a:chExt cx="2342400" cy="2384299"/>
          </a:xfrm>
        </p:grpSpPr>
        <p:sp>
          <p:nvSpPr>
            <p:cNvPr id="3052" name="Google Shape;3052;p380"/>
            <p:cNvSpPr txBox="1"/>
            <p:nvPr/>
          </p:nvSpPr>
          <p:spPr>
            <a:xfrm>
              <a:off x="2191067" y="5017433"/>
              <a:ext cx="2342400" cy="1641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200"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Ledelse</a:t>
              </a:r>
              <a: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kumimoji="0" lang="en-GB" sz="1200" b="1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av</a:t>
              </a:r>
              <a: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kumimoji="0" lang="en-GB" sz="1200" b="1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innovasjon</a:t>
              </a:r>
              <a: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kumimoji="0" lang="en-GB" sz="1200" b="1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på</a:t>
              </a:r>
              <a: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kumimoji="0" lang="en-GB" sz="1200" b="1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tvers</a:t>
              </a:r>
              <a: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kumimoji="0" lang="en-GB" sz="1200" b="1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av</a:t>
              </a:r>
              <a: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kumimoji="0" lang="en-GB" sz="1200" b="1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organisasjoner</a:t>
              </a:r>
              <a:endParaRPr kumimoji="0" sz="1200" b="1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ClrTx/>
                <a:buSzPts val="1200"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Vi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skaper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muligheter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og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handlingsrom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innen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og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på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tvers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av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deltakende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organisasjoner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,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og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tar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eget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ansvar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for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beslutninger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i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egen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 </a:t>
              </a:r>
              <a:r>
                <a:rPr kumimoji="0" lang="en-GB" sz="1200" b="0" i="0" u="none" strike="noStrike" kern="1200" cap="none" spc="0" normalizeH="0" baseline="0" noProof="0" err="1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linje</a:t>
              </a: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.</a:t>
              </a: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Source Sans Pro Light"/>
                <a:ea typeface="Source Sans Pro Light"/>
                <a:cs typeface="Source Sans Pro Light"/>
                <a:sym typeface="Source Sans Pro Light"/>
              </a:endParaRPr>
            </a:p>
          </p:txBody>
        </p:sp>
        <p:pic>
          <p:nvPicPr>
            <p:cNvPr id="3053" name="Google Shape;3053;p380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953025" y="4274569"/>
              <a:ext cx="675650" cy="75673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54" name="Google Shape;3054;p380"/>
          <p:cNvGrpSpPr/>
          <p:nvPr/>
        </p:nvGrpSpPr>
        <p:grpSpPr>
          <a:xfrm>
            <a:off x="6892321" y="4411593"/>
            <a:ext cx="2342400" cy="2062609"/>
            <a:chOff x="6892321" y="4411593"/>
            <a:chExt cx="2342400" cy="2062609"/>
          </a:xfrm>
        </p:grpSpPr>
        <p:sp>
          <p:nvSpPr>
            <p:cNvPr id="3055" name="Google Shape;3055;p380"/>
            <p:cNvSpPr txBox="1"/>
            <p:nvPr/>
          </p:nvSpPr>
          <p:spPr>
            <a:xfrm>
              <a:off x="6892321" y="5017433"/>
              <a:ext cx="2342400" cy="1456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200"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Organisering på tvers </a:t>
              </a:r>
              <a:b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</a:br>
              <a: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og i linjen</a:t>
              </a:r>
              <a:endParaRPr kumimoji="0" sz="1200" b="1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ClrTx/>
                <a:buSzPts val="1200"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Vi blir enige om hva vi skal organisere oss sammen om på tvers, og at vi skal dedikere ressurser, tid og riktige roller.</a:t>
              </a: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pic>
          <p:nvPicPr>
            <p:cNvPr id="3056" name="Google Shape;3056;p38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759273" y="4411593"/>
              <a:ext cx="675650" cy="53560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57" name="Google Shape;3057;p380"/>
          <p:cNvGrpSpPr/>
          <p:nvPr/>
        </p:nvGrpSpPr>
        <p:grpSpPr>
          <a:xfrm>
            <a:off x="9314332" y="4500371"/>
            <a:ext cx="2342400" cy="1922537"/>
            <a:chOff x="9314332" y="4500369"/>
            <a:chExt cx="2342400" cy="1922536"/>
          </a:xfrm>
        </p:grpSpPr>
        <p:sp>
          <p:nvSpPr>
            <p:cNvPr id="3058" name="Google Shape;3058;p380"/>
            <p:cNvSpPr txBox="1"/>
            <p:nvPr/>
          </p:nvSpPr>
          <p:spPr>
            <a:xfrm>
              <a:off x="9314332" y="5017433"/>
              <a:ext cx="2342400" cy="14054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Tx/>
                <a:buSzPts val="1200"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Møteplasser for å skape felles kultur</a:t>
              </a:r>
              <a:b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</a:b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For å kunne jobbe godt sammen trenger vi møteplasser der vi kan bygge relasjoner, felles kultur, forståelse, holdninger og atferd.</a:t>
              </a: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pic>
          <p:nvPicPr>
            <p:cNvPr id="3059" name="Google Shape;3059;p380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0248700" y="4500369"/>
              <a:ext cx="503050" cy="50631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60" name="Google Shape;3060;p380"/>
          <p:cNvGrpSpPr/>
          <p:nvPr/>
        </p:nvGrpSpPr>
        <p:grpSpPr>
          <a:xfrm>
            <a:off x="6963721" y="1889061"/>
            <a:ext cx="2199600" cy="2209542"/>
            <a:chOff x="6963721" y="1889060"/>
            <a:chExt cx="2199600" cy="2209541"/>
          </a:xfrm>
        </p:grpSpPr>
        <p:sp>
          <p:nvSpPr>
            <p:cNvPr id="3061" name="Google Shape;3061;p380"/>
            <p:cNvSpPr txBox="1"/>
            <p:nvPr/>
          </p:nvSpPr>
          <p:spPr>
            <a:xfrm>
              <a:off x="6963721" y="2457166"/>
              <a:ext cx="2199600" cy="1641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200"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Samskapende </a:t>
              </a:r>
              <a:b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</a:br>
              <a:r>
                <a:rPr kumimoji="0" lang="en-GB" sz="1200" b="1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rPr>
                <a:t>hele veien</a:t>
              </a:r>
              <a:endParaRPr kumimoji="0" sz="1200" b="1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400"/>
                </a:spcAft>
                <a:buClrTx/>
                <a:buSzPts val="1200"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Vi lykkes med å utvikle de </a:t>
              </a:r>
              <a:b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</a:b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beste og mest bærekraftige løsningene fordi vi jobber sammen fra begynnelse </a:t>
              </a:r>
              <a:b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</a:br>
              <a:r>
                <a: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srgbClr val="040439"/>
                  </a:solidFill>
                  <a:effectLst/>
                  <a:uLnTx/>
                  <a:uFillTx/>
                  <a:latin typeface="Source Sans Pro Light"/>
                  <a:ea typeface="Source Sans Pro Light"/>
                  <a:cs typeface="Source Sans Pro Light"/>
                  <a:sym typeface="Source Sans Pro Light"/>
                </a:rPr>
                <a:t>til slutt. </a:t>
              </a: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40439"/>
                </a:solidFill>
                <a:effectLst/>
                <a:uLnTx/>
                <a:uFillTx/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pic>
          <p:nvPicPr>
            <p:cNvPr id="3062" name="Google Shape;3062;p380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7755663" y="1889060"/>
              <a:ext cx="615600" cy="55743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63" name="Google Shape;3063;p380"/>
          <p:cNvSpPr txBox="1"/>
          <p:nvPr/>
        </p:nvSpPr>
        <p:spPr>
          <a:xfrm>
            <a:off x="313015" y="6568441"/>
            <a:ext cx="3530700" cy="1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1" u="none" strike="noStrike" kern="1200" cap="none" spc="0" normalizeH="0" baseline="0" noProof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Øyane </a:t>
            </a:r>
            <a:r>
              <a:rPr kumimoji="0" lang="en-GB" sz="800" b="0" i="1" u="none" strike="noStrike" kern="1200" cap="none" spc="0" normalizeH="0" baseline="0" noProof="0" err="1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modellen</a:t>
            </a:r>
            <a:r>
              <a:rPr kumimoji="0" lang="en-GB" sz="800" b="0" i="1" u="none" strike="noStrike" kern="1200" cap="none" spc="0" normalizeH="0" baseline="0" noProof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for innovasjon</a:t>
            </a:r>
            <a:endParaRPr kumimoji="0" sz="800" b="0" i="1" u="none" strike="noStrike" kern="1200" cap="none" spc="0" normalizeH="0" baseline="0" noProof="0">
              <a:ln>
                <a:noFill/>
              </a:ln>
              <a:solidFill>
                <a:srgbClr val="46464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6647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07967-8D36-63CA-F584-C1B3F8A79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dertittel 4">
            <a:extLst>
              <a:ext uri="{FF2B5EF4-FFF2-40B4-BE49-F238E27FC236}">
                <a16:creationId xmlns:a16="http://schemas.microsoft.com/office/drawing/2014/main" id="{FAB7B050-E1DE-183A-94EB-BC2076CE0C80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0" y="1705128"/>
            <a:ext cx="3854726" cy="4163723"/>
          </a:xfrm>
        </p:spPr>
        <p:txBody>
          <a:bodyPr/>
          <a:lstStyle/>
          <a:p>
            <a:pPr marL="0" lvl="0" indent="0" algn="ctr">
              <a:lnSpc>
                <a:spcPct val="107000"/>
              </a:lnSpc>
            </a:pPr>
            <a:r>
              <a:rPr lang="en-US" sz="3600" kern="1200" dirty="0" err="1">
                <a:solidFill>
                  <a:schemeClr val="tx1"/>
                </a:solidFill>
              </a:rPr>
              <a:t>Problemet</a:t>
            </a:r>
            <a:r>
              <a:rPr lang="en-US" sz="3600" kern="1200" dirty="0">
                <a:solidFill>
                  <a:schemeClr val="tx1"/>
                </a:solidFill>
              </a:rPr>
              <a:t> 2018: </a:t>
            </a:r>
            <a:r>
              <a:rPr lang="en-US" sz="3600" kern="1200" dirty="0" err="1">
                <a:solidFill>
                  <a:schemeClr val="tx1"/>
                </a:solidFill>
              </a:rPr>
              <a:t>Frustrasjon</a:t>
            </a:r>
            <a:r>
              <a:rPr lang="en-US" sz="3600" kern="1200" dirty="0">
                <a:solidFill>
                  <a:schemeClr val="tx1"/>
                </a:solidFill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</a:rPr>
              <a:t>rundt</a:t>
            </a:r>
            <a:r>
              <a:rPr lang="en-US" sz="3600" kern="1200" dirty="0">
                <a:solidFill>
                  <a:schemeClr val="tx1"/>
                </a:solidFill>
              </a:rPr>
              <a:t> </a:t>
            </a:r>
          </a:p>
          <a:p>
            <a:pPr marL="0" lvl="0" indent="0" algn="ctr">
              <a:lnSpc>
                <a:spcPct val="107000"/>
              </a:lnSpc>
            </a:pPr>
            <a:r>
              <a:rPr lang="en-US" sz="3600" kern="1200" dirty="0" err="1">
                <a:solidFill>
                  <a:schemeClr val="tx1"/>
                </a:solidFill>
              </a:rPr>
              <a:t>dårlig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</a:rPr>
              <a:t>samarbeid</a:t>
            </a:r>
            <a:endParaRPr lang="en-US" sz="3600" kern="1200" dirty="0">
              <a:solidFill>
                <a:schemeClr val="tx1"/>
              </a:solidFill>
            </a:endParaRPr>
          </a:p>
          <a:p>
            <a:pPr marL="0" lvl="0" indent="0" algn="ctr">
              <a:lnSpc>
                <a:spcPct val="107000"/>
              </a:lnSpc>
            </a:pPr>
            <a:r>
              <a:rPr lang="en-US" sz="3600" kern="1200" dirty="0">
                <a:solidFill>
                  <a:schemeClr val="tx1"/>
                </a:solidFill>
              </a:rPr>
              <a:t> </a:t>
            </a:r>
          </a:p>
          <a:p>
            <a:pPr marL="0" lvl="0" indent="0" algn="ctr">
              <a:lnSpc>
                <a:spcPct val="107000"/>
              </a:lnSpc>
            </a:pPr>
            <a:r>
              <a:rPr lang="en-US" sz="3600" kern="12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S</a:t>
            </a:r>
            <a:r>
              <a:rPr lang="en-US" sz="3600" kern="1200" dirty="0" err="1">
                <a:solidFill>
                  <a:schemeClr val="tx1"/>
                </a:solidFill>
              </a:rPr>
              <a:t>kyving</a:t>
            </a:r>
            <a:r>
              <a:rPr lang="en-US" sz="3600" kern="1200" dirty="0">
                <a:solidFill>
                  <a:schemeClr val="tx1"/>
                </a:solidFill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</a:rPr>
              <a:t>og</a:t>
            </a:r>
            <a:r>
              <a:rPr lang="en-US" sz="3600" kern="1200" dirty="0">
                <a:solidFill>
                  <a:schemeClr val="tx1"/>
                </a:solidFill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</a:rPr>
              <a:t>kritikk</a:t>
            </a:r>
            <a:r>
              <a:rPr lang="en-US" sz="3600" kern="1200" dirty="0">
                <a:solidFill>
                  <a:schemeClr val="tx1"/>
                </a:solidFill>
              </a:rPr>
              <a:t> </a:t>
            </a:r>
          </a:p>
          <a:p>
            <a:pPr marL="0" lvl="0" indent="0" algn="ctr">
              <a:lnSpc>
                <a:spcPct val="107000"/>
              </a:lnSpc>
            </a:pPr>
            <a:r>
              <a:rPr lang="en-US" sz="3600" kern="1200" dirty="0">
                <a:solidFill>
                  <a:schemeClr val="tx1"/>
                </a:solidFill>
              </a:rPr>
              <a:t>= </a:t>
            </a:r>
            <a:r>
              <a:rPr lang="en-US" sz="3600" kern="1200" dirty="0" err="1">
                <a:solidFill>
                  <a:schemeClr val="tx1"/>
                </a:solidFill>
              </a:rPr>
              <a:t>dårlig</a:t>
            </a:r>
            <a:r>
              <a:rPr lang="en-US" sz="3600" kern="1200" dirty="0">
                <a:solidFill>
                  <a:schemeClr val="tx1"/>
                </a:solidFill>
              </a:rPr>
              <a:t> stemming </a:t>
            </a:r>
            <a:r>
              <a:rPr lang="en-US" sz="3600" kern="1200" dirty="0" err="1">
                <a:solidFill>
                  <a:schemeClr val="tx1"/>
                </a:solidFill>
              </a:rPr>
              <a:t>og</a:t>
            </a:r>
            <a:r>
              <a:rPr lang="en-US" sz="3600" kern="1200" dirty="0">
                <a:solidFill>
                  <a:schemeClr val="tx1"/>
                </a:solidFill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</a:rPr>
              <a:t>lav</a:t>
            </a:r>
            <a:r>
              <a:rPr lang="en-US" sz="3600" kern="1200" dirty="0">
                <a:solidFill>
                  <a:schemeClr val="tx1"/>
                </a:solidFill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</a:rPr>
              <a:t>pasientsikkerhet</a:t>
            </a:r>
            <a:endParaRPr lang="nb-NO" sz="3600" kern="1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Google Shape;3207;p418">
            <a:extLst>
              <a:ext uri="{FF2B5EF4-FFF2-40B4-BE49-F238E27FC236}">
                <a16:creationId xmlns:a16="http://schemas.microsoft.com/office/drawing/2014/main" id="{E444C87A-8E0A-3D1D-6521-1F85CED849E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151" y="195688"/>
            <a:ext cx="2097249" cy="1407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1E53AC6A-4101-03D7-F446-B9A4C4F694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974026" y="297289"/>
            <a:ext cx="8046463" cy="6034847"/>
          </a:xfrm>
          <a:prstGeom prst="rect">
            <a:avLst/>
          </a:prstGeom>
        </p:spPr>
      </p:pic>
      <p:sp>
        <p:nvSpPr>
          <p:cNvPr id="8" name="Oval 5">
            <a:extLst>
              <a:ext uri="{FF2B5EF4-FFF2-40B4-BE49-F238E27FC236}">
                <a16:creationId xmlns:a16="http://schemas.microsoft.com/office/drawing/2014/main" id="{5C517B52-E9FB-43E7-490B-A344933AA9B8}"/>
              </a:ext>
            </a:extLst>
          </p:cNvPr>
          <p:cNvSpPr/>
          <p:nvPr/>
        </p:nvSpPr>
        <p:spPr>
          <a:xfrm>
            <a:off x="7513983" y="1881051"/>
            <a:ext cx="1272207" cy="154794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47178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8F5665E-B7EF-33FA-4A7C-5C4CB0C42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895600" cy="5815542"/>
          </a:xfrm>
        </p:spPr>
        <p:txBody>
          <a:bodyPr>
            <a:normAutofit fontScale="90000"/>
          </a:bodyPr>
          <a:lstStyle/>
          <a:p>
            <a:r>
              <a:rPr lang="nb-NO" sz="2700" dirty="0"/>
              <a:t>Arkitektur </a:t>
            </a:r>
            <a:br>
              <a:rPr lang="nb-NO" sz="2700" dirty="0"/>
            </a:br>
            <a:r>
              <a:rPr lang="nb-NO" sz="2700" dirty="0"/>
              <a:t>for læring/</a:t>
            </a:r>
            <a:br>
              <a:rPr lang="nb-NO" sz="2700" dirty="0"/>
            </a:br>
            <a:r>
              <a:rPr lang="nb-NO" sz="2700" dirty="0"/>
              <a:t>justering </a:t>
            </a:r>
            <a:br>
              <a:rPr lang="nb-NO" sz="2700" dirty="0"/>
            </a:br>
            <a:r>
              <a:rPr lang="nb-NO" sz="2700" dirty="0"/>
              <a:t>i nøstede </a:t>
            </a:r>
            <a:br>
              <a:rPr lang="nb-NO" sz="2700" dirty="0"/>
            </a:br>
            <a:r>
              <a:rPr lang="nb-NO" sz="2700" dirty="0"/>
              <a:t>systemer</a:t>
            </a:r>
            <a:br>
              <a:rPr lang="nb-NO" sz="2700" dirty="0"/>
            </a:br>
            <a:br>
              <a:rPr lang="nb-NO" sz="2700" dirty="0"/>
            </a:br>
            <a:br>
              <a:rPr lang="nb-NO" sz="2700" dirty="0"/>
            </a:br>
            <a:br>
              <a:rPr lang="nb-NO" sz="2700" dirty="0"/>
            </a:br>
            <a:br>
              <a:rPr lang="nb-NO" sz="2700" dirty="0"/>
            </a:br>
            <a:r>
              <a:rPr lang="en-GB" sz="2200" i="1" dirty="0">
                <a:solidFill>
                  <a:schemeClr val="accent6">
                    <a:lumMod val="50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Sustainability: </a:t>
            </a:r>
            <a:br>
              <a:rPr lang="en-GB" sz="2200" i="1" dirty="0">
                <a:solidFill>
                  <a:schemeClr val="accent6">
                    <a:lumMod val="50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</a:br>
            <a:r>
              <a:rPr lang="en-GB" sz="2200" i="1" dirty="0">
                <a:solidFill>
                  <a:schemeClr val="accent6">
                    <a:lumMod val="50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the changing ability of one </a:t>
            </a:r>
            <a:br>
              <a:rPr lang="en-GB" sz="2200" i="1" dirty="0">
                <a:solidFill>
                  <a:schemeClr val="accent6">
                    <a:lumMod val="50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</a:br>
            <a:r>
              <a:rPr lang="en-GB" sz="2200" i="1" dirty="0">
                <a:solidFill>
                  <a:schemeClr val="accent6">
                    <a:lumMod val="50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or many systems </a:t>
            </a:r>
            <a:br>
              <a:rPr lang="en-GB" sz="2200" i="1" dirty="0">
                <a:solidFill>
                  <a:schemeClr val="accent6">
                    <a:lumMod val="50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</a:br>
            <a:r>
              <a:rPr lang="en-GB" sz="2200" i="1" dirty="0">
                <a:solidFill>
                  <a:schemeClr val="accent6">
                    <a:lumMod val="50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to sustain the changing requirements </a:t>
            </a:r>
            <a:br>
              <a:rPr lang="en-GB" sz="2200" i="1" dirty="0">
                <a:solidFill>
                  <a:schemeClr val="accent6">
                    <a:lumMod val="50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</a:br>
            <a:r>
              <a:rPr lang="en-GB" sz="2200" i="1" dirty="0">
                <a:solidFill>
                  <a:schemeClr val="accent6">
                    <a:lumMod val="50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of one or many systems, </a:t>
            </a:r>
            <a:br>
              <a:rPr lang="en-GB" sz="2200" i="1" dirty="0">
                <a:solidFill>
                  <a:schemeClr val="accent6">
                    <a:lumMod val="50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</a:br>
            <a:r>
              <a:rPr lang="en-GB" sz="2200" i="1" dirty="0">
                <a:solidFill>
                  <a:schemeClr val="accent6">
                    <a:lumMod val="50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over time</a:t>
            </a:r>
            <a:r>
              <a:rPr lang="en-GB" sz="2700" i="1" dirty="0">
                <a:solidFill>
                  <a:schemeClr val="accent6">
                    <a:lumMod val="50000"/>
                  </a:scheme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.</a:t>
            </a:r>
            <a:br>
              <a:rPr lang="nb-NO" dirty="0"/>
            </a:br>
            <a:endParaRPr lang="nb-NO" dirty="0"/>
          </a:p>
        </p:txBody>
      </p:sp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FB3D7453-F3E4-6B98-065C-730D6C3131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138" y="109397"/>
            <a:ext cx="7216127" cy="6639206"/>
          </a:xfrm>
          <a:prstGeom prst="rect">
            <a:avLst/>
          </a:prstGeom>
        </p:spPr>
      </p:pic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65CC26D-63CF-2262-E5F5-A998CCC00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666" y="6383478"/>
            <a:ext cx="4114800" cy="365125"/>
          </a:xfrm>
        </p:spPr>
        <p:txBody>
          <a:bodyPr/>
          <a:lstStyle/>
          <a:p>
            <a:r>
              <a:rPr lang="nn-NO" dirty="0" err="1"/>
              <a:t>Ledernettverk</a:t>
            </a:r>
            <a:r>
              <a:rPr lang="nn-NO" dirty="0"/>
              <a:t> Samskaping i Vest 12 mai 2026</a:t>
            </a:r>
            <a:endParaRPr lang="nb-NO" dirty="0"/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40944EA8-F9F1-1A1A-E294-FAB8B26EB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776CB-A079-49BF-B8AF-133840D9EA73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51004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BA1C436C-3588-C39E-F699-79C00CCC9F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997647"/>
              </p:ext>
            </p:extLst>
          </p:nvPr>
        </p:nvGraphicFramePr>
        <p:xfrm>
          <a:off x="131135" y="799687"/>
          <a:ext cx="11929730" cy="580315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89969">
                  <a:extLst>
                    <a:ext uri="{9D8B030D-6E8A-4147-A177-3AD203B41FA5}">
                      <a16:colId xmlns:a16="http://schemas.microsoft.com/office/drawing/2014/main" val="2920940904"/>
                    </a:ext>
                  </a:extLst>
                </a:gridCol>
                <a:gridCol w="5411192">
                  <a:extLst>
                    <a:ext uri="{9D8B030D-6E8A-4147-A177-3AD203B41FA5}">
                      <a16:colId xmlns:a16="http://schemas.microsoft.com/office/drawing/2014/main" val="3814971877"/>
                    </a:ext>
                  </a:extLst>
                </a:gridCol>
                <a:gridCol w="5828569">
                  <a:extLst>
                    <a:ext uri="{9D8B030D-6E8A-4147-A177-3AD203B41FA5}">
                      <a16:colId xmlns:a16="http://schemas.microsoft.com/office/drawing/2014/main" val="4010226471"/>
                    </a:ext>
                  </a:extLst>
                </a:gridCol>
              </a:tblGrid>
              <a:tr h="441251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Portefølje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/>
                        <a:t>Mange aktører og stemmer har deltatt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9969557"/>
                  </a:ext>
                </a:extLst>
              </a:tr>
              <a:tr h="590493">
                <a:tc>
                  <a:txBody>
                    <a:bodyPr/>
                    <a:lstStyle/>
                    <a:p>
                      <a:r>
                        <a:rPr lang="nb-NO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/>
                        <a:t>Ledernettverket, 2020-2026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/>
                        <a:t>Til enhver tid </a:t>
                      </a:r>
                      <a:r>
                        <a:rPr lang="nb-NO" err="1"/>
                        <a:t>ca</a:t>
                      </a:r>
                      <a:r>
                        <a:rPr lang="nb-NO"/>
                        <a:t> 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8916470"/>
                  </a:ext>
                </a:extLst>
              </a:tr>
              <a:tr h="403265">
                <a:tc>
                  <a:txBody>
                    <a:bodyPr/>
                    <a:lstStyle/>
                    <a:p>
                      <a:r>
                        <a:rPr lang="nb-NO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Pasients helsetjeneste i et helsefellesskap </a:t>
                      </a:r>
                    </a:p>
                    <a:p>
                      <a:r>
                        <a:rPr lang="nb-NO" dirty="0"/>
                        <a:t>2020-2023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/>
                        <a:t>10 pasienter/pårørende intervjuet</a:t>
                      </a:r>
                    </a:p>
                    <a:p>
                      <a:r>
                        <a:rPr lang="nb-NO"/>
                        <a:t>Over 150 ansatte inkludert erfaringskonsulenter og ledere deltatt i workshoper og eksperimentering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585571"/>
                  </a:ext>
                </a:extLst>
              </a:tr>
              <a:tr h="450725">
                <a:tc>
                  <a:txBody>
                    <a:bodyPr/>
                    <a:lstStyle/>
                    <a:p>
                      <a:r>
                        <a:rPr lang="nb-NO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/>
                        <a:t>Tillitsbyggerne, 2022-2026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/>
                        <a:t>Vi har gjennomført 18 kurs og 300 ansatte har deltatt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4457649"/>
                  </a:ext>
                </a:extLst>
              </a:tr>
              <a:tr h="492870">
                <a:tc>
                  <a:txBody>
                    <a:bodyPr/>
                    <a:lstStyle/>
                    <a:p>
                      <a:r>
                        <a:rPr lang="nb-NO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/>
                        <a:t>Svingdørsprosjektet/</a:t>
                      </a:r>
                      <a:r>
                        <a:rPr lang="nb-NO" err="1"/>
                        <a:t>Muli</a:t>
                      </a:r>
                      <a:r>
                        <a:rPr lang="nb-NO"/>
                        <a:t> – tjenesten, 2021-2026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err="1"/>
                        <a:t>Ca</a:t>
                      </a:r>
                      <a:r>
                        <a:rPr lang="nb-NO"/>
                        <a:t> 20 pasienter intervjuet</a:t>
                      </a:r>
                    </a:p>
                    <a:p>
                      <a:r>
                        <a:rPr lang="nb-NO"/>
                        <a:t>Over 150 ansatte inkludert erfaringskonsulenter og ledere deltatt i workshoper og eksperimentering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067782"/>
                  </a:ext>
                </a:extLst>
              </a:tr>
              <a:tr h="481168">
                <a:tc>
                  <a:txBody>
                    <a:bodyPr/>
                    <a:lstStyle/>
                    <a:p>
                      <a:r>
                        <a:rPr lang="nb-NO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/>
                        <a:t>Arbeid og helse/IPS ressursmiljø (et av 8 miljø i Norge)</a:t>
                      </a:r>
                    </a:p>
                    <a:p>
                      <a:r>
                        <a:rPr lang="nb-NO"/>
                        <a:t>2023-2026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/>
                        <a:t>ca. 50 ansatte og ledere involvert i utvikling av IPS ressursmiljø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757746"/>
                  </a:ext>
                </a:extLst>
              </a:tr>
              <a:tr h="388088">
                <a:tc>
                  <a:txBody>
                    <a:bodyPr/>
                    <a:lstStyle/>
                    <a:p>
                      <a:r>
                        <a:rPr lang="nb-NO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/>
                        <a:t>FACT (psykose, eldre, ung), 2020-2026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/>
                        <a:t>Ca. 25 ansatte og ledere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100430"/>
                  </a:ext>
                </a:extLst>
              </a:tr>
              <a:tr h="823637">
                <a:tc>
                  <a:txBody>
                    <a:bodyPr/>
                    <a:lstStyle/>
                    <a:p>
                      <a:r>
                        <a:rPr lang="nb-NO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/>
                        <a:t>Ansvarlig og bærekraftig håndtering av økning i henvisninger, 2024-2026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/>
                        <a:t>Intervjuet 10 ansatte og ca. 50 ansatte og ledere deltok på workshop.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4962155"/>
                  </a:ext>
                </a:extLst>
              </a:tr>
              <a:tr h="590493">
                <a:tc>
                  <a:txBody>
                    <a:bodyPr/>
                    <a:lstStyle/>
                    <a:p>
                      <a:r>
                        <a:rPr lang="nb-NO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Brobyggerne (overgang mellom barnevern og helse), 2024-2026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Intervjuet 8 brukere 3 fokusgruppeintervju med </a:t>
                      </a:r>
                      <a:r>
                        <a:rPr lang="nb-NO" dirty="0" err="1"/>
                        <a:t>ca</a:t>
                      </a:r>
                      <a:r>
                        <a:rPr lang="nb-NO" dirty="0"/>
                        <a:t> 15 ansatte. 200 deltatt på workshop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9925649"/>
                  </a:ext>
                </a:extLst>
              </a:tr>
            </a:tbl>
          </a:graphicData>
        </a:graphic>
      </p:graphicFrame>
      <p:sp>
        <p:nvSpPr>
          <p:cNvPr id="3" name="TekstSylinder 2">
            <a:extLst>
              <a:ext uri="{FF2B5EF4-FFF2-40B4-BE49-F238E27FC236}">
                <a16:creationId xmlns:a16="http://schemas.microsoft.com/office/drawing/2014/main" id="{DCD0E4DC-0523-167C-9B8E-5ED6CFD182EB}"/>
              </a:ext>
            </a:extLst>
          </p:cNvPr>
          <p:cNvSpPr txBox="1"/>
          <p:nvPr/>
        </p:nvSpPr>
        <p:spPr>
          <a:xfrm>
            <a:off x="865632" y="-303245"/>
            <a:ext cx="11326368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nb-NO" sz="32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nb-NO" sz="3200" b="1" dirty="0">
                <a:solidFill>
                  <a:schemeClr val="accent6">
                    <a:lumMod val="75000"/>
                  </a:schemeClr>
                </a:solidFill>
              </a:rPr>
              <a:t>Mobilisering og forankring i </a:t>
            </a:r>
            <a:r>
              <a:rPr lang="nb-NO" sz="3200" b="1" dirty="0" err="1">
                <a:solidFill>
                  <a:schemeClr val="accent6">
                    <a:lumMod val="75000"/>
                  </a:schemeClr>
                </a:solidFill>
              </a:rPr>
              <a:t>Samskaping</a:t>
            </a:r>
            <a:r>
              <a:rPr lang="nb-NO" sz="3200" b="1" dirty="0">
                <a:solidFill>
                  <a:schemeClr val="accent6">
                    <a:lumMod val="75000"/>
                  </a:schemeClr>
                </a:solidFill>
              </a:rPr>
              <a:t> i Vest 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435BDC34-5142-3879-A9B2-CAAFB2CAB6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0840" y="78462"/>
            <a:ext cx="1070025" cy="66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3130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>
          <a:extLst>
            <a:ext uri="{FF2B5EF4-FFF2-40B4-BE49-F238E27FC236}">
              <a16:creationId xmlns:a16="http://schemas.microsoft.com/office/drawing/2014/main" id="{22EE6F53-D77C-FC62-500B-3FD35A35A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>
            <a:extLst>
              <a:ext uri="{FF2B5EF4-FFF2-40B4-BE49-F238E27FC236}">
                <a16:creationId xmlns:a16="http://schemas.microsoft.com/office/drawing/2014/main" id="{225456CF-8BFD-A0F8-2E63-987AE56D3F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543368" y="762996"/>
            <a:ext cx="9144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rgbClr val="003777"/>
              </a:buClr>
              <a:buSzPts val="3800"/>
              <a:buFont typeface="Arial"/>
              <a:buNone/>
            </a:pPr>
            <a:r>
              <a:rPr lang="nb-NO" sz="2800" b="1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Helsefellesskap: Likeverdige parter &amp; Pasient i sentrum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rgbClr val="003777"/>
              </a:buClr>
              <a:buSzPts val="3800"/>
              <a:buFont typeface="Arial"/>
              <a:buNone/>
            </a:pPr>
            <a:r>
              <a:rPr lang="nb-NO" sz="2800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Klarer vi å endre Ekspertise &amp; Maktbalanse?</a:t>
            </a:r>
            <a:endParaRPr sz="2800">
              <a:solidFill>
                <a:srgbClr val="00B050"/>
              </a:solidFill>
              <a:latin typeface="Times New Roman" panose="02020603050405020304" pitchFamily="18" charset="0"/>
              <a:ea typeface="Lora"/>
              <a:cs typeface="Times New Roman" panose="02020603050405020304" pitchFamily="18" charset="0"/>
              <a:sym typeface="Lora"/>
            </a:endParaRPr>
          </a:p>
        </p:txBody>
      </p:sp>
      <p:sp>
        <p:nvSpPr>
          <p:cNvPr id="107" name="Google Shape;107;p20">
            <a:extLst>
              <a:ext uri="{FF2B5EF4-FFF2-40B4-BE49-F238E27FC236}">
                <a16:creationId xmlns:a16="http://schemas.microsoft.com/office/drawing/2014/main" id="{A7EA3F9F-BBC0-B3F6-85EC-ACB7FBBA8F11}"/>
              </a:ext>
            </a:extLst>
          </p:cNvPr>
          <p:cNvSpPr txBox="1"/>
          <p:nvPr/>
        </p:nvSpPr>
        <p:spPr>
          <a:xfrm>
            <a:off x="1543368" y="2142893"/>
            <a:ext cx="9241336" cy="4715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7620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EPISTEME</a:t>
            </a:r>
          </a:p>
          <a:p>
            <a:pPr marL="7620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Tx/>
              <a:buNone/>
              <a:tabLst/>
              <a:defRPr/>
            </a:pPr>
            <a:r>
              <a:rPr lang="en-US" sz="2000" b="1" i="1" dirty="0" err="1">
                <a:solidFill>
                  <a:srgbClr val="333333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Grunnleggende</a:t>
            </a:r>
            <a:r>
              <a:rPr lang="en-US" sz="2000" b="1" i="1" dirty="0">
                <a:solidFill>
                  <a:srgbClr val="333333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</a:t>
            </a:r>
            <a:r>
              <a:rPr lang="en-US" sz="2000" b="1" i="1" dirty="0" err="1">
                <a:solidFill>
                  <a:srgbClr val="333333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kunnskapsstruktur</a:t>
            </a:r>
            <a:r>
              <a:rPr lang="en-US" sz="2000" b="1" i="1" dirty="0">
                <a:solidFill>
                  <a:srgbClr val="333333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, de </a:t>
            </a:r>
            <a:r>
              <a:rPr lang="en-US" sz="2000" b="1" i="1" dirty="0" err="1">
                <a:solidFill>
                  <a:srgbClr val="333333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usynlige</a:t>
            </a:r>
            <a:r>
              <a:rPr lang="en-US" sz="2000" b="1" i="1" dirty="0">
                <a:solidFill>
                  <a:srgbClr val="333333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</a:t>
            </a:r>
            <a:r>
              <a:rPr lang="en-US" sz="2000" b="1" i="1" dirty="0" err="1">
                <a:solidFill>
                  <a:srgbClr val="333333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rammene</a:t>
            </a:r>
            <a:r>
              <a:rPr lang="en-US" sz="2000" b="1" i="1" dirty="0">
                <a:solidFill>
                  <a:srgbClr val="333333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for </a:t>
            </a:r>
            <a:r>
              <a:rPr lang="en-US" sz="2000" b="1" i="1" dirty="0" err="1">
                <a:solidFill>
                  <a:srgbClr val="333333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hva</a:t>
            </a:r>
            <a:r>
              <a:rPr lang="en-US" sz="2000" b="1" i="1" dirty="0">
                <a:solidFill>
                  <a:srgbClr val="333333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</a:t>
            </a:r>
            <a:r>
              <a:rPr lang="en-US" sz="2000" b="1" i="1" dirty="0" err="1">
                <a:solidFill>
                  <a:srgbClr val="333333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som</a:t>
            </a:r>
            <a:r>
              <a:rPr lang="en-US" sz="2000" b="1" i="1" dirty="0">
                <a:solidFill>
                  <a:srgbClr val="333333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</a:t>
            </a:r>
            <a:r>
              <a:rPr lang="en-US" sz="2000" b="1" i="1" dirty="0" err="1">
                <a:solidFill>
                  <a:srgbClr val="333333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oppfattes</a:t>
            </a:r>
            <a:r>
              <a:rPr lang="en-US" sz="2000" b="1" i="1" dirty="0">
                <a:solidFill>
                  <a:srgbClr val="333333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</a:t>
            </a:r>
            <a:r>
              <a:rPr lang="en-US" sz="2000" b="1" i="1" dirty="0" err="1">
                <a:solidFill>
                  <a:srgbClr val="333333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som</a:t>
            </a:r>
            <a:r>
              <a:rPr lang="en-US" sz="2000" b="1" i="1" dirty="0">
                <a:solidFill>
                  <a:srgbClr val="333333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sant </a:t>
            </a:r>
            <a:r>
              <a:rPr lang="en-US" sz="2000" b="1" i="1" dirty="0" err="1">
                <a:solidFill>
                  <a:srgbClr val="333333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og</a:t>
            </a:r>
            <a:r>
              <a:rPr lang="en-US" sz="2000" b="1" i="1" dirty="0">
                <a:solidFill>
                  <a:srgbClr val="333333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</a:t>
            </a:r>
            <a:r>
              <a:rPr lang="en-US" sz="2000" b="1" i="1" dirty="0" err="1">
                <a:solidFill>
                  <a:srgbClr val="333333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meningsfullt</a:t>
            </a:r>
            <a:endParaRPr lang="en-US" sz="2000" b="1" i="1" dirty="0">
              <a:solidFill>
                <a:srgbClr val="333333"/>
              </a:solidFill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  <a:p>
            <a:pPr marL="7620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Tx/>
              <a:buNone/>
              <a:tabLst/>
              <a:defRPr/>
            </a:pPr>
            <a:b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</a:b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EPISTEMISK YDMYKHET</a:t>
            </a:r>
          </a:p>
          <a:p>
            <a:pPr marL="7620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å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vite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hva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 man er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ekspert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på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og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hva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 man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ikke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 er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ekspert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på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  <a:p>
            <a:pPr marL="7620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Tx/>
              <a:buNone/>
              <a:tabLst/>
              <a:defRPr/>
            </a:pP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  <a:p>
            <a:pPr marL="7620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EPISTEMISK RETTFERDIGHET  (vs. injustice)</a:t>
            </a:r>
          </a:p>
          <a:p>
            <a:pPr marL="7620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å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selv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få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presentere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eget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utfordringsbilde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og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mulige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løsninger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  <a:p>
            <a:pPr marL="7620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Tx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  <a:p>
            <a:pPr marL="7620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Tx/>
              <a:buNone/>
              <a:tabLst/>
              <a:defRPr/>
            </a:pPr>
            <a:r>
              <a:rPr lang="en-US" sz="2000" i="1" dirty="0">
                <a:solidFill>
                  <a:srgbClr val="333333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EPISTEMISK COHERENS</a:t>
            </a:r>
          </a:p>
          <a:p>
            <a:pPr marL="7620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Å se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helhet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og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deler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sammen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,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samtidig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76200" marR="0" lvl="0" indent="0" algn="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Tx/>
              <a:buNone/>
              <a:tabLst/>
              <a:defRPr/>
            </a:pP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1947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>
          <a:extLst>
            <a:ext uri="{FF2B5EF4-FFF2-40B4-BE49-F238E27FC236}">
              <a16:creationId xmlns:a16="http://schemas.microsoft.com/office/drawing/2014/main" id="{6E1DB5FE-3C99-5DC1-4D5E-E225B3C73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127f19a8826_0_2018">
            <a:extLst>
              <a:ext uri="{FF2B5EF4-FFF2-40B4-BE49-F238E27FC236}">
                <a16:creationId xmlns:a16="http://schemas.microsoft.com/office/drawing/2014/main" id="{5C5ACEFF-7D8E-2DA6-8758-2B18CC70A808}"/>
              </a:ext>
            </a:extLst>
          </p:cNvPr>
          <p:cNvSpPr/>
          <p:nvPr/>
        </p:nvSpPr>
        <p:spPr>
          <a:xfrm>
            <a:off x="1527104" y="4917407"/>
            <a:ext cx="9121044" cy="385402"/>
          </a:xfrm>
          <a:prstGeom prst="rect">
            <a:avLst/>
          </a:prstGeom>
          <a:solidFill>
            <a:srgbClr val="A2C4C9"/>
          </a:solidFill>
          <a:ln w="9525" cap="flat" cmpd="sng">
            <a:solidFill>
              <a:srgbClr val="45818E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marR="0" lvl="0" indent="0" algn="l" defTabSz="11770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Tx/>
              <a:buNone/>
              <a:tabLst/>
              <a:defRPr/>
            </a:pPr>
            <a:r>
              <a:rPr kumimoji="0" lang="en-GB" sz="1158" b="0" i="0" u="none" strike="noStrike" kern="0" cap="none" spc="0" normalizeH="0" baseline="0" noProof="0">
                <a:ln>
                  <a:noFill/>
                </a:ln>
                <a:solidFill>
                  <a:srgbClr val="134F5C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 FORANKRING &amp; MOBILISERING</a:t>
            </a:r>
            <a:endParaRPr kumimoji="0" sz="1158" b="0" i="0" u="none" strike="noStrike" kern="0" cap="none" spc="0" normalizeH="0" baseline="0" noProof="0">
              <a:ln>
                <a:noFill/>
              </a:ln>
              <a:solidFill>
                <a:srgbClr val="134F5C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5" name="Google Shape;265;g127f19a8826_0_2018">
            <a:extLst>
              <a:ext uri="{FF2B5EF4-FFF2-40B4-BE49-F238E27FC236}">
                <a16:creationId xmlns:a16="http://schemas.microsoft.com/office/drawing/2014/main" id="{3C79F1CE-8922-6F77-5CF9-2314F7F3F86D}"/>
              </a:ext>
            </a:extLst>
          </p:cNvPr>
          <p:cNvSpPr/>
          <p:nvPr/>
        </p:nvSpPr>
        <p:spPr>
          <a:xfrm>
            <a:off x="1527104" y="4502665"/>
            <a:ext cx="9121044" cy="385402"/>
          </a:xfrm>
          <a:prstGeom prst="rect">
            <a:avLst/>
          </a:prstGeom>
          <a:solidFill>
            <a:srgbClr val="D0E0E3"/>
          </a:solidFill>
          <a:ln w="9525" cap="flat" cmpd="sng">
            <a:solidFill>
              <a:srgbClr val="45818E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marL="0" marR="0" lvl="0" indent="0" algn="l" defTabSz="11770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Tx/>
              <a:buNone/>
              <a:tabLst/>
              <a:defRPr/>
            </a:pPr>
            <a:r>
              <a:rPr kumimoji="0" lang="en-GB" sz="1158" b="0" i="0" u="none" strike="noStrike" kern="0" cap="none" spc="0" normalizeH="0" baseline="0" noProof="0">
                <a:ln>
                  <a:noFill/>
                </a:ln>
                <a:solidFill>
                  <a:srgbClr val="134F5C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 LEDELSE</a:t>
            </a:r>
            <a:endParaRPr kumimoji="0" sz="1158" b="0" i="0" u="none" strike="noStrike" kern="0" cap="none" spc="0" normalizeH="0" baseline="0" noProof="0">
              <a:ln>
                <a:noFill/>
              </a:ln>
              <a:solidFill>
                <a:srgbClr val="134F5C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6" name="Google Shape;266;g127f19a8826_0_2018">
            <a:extLst>
              <a:ext uri="{FF2B5EF4-FFF2-40B4-BE49-F238E27FC236}">
                <a16:creationId xmlns:a16="http://schemas.microsoft.com/office/drawing/2014/main" id="{39A1A0EB-3B81-2F4D-B57F-24102E68E45C}"/>
              </a:ext>
            </a:extLst>
          </p:cNvPr>
          <p:cNvSpPr/>
          <p:nvPr/>
        </p:nvSpPr>
        <p:spPr>
          <a:xfrm>
            <a:off x="1527098" y="2993085"/>
            <a:ext cx="1815404" cy="1480205"/>
          </a:xfrm>
          <a:prstGeom prst="homePlate">
            <a:avLst>
              <a:gd name="adj" fmla="val 27348"/>
            </a:avLst>
          </a:prstGeom>
          <a:solidFill>
            <a:srgbClr val="D9EAD3"/>
          </a:solidFill>
          <a:ln>
            <a:noFill/>
          </a:ln>
        </p:spPr>
        <p:txBody>
          <a:bodyPr spcFirstLastPara="1" wrap="square" lIns="156915" tIns="156915" rIns="156915" bIns="156915" anchor="ctr" anchorCtr="0">
            <a:noAutofit/>
          </a:bodyPr>
          <a:lstStyle/>
          <a:p>
            <a:pPr marL="0" marR="0" lvl="0" indent="0" algn="l" defTabSz="11770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0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g127f19a8826_0_2018">
            <a:extLst>
              <a:ext uri="{FF2B5EF4-FFF2-40B4-BE49-F238E27FC236}">
                <a16:creationId xmlns:a16="http://schemas.microsoft.com/office/drawing/2014/main" id="{DFFB169A-40C5-20FC-0C97-94FB095E6C00}"/>
              </a:ext>
            </a:extLst>
          </p:cNvPr>
          <p:cNvSpPr/>
          <p:nvPr/>
        </p:nvSpPr>
        <p:spPr>
          <a:xfrm rot="-2700000">
            <a:off x="5017833" y="3209893"/>
            <a:ext cx="1046390" cy="1046390"/>
          </a:xfrm>
          <a:prstGeom prst="rect">
            <a:avLst/>
          </a:prstGeom>
          <a:noFill/>
          <a:ln w="38100" cap="flat" cmpd="sng">
            <a:solidFill>
              <a:srgbClr val="D9EA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56915" tIns="156915" rIns="156915" bIns="156915" anchor="ctr" anchorCtr="0">
            <a:noAutofit/>
          </a:bodyPr>
          <a:lstStyle/>
          <a:p>
            <a:pPr marL="0" marR="0" lvl="0" indent="0" algn="l" defTabSz="11770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0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g127f19a8826_0_2018">
            <a:extLst>
              <a:ext uri="{FF2B5EF4-FFF2-40B4-BE49-F238E27FC236}">
                <a16:creationId xmlns:a16="http://schemas.microsoft.com/office/drawing/2014/main" id="{4CDD1F8A-D8B8-B064-2098-0B330F8CE46F}"/>
              </a:ext>
            </a:extLst>
          </p:cNvPr>
          <p:cNvSpPr/>
          <p:nvPr/>
        </p:nvSpPr>
        <p:spPr>
          <a:xfrm>
            <a:off x="2966746" y="2993085"/>
            <a:ext cx="1815404" cy="1480205"/>
          </a:xfrm>
          <a:prstGeom prst="chevron">
            <a:avLst>
              <a:gd name="adj" fmla="val 27348"/>
            </a:avLst>
          </a:prstGeom>
          <a:solidFill>
            <a:srgbClr val="D9EAD3"/>
          </a:solidFill>
          <a:ln>
            <a:noFill/>
          </a:ln>
        </p:spPr>
        <p:txBody>
          <a:bodyPr spcFirstLastPara="1" wrap="square" lIns="156915" tIns="156915" rIns="156915" bIns="156915" anchor="ctr" anchorCtr="0">
            <a:noAutofit/>
          </a:bodyPr>
          <a:lstStyle/>
          <a:p>
            <a:pPr marL="0" marR="0" lvl="0" indent="0" algn="l" defTabSz="11770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0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g127f19a8826_0_2018">
            <a:extLst>
              <a:ext uri="{FF2B5EF4-FFF2-40B4-BE49-F238E27FC236}">
                <a16:creationId xmlns:a16="http://schemas.microsoft.com/office/drawing/2014/main" id="{3F9B2D49-7179-AC50-C6E6-CC4E4447FE03}"/>
              </a:ext>
            </a:extLst>
          </p:cNvPr>
          <p:cNvSpPr/>
          <p:nvPr/>
        </p:nvSpPr>
        <p:spPr>
          <a:xfrm rot="-2700000">
            <a:off x="6497850" y="3209893"/>
            <a:ext cx="1046390" cy="1046390"/>
          </a:xfrm>
          <a:prstGeom prst="rect">
            <a:avLst/>
          </a:prstGeom>
          <a:noFill/>
          <a:ln w="38100" cap="flat" cmpd="sng">
            <a:solidFill>
              <a:srgbClr val="D9EA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56915" tIns="156915" rIns="156915" bIns="156915" anchor="ctr" anchorCtr="0">
            <a:noAutofit/>
          </a:bodyPr>
          <a:lstStyle/>
          <a:p>
            <a:pPr marL="0" marR="0" lvl="0" indent="0" algn="l" defTabSz="11770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0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g127f19a8826_0_2018">
            <a:extLst>
              <a:ext uri="{FF2B5EF4-FFF2-40B4-BE49-F238E27FC236}">
                <a16:creationId xmlns:a16="http://schemas.microsoft.com/office/drawing/2014/main" id="{9A227EEF-930E-1B95-04BF-8866BFFED8AA}"/>
              </a:ext>
            </a:extLst>
          </p:cNvPr>
          <p:cNvSpPr/>
          <p:nvPr/>
        </p:nvSpPr>
        <p:spPr>
          <a:xfrm rot="-2700000">
            <a:off x="7977866" y="3209893"/>
            <a:ext cx="1046390" cy="1046390"/>
          </a:xfrm>
          <a:prstGeom prst="rect">
            <a:avLst/>
          </a:prstGeom>
          <a:noFill/>
          <a:ln w="38100" cap="flat" cmpd="sng">
            <a:solidFill>
              <a:srgbClr val="D9EA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56915" tIns="156915" rIns="156915" bIns="156915" anchor="ctr" anchorCtr="0">
            <a:noAutofit/>
          </a:bodyPr>
          <a:lstStyle/>
          <a:p>
            <a:pPr marL="0" marR="0" lvl="0" indent="0" algn="l" defTabSz="11770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0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g127f19a8826_0_2018">
            <a:extLst>
              <a:ext uri="{FF2B5EF4-FFF2-40B4-BE49-F238E27FC236}">
                <a16:creationId xmlns:a16="http://schemas.microsoft.com/office/drawing/2014/main" id="{53CB1768-5104-1ED6-6ABC-A611EE70984A}"/>
              </a:ext>
            </a:extLst>
          </p:cNvPr>
          <p:cNvSpPr/>
          <p:nvPr/>
        </p:nvSpPr>
        <p:spPr>
          <a:xfrm>
            <a:off x="9319471" y="3060178"/>
            <a:ext cx="1345430" cy="1345430"/>
          </a:xfrm>
          <a:prstGeom prst="ellipse">
            <a:avLst/>
          </a:prstGeom>
          <a:noFill/>
          <a:ln w="114300" cap="flat" cmpd="sng">
            <a:solidFill>
              <a:srgbClr val="D9EA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56915" tIns="156915" rIns="156915" bIns="156915" anchor="ctr" anchorCtr="0">
            <a:noAutofit/>
          </a:bodyPr>
          <a:lstStyle/>
          <a:p>
            <a:pPr marL="0" marR="0" lvl="0" indent="0" algn="l" defTabSz="11770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0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g127f19a8826_0_2018">
            <a:extLst>
              <a:ext uri="{FF2B5EF4-FFF2-40B4-BE49-F238E27FC236}">
                <a16:creationId xmlns:a16="http://schemas.microsoft.com/office/drawing/2014/main" id="{B756FB92-43E5-6551-25A7-4AD00DF6D227}"/>
              </a:ext>
            </a:extLst>
          </p:cNvPr>
          <p:cNvSpPr txBox="1"/>
          <p:nvPr/>
        </p:nvSpPr>
        <p:spPr>
          <a:xfrm>
            <a:off x="1760095" y="3462573"/>
            <a:ext cx="1287504" cy="51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915" tIns="156915" rIns="156915" bIns="156915" anchor="t" anchorCtr="0">
            <a:spAutoFit/>
          </a:bodyPr>
          <a:lstStyle/>
          <a:p>
            <a:pPr marL="0" marR="0" lvl="0" indent="0" algn="ctr" defTabSz="11770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Tx/>
              <a:buNone/>
              <a:tabLst/>
              <a:defRPr/>
            </a:pPr>
            <a:r>
              <a:rPr kumimoji="0" lang="en-GB" sz="1287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Identifisere</a:t>
            </a:r>
            <a:endParaRPr kumimoji="0" sz="901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3" name="Google Shape;273;g127f19a8826_0_2018">
            <a:extLst>
              <a:ext uri="{FF2B5EF4-FFF2-40B4-BE49-F238E27FC236}">
                <a16:creationId xmlns:a16="http://schemas.microsoft.com/office/drawing/2014/main" id="{02E3298B-68EB-635C-CEAD-5AD096904BB1}"/>
              </a:ext>
            </a:extLst>
          </p:cNvPr>
          <p:cNvSpPr txBox="1"/>
          <p:nvPr/>
        </p:nvSpPr>
        <p:spPr>
          <a:xfrm>
            <a:off x="3388602" y="3462573"/>
            <a:ext cx="1287504" cy="51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915" tIns="156915" rIns="156915" bIns="156915" anchor="t" anchorCtr="0">
            <a:spAutoFit/>
          </a:bodyPr>
          <a:lstStyle/>
          <a:p>
            <a:pPr marL="0" marR="0" lvl="0" indent="0" algn="ctr" defTabSz="11770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Tx/>
              <a:buNone/>
              <a:tabLst/>
              <a:defRPr/>
            </a:pP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Forberede</a:t>
            </a:r>
            <a:endParaRPr kumimoji="0" sz="901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4" name="Google Shape;274;g127f19a8826_0_2018">
            <a:extLst>
              <a:ext uri="{FF2B5EF4-FFF2-40B4-BE49-F238E27FC236}">
                <a16:creationId xmlns:a16="http://schemas.microsoft.com/office/drawing/2014/main" id="{147B25F9-2761-2476-A99F-52965422FFC0}"/>
              </a:ext>
            </a:extLst>
          </p:cNvPr>
          <p:cNvSpPr txBox="1"/>
          <p:nvPr/>
        </p:nvSpPr>
        <p:spPr>
          <a:xfrm>
            <a:off x="4899772" y="3462573"/>
            <a:ext cx="1287504" cy="51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915" tIns="156915" rIns="156915" bIns="156915" anchor="t" anchorCtr="0">
            <a:spAutoFit/>
          </a:bodyPr>
          <a:lstStyle/>
          <a:p>
            <a:pPr marL="0" marR="0" lvl="0" indent="0" algn="ctr" defTabSz="11770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Tx/>
              <a:buNone/>
              <a:tabLst/>
              <a:defRPr/>
            </a:pP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Forstå</a:t>
            </a:r>
            <a:endParaRPr kumimoji="0" sz="901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5" name="Google Shape;275;g127f19a8826_0_2018">
            <a:extLst>
              <a:ext uri="{FF2B5EF4-FFF2-40B4-BE49-F238E27FC236}">
                <a16:creationId xmlns:a16="http://schemas.microsoft.com/office/drawing/2014/main" id="{03AE9B27-7C25-368E-D143-A24B32B100EC}"/>
              </a:ext>
            </a:extLst>
          </p:cNvPr>
          <p:cNvSpPr txBox="1"/>
          <p:nvPr/>
        </p:nvSpPr>
        <p:spPr>
          <a:xfrm>
            <a:off x="6389404" y="3272195"/>
            <a:ext cx="1287504" cy="91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915" tIns="156915" rIns="156915" bIns="156915" anchor="t" anchorCtr="0">
            <a:spAutoFit/>
          </a:bodyPr>
          <a:lstStyle/>
          <a:p>
            <a:pPr marL="0" marR="0" lvl="0" indent="0" algn="ctr" defTabSz="11770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Tx/>
              <a:buNone/>
              <a:tabLst/>
              <a:defRPr/>
            </a:pP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Utforske </a:t>
            </a:r>
            <a:b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&amp; </a:t>
            </a:r>
            <a:b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definere</a:t>
            </a:r>
            <a:endParaRPr kumimoji="0" sz="901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6" name="Google Shape;276;g127f19a8826_0_2018">
            <a:extLst>
              <a:ext uri="{FF2B5EF4-FFF2-40B4-BE49-F238E27FC236}">
                <a16:creationId xmlns:a16="http://schemas.microsoft.com/office/drawing/2014/main" id="{5C87E388-0EA3-02B1-DC99-0A6F2721CFC6}"/>
              </a:ext>
            </a:extLst>
          </p:cNvPr>
          <p:cNvSpPr txBox="1"/>
          <p:nvPr/>
        </p:nvSpPr>
        <p:spPr>
          <a:xfrm>
            <a:off x="7878561" y="3272195"/>
            <a:ext cx="1287504" cy="91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915" tIns="156915" rIns="156915" bIns="156915" anchor="t" anchorCtr="0">
            <a:spAutoFit/>
          </a:bodyPr>
          <a:lstStyle/>
          <a:p>
            <a:pPr marL="0" marR="0" lvl="0" indent="0" algn="ctr" defTabSz="11770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Tx/>
              <a:buNone/>
              <a:tabLst/>
              <a:defRPr/>
            </a:pP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Utvikle </a:t>
            </a:r>
            <a:b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&amp; </a:t>
            </a:r>
            <a:b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teste</a:t>
            </a:r>
            <a:endParaRPr kumimoji="0" sz="901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7" name="Google Shape;277;g127f19a8826_0_2018">
            <a:extLst>
              <a:ext uri="{FF2B5EF4-FFF2-40B4-BE49-F238E27FC236}">
                <a16:creationId xmlns:a16="http://schemas.microsoft.com/office/drawing/2014/main" id="{E052ECC1-B951-37A0-3A4E-F26D7CB2974E}"/>
              </a:ext>
            </a:extLst>
          </p:cNvPr>
          <p:cNvSpPr txBox="1"/>
          <p:nvPr/>
        </p:nvSpPr>
        <p:spPr>
          <a:xfrm>
            <a:off x="9360648" y="3257599"/>
            <a:ext cx="1287504" cy="100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915" tIns="156915" rIns="156915" bIns="156915" anchor="t" anchorCtr="0">
            <a:spAutoFit/>
          </a:bodyPr>
          <a:lstStyle/>
          <a:p>
            <a:pPr marL="0" marR="0" lvl="0" indent="0" algn="ctr" defTabSz="11770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86"/>
              </a:spcAft>
              <a:buClr>
                <a:srgbClr val="000000"/>
              </a:buClr>
              <a:buSzPts val="1200"/>
              <a:buFontTx/>
              <a:buNone/>
              <a:tabLst/>
              <a:defRPr/>
            </a:pPr>
            <a:r>
              <a:rPr kumimoji="0" lang="en-GB" sz="901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Etablere</a:t>
            </a:r>
            <a:br>
              <a:rPr kumimoji="0" lang="en-GB" sz="90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r>
              <a:rPr kumimoji="0" lang="en-GB" sz="1416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Drifte</a:t>
            </a:r>
            <a:b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r>
              <a:rPr kumimoji="0" lang="en-GB" sz="901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fortsette</a:t>
            </a:r>
            <a:r>
              <a:rPr kumimoji="0" lang="en-GB" sz="90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å </a:t>
            </a:r>
            <a:r>
              <a:rPr kumimoji="0" lang="en-GB" sz="901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utvikle</a:t>
            </a:r>
            <a:r>
              <a:rPr kumimoji="0" lang="en-GB" sz="901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kumimoji="0" sz="77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78" name="Google Shape;278;g127f19a8826_0_2018">
            <a:extLst>
              <a:ext uri="{FF2B5EF4-FFF2-40B4-BE49-F238E27FC236}">
                <a16:creationId xmlns:a16="http://schemas.microsoft.com/office/drawing/2014/main" id="{A261C025-9824-D033-8D89-F768B4B02E6B}"/>
              </a:ext>
            </a:extLst>
          </p:cNvPr>
          <p:cNvGrpSpPr/>
          <p:nvPr/>
        </p:nvGrpSpPr>
        <p:grpSpPr>
          <a:xfrm>
            <a:off x="6553983" y="3328861"/>
            <a:ext cx="139003" cy="129124"/>
            <a:chOff x="6650253" y="3162864"/>
            <a:chExt cx="168647" cy="156661"/>
          </a:xfrm>
        </p:grpSpPr>
        <p:sp>
          <p:nvSpPr>
            <p:cNvPr id="279" name="Google Shape;279;g127f19a8826_0_2018">
              <a:extLst>
                <a:ext uri="{FF2B5EF4-FFF2-40B4-BE49-F238E27FC236}">
                  <a16:creationId xmlns:a16="http://schemas.microsoft.com/office/drawing/2014/main" id="{B994FBD8-8900-1628-BD01-1B04E5603E30}"/>
                </a:ext>
              </a:extLst>
            </p:cNvPr>
            <p:cNvSpPr/>
            <p:nvPr/>
          </p:nvSpPr>
          <p:spPr>
            <a:xfrm>
              <a:off x="6797100" y="3169625"/>
              <a:ext cx="21800" cy="149900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28575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" name="Google Shape;280;g127f19a8826_0_2018">
              <a:extLst>
                <a:ext uri="{FF2B5EF4-FFF2-40B4-BE49-F238E27FC236}">
                  <a16:creationId xmlns:a16="http://schemas.microsoft.com/office/drawing/2014/main" id="{B6A8797A-3D7B-B712-5DD4-1476638F5A50}"/>
                </a:ext>
              </a:extLst>
            </p:cNvPr>
            <p:cNvSpPr/>
            <p:nvPr/>
          </p:nvSpPr>
          <p:spPr>
            <a:xfrm rot="4765904" flipH="1">
              <a:off x="6715028" y="3112378"/>
              <a:ext cx="21799" cy="149894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28575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81" name="Google Shape;281;g127f19a8826_0_2018">
            <a:extLst>
              <a:ext uri="{FF2B5EF4-FFF2-40B4-BE49-F238E27FC236}">
                <a16:creationId xmlns:a16="http://schemas.microsoft.com/office/drawing/2014/main" id="{75D01C7E-FDA1-0EED-C602-ABB6F8289BB6}"/>
              </a:ext>
            </a:extLst>
          </p:cNvPr>
          <p:cNvGrpSpPr/>
          <p:nvPr/>
        </p:nvGrpSpPr>
        <p:grpSpPr>
          <a:xfrm>
            <a:off x="8028073" y="3328861"/>
            <a:ext cx="139003" cy="129124"/>
            <a:chOff x="6650253" y="3162864"/>
            <a:chExt cx="168647" cy="156661"/>
          </a:xfrm>
        </p:grpSpPr>
        <p:sp>
          <p:nvSpPr>
            <p:cNvPr id="282" name="Google Shape;282;g127f19a8826_0_2018">
              <a:extLst>
                <a:ext uri="{FF2B5EF4-FFF2-40B4-BE49-F238E27FC236}">
                  <a16:creationId xmlns:a16="http://schemas.microsoft.com/office/drawing/2014/main" id="{3C8F6992-FEB4-378A-3D7F-8044D043D6ED}"/>
                </a:ext>
              </a:extLst>
            </p:cNvPr>
            <p:cNvSpPr/>
            <p:nvPr/>
          </p:nvSpPr>
          <p:spPr>
            <a:xfrm>
              <a:off x="6797100" y="3169625"/>
              <a:ext cx="21800" cy="149900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28575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3" name="Google Shape;283;g127f19a8826_0_2018">
              <a:extLst>
                <a:ext uri="{FF2B5EF4-FFF2-40B4-BE49-F238E27FC236}">
                  <a16:creationId xmlns:a16="http://schemas.microsoft.com/office/drawing/2014/main" id="{1D073BEC-48E0-2C38-2748-4CE4B2637607}"/>
                </a:ext>
              </a:extLst>
            </p:cNvPr>
            <p:cNvSpPr/>
            <p:nvPr/>
          </p:nvSpPr>
          <p:spPr>
            <a:xfrm rot="4765904" flipH="1">
              <a:off x="6715028" y="3112378"/>
              <a:ext cx="21799" cy="149894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28575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84" name="Google Shape;284;g127f19a8826_0_2018">
            <a:extLst>
              <a:ext uri="{FF2B5EF4-FFF2-40B4-BE49-F238E27FC236}">
                <a16:creationId xmlns:a16="http://schemas.microsoft.com/office/drawing/2014/main" id="{361FA350-777F-871C-10DE-BE2C6AF42688}"/>
              </a:ext>
            </a:extLst>
          </p:cNvPr>
          <p:cNvGrpSpPr/>
          <p:nvPr/>
        </p:nvGrpSpPr>
        <p:grpSpPr>
          <a:xfrm>
            <a:off x="5060998" y="3328861"/>
            <a:ext cx="139003" cy="129124"/>
            <a:chOff x="6650253" y="3162864"/>
            <a:chExt cx="168647" cy="156661"/>
          </a:xfrm>
        </p:grpSpPr>
        <p:sp>
          <p:nvSpPr>
            <p:cNvPr id="285" name="Google Shape;285;g127f19a8826_0_2018">
              <a:extLst>
                <a:ext uri="{FF2B5EF4-FFF2-40B4-BE49-F238E27FC236}">
                  <a16:creationId xmlns:a16="http://schemas.microsoft.com/office/drawing/2014/main" id="{3178A771-5A43-D660-09FE-292DB19D122B}"/>
                </a:ext>
              </a:extLst>
            </p:cNvPr>
            <p:cNvSpPr/>
            <p:nvPr/>
          </p:nvSpPr>
          <p:spPr>
            <a:xfrm>
              <a:off x="6797100" y="3169625"/>
              <a:ext cx="21800" cy="149900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28575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" name="Google Shape;286;g127f19a8826_0_2018">
              <a:extLst>
                <a:ext uri="{FF2B5EF4-FFF2-40B4-BE49-F238E27FC236}">
                  <a16:creationId xmlns:a16="http://schemas.microsoft.com/office/drawing/2014/main" id="{34B05DC5-1892-1C2A-949C-AEDD38123977}"/>
                </a:ext>
              </a:extLst>
            </p:cNvPr>
            <p:cNvSpPr/>
            <p:nvPr/>
          </p:nvSpPr>
          <p:spPr>
            <a:xfrm rot="4765904" flipH="1">
              <a:off x="6715028" y="3112378"/>
              <a:ext cx="21799" cy="149894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28575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87" name="Google Shape;287;g127f19a8826_0_2018">
            <a:extLst>
              <a:ext uri="{FF2B5EF4-FFF2-40B4-BE49-F238E27FC236}">
                <a16:creationId xmlns:a16="http://schemas.microsoft.com/office/drawing/2014/main" id="{40DC9638-3716-147E-50B0-94AC88A4FDE3}"/>
              </a:ext>
            </a:extLst>
          </p:cNvPr>
          <p:cNvGrpSpPr/>
          <p:nvPr/>
        </p:nvGrpSpPr>
        <p:grpSpPr>
          <a:xfrm>
            <a:off x="5828959" y="4052152"/>
            <a:ext cx="139003" cy="129124"/>
            <a:chOff x="6650253" y="3162864"/>
            <a:chExt cx="168647" cy="156661"/>
          </a:xfrm>
        </p:grpSpPr>
        <p:sp>
          <p:nvSpPr>
            <p:cNvPr id="288" name="Google Shape;288;g127f19a8826_0_2018">
              <a:extLst>
                <a:ext uri="{FF2B5EF4-FFF2-40B4-BE49-F238E27FC236}">
                  <a16:creationId xmlns:a16="http://schemas.microsoft.com/office/drawing/2014/main" id="{7C3FCAA2-D1D2-78CA-FC9A-C247ED3A05D4}"/>
                </a:ext>
              </a:extLst>
            </p:cNvPr>
            <p:cNvSpPr/>
            <p:nvPr/>
          </p:nvSpPr>
          <p:spPr>
            <a:xfrm>
              <a:off x="6797100" y="3169625"/>
              <a:ext cx="21800" cy="149900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28575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" name="Google Shape;289;g127f19a8826_0_2018">
              <a:extLst>
                <a:ext uri="{FF2B5EF4-FFF2-40B4-BE49-F238E27FC236}">
                  <a16:creationId xmlns:a16="http://schemas.microsoft.com/office/drawing/2014/main" id="{157F8E7A-A0A4-E28D-99FA-BD1CC0F4BB50}"/>
                </a:ext>
              </a:extLst>
            </p:cNvPr>
            <p:cNvSpPr/>
            <p:nvPr/>
          </p:nvSpPr>
          <p:spPr>
            <a:xfrm rot="4765904" flipH="1">
              <a:off x="6715028" y="3112378"/>
              <a:ext cx="21799" cy="149894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28575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g127f19a8826_0_2018">
            <a:extLst>
              <a:ext uri="{FF2B5EF4-FFF2-40B4-BE49-F238E27FC236}">
                <a16:creationId xmlns:a16="http://schemas.microsoft.com/office/drawing/2014/main" id="{6AFD4DA5-577D-297F-5D70-BBA903F3C702}"/>
              </a:ext>
            </a:extLst>
          </p:cNvPr>
          <p:cNvGrpSpPr/>
          <p:nvPr/>
        </p:nvGrpSpPr>
        <p:grpSpPr>
          <a:xfrm>
            <a:off x="7291038" y="4052152"/>
            <a:ext cx="139003" cy="129124"/>
            <a:chOff x="6650253" y="3162864"/>
            <a:chExt cx="168647" cy="156661"/>
          </a:xfrm>
        </p:grpSpPr>
        <p:sp>
          <p:nvSpPr>
            <p:cNvPr id="291" name="Google Shape;291;g127f19a8826_0_2018">
              <a:extLst>
                <a:ext uri="{FF2B5EF4-FFF2-40B4-BE49-F238E27FC236}">
                  <a16:creationId xmlns:a16="http://schemas.microsoft.com/office/drawing/2014/main" id="{66C78955-4010-BB20-A621-92006FE10715}"/>
                </a:ext>
              </a:extLst>
            </p:cNvPr>
            <p:cNvSpPr/>
            <p:nvPr/>
          </p:nvSpPr>
          <p:spPr>
            <a:xfrm>
              <a:off x="6797100" y="3169625"/>
              <a:ext cx="21800" cy="149900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28575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2" name="Google Shape;292;g127f19a8826_0_2018">
              <a:extLst>
                <a:ext uri="{FF2B5EF4-FFF2-40B4-BE49-F238E27FC236}">
                  <a16:creationId xmlns:a16="http://schemas.microsoft.com/office/drawing/2014/main" id="{A7DE3369-C12D-ABDA-E551-764F4B7C3233}"/>
                </a:ext>
              </a:extLst>
            </p:cNvPr>
            <p:cNvSpPr/>
            <p:nvPr/>
          </p:nvSpPr>
          <p:spPr>
            <a:xfrm rot="4765904" flipH="1">
              <a:off x="6715028" y="3112378"/>
              <a:ext cx="21799" cy="149894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28575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3" name="Google Shape;293;g127f19a8826_0_2018">
            <a:extLst>
              <a:ext uri="{FF2B5EF4-FFF2-40B4-BE49-F238E27FC236}">
                <a16:creationId xmlns:a16="http://schemas.microsoft.com/office/drawing/2014/main" id="{E6FD54D2-10E8-7DAD-521A-90BF0AB7EC99}"/>
              </a:ext>
            </a:extLst>
          </p:cNvPr>
          <p:cNvGrpSpPr/>
          <p:nvPr/>
        </p:nvGrpSpPr>
        <p:grpSpPr>
          <a:xfrm>
            <a:off x="8768570" y="4052152"/>
            <a:ext cx="139003" cy="129124"/>
            <a:chOff x="6650253" y="3162864"/>
            <a:chExt cx="168647" cy="156661"/>
          </a:xfrm>
        </p:grpSpPr>
        <p:sp>
          <p:nvSpPr>
            <p:cNvPr id="294" name="Google Shape;294;g127f19a8826_0_2018">
              <a:extLst>
                <a:ext uri="{FF2B5EF4-FFF2-40B4-BE49-F238E27FC236}">
                  <a16:creationId xmlns:a16="http://schemas.microsoft.com/office/drawing/2014/main" id="{9EF91C75-CFE4-7545-4642-C2123C709852}"/>
                </a:ext>
              </a:extLst>
            </p:cNvPr>
            <p:cNvSpPr/>
            <p:nvPr/>
          </p:nvSpPr>
          <p:spPr>
            <a:xfrm>
              <a:off x="6797100" y="3169625"/>
              <a:ext cx="21800" cy="149900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28575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5" name="Google Shape;295;g127f19a8826_0_2018">
              <a:extLst>
                <a:ext uri="{FF2B5EF4-FFF2-40B4-BE49-F238E27FC236}">
                  <a16:creationId xmlns:a16="http://schemas.microsoft.com/office/drawing/2014/main" id="{CE3D3829-5C87-3538-0313-1644EA8BE576}"/>
                </a:ext>
              </a:extLst>
            </p:cNvPr>
            <p:cNvSpPr/>
            <p:nvPr/>
          </p:nvSpPr>
          <p:spPr>
            <a:xfrm rot="4765904" flipH="1">
              <a:off x="6715028" y="3112378"/>
              <a:ext cx="21799" cy="149894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28575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6" name="Google Shape;296;g127f19a8826_0_2018">
            <a:extLst>
              <a:ext uri="{FF2B5EF4-FFF2-40B4-BE49-F238E27FC236}">
                <a16:creationId xmlns:a16="http://schemas.microsoft.com/office/drawing/2014/main" id="{0D43CE0B-DF4E-BD31-A44F-1B7207DEDC22}"/>
              </a:ext>
            </a:extLst>
          </p:cNvPr>
          <p:cNvGrpSpPr/>
          <p:nvPr/>
        </p:nvGrpSpPr>
        <p:grpSpPr>
          <a:xfrm rot="5400000">
            <a:off x="5065174" y="3998691"/>
            <a:ext cx="139003" cy="129124"/>
            <a:chOff x="6650253" y="3162864"/>
            <a:chExt cx="168647" cy="156661"/>
          </a:xfrm>
        </p:grpSpPr>
        <p:sp>
          <p:nvSpPr>
            <p:cNvPr id="297" name="Google Shape;297;g127f19a8826_0_2018">
              <a:extLst>
                <a:ext uri="{FF2B5EF4-FFF2-40B4-BE49-F238E27FC236}">
                  <a16:creationId xmlns:a16="http://schemas.microsoft.com/office/drawing/2014/main" id="{C0AD4680-E517-10F3-AD0D-E34BE6F58EBD}"/>
                </a:ext>
              </a:extLst>
            </p:cNvPr>
            <p:cNvSpPr/>
            <p:nvPr/>
          </p:nvSpPr>
          <p:spPr>
            <a:xfrm>
              <a:off x="6797100" y="3169625"/>
              <a:ext cx="21800" cy="149900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28575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8" name="Google Shape;298;g127f19a8826_0_2018">
              <a:extLst>
                <a:ext uri="{FF2B5EF4-FFF2-40B4-BE49-F238E27FC236}">
                  <a16:creationId xmlns:a16="http://schemas.microsoft.com/office/drawing/2014/main" id="{B2E41321-B45E-8758-D230-281955571AA0}"/>
                </a:ext>
              </a:extLst>
            </p:cNvPr>
            <p:cNvSpPr/>
            <p:nvPr/>
          </p:nvSpPr>
          <p:spPr>
            <a:xfrm rot="4765904" flipH="1">
              <a:off x="6715028" y="3112378"/>
              <a:ext cx="21799" cy="149894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28575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9" name="Google Shape;299;g127f19a8826_0_2018">
            <a:extLst>
              <a:ext uri="{FF2B5EF4-FFF2-40B4-BE49-F238E27FC236}">
                <a16:creationId xmlns:a16="http://schemas.microsoft.com/office/drawing/2014/main" id="{20877CAB-4CF0-E917-17AF-03A659403375}"/>
              </a:ext>
            </a:extLst>
          </p:cNvPr>
          <p:cNvGrpSpPr/>
          <p:nvPr/>
        </p:nvGrpSpPr>
        <p:grpSpPr>
          <a:xfrm rot="5400000">
            <a:off x="6559229" y="3998691"/>
            <a:ext cx="139003" cy="129124"/>
            <a:chOff x="6650253" y="3162864"/>
            <a:chExt cx="168647" cy="156661"/>
          </a:xfrm>
        </p:grpSpPr>
        <p:sp>
          <p:nvSpPr>
            <p:cNvPr id="300" name="Google Shape;300;g127f19a8826_0_2018">
              <a:extLst>
                <a:ext uri="{FF2B5EF4-FFF2-40B4-BE49-F238E27FC236}">
                  <a16:creationId xmlns:a16="http://schemas.microsoft.com/office/drawing/2014/main" id="{E8D8B5A4-4707-C3B3-DFD2-6BD1E6BA465A}"/>
                </a:ext>
              </a:extLst>
            </p:cNvPr>
            <p:cNvSpPr/>
            <p:nvPr/>
          </p:nvSpPr>
          <p:spPr>
            <a:xfrm>
              <a:off x="6797100" y="3169625"/>
              <a:ext cx="21800" cy="149900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28575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1" name="Google Shape;301;g127f19a8826_0_2018">
              <a:extLst>
                <a:ext uri="{FF2B5EF4-FFF2-40B4-BE49-F238E27FC236}">
                  <a16:creationId xmlns:a16="http://schemas.microsoft.com/office/drawing/2014/main" id="{3C2B7E9D-D9E5-3FD6-134D-82395A1460C1}"/>
                </a:ext>
              </a:extLst>
            </p:cNvPr>
            <p:cNvSpPr/>
            <p:nvPr/>
          </p:nvSpPr>
          <p:spPr>
            <a:xfrm rot="4765904" flipH="1">
              <a:off x="6715028" y="3112378"/>
              <a:ext cx="21799" cy="149894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28575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02" name="Google Shape;302;g127f19a8826_0_2018">
            <a:extLst>
              <a:ext uri="{FF2B5EF4-FFF2-40B4-BE49-F238E27FC236}">
                <a16:creationId xmlns:a16="http://schemas.microsoft.com/office/drawing/2014/main" id="{AC98EE01-83F8-9E88-972E-5E1B56B97EBA}"/>
              </a:ext>
            </a:extLst>
          </p:cNvPr>
          <p:cNvGrpSpPr/>
          <p:nvPr/>
        </p:nvGrpSpPr>
        <p:grpSpPr>
          <a:xfrm rot="5400000">
            <a:off x="8029035" y="3998691"/>
            <a:ext cx="139003" cy="129124"/>
            <a:chOff x="6650253" y="3162864"/>
            <a:chExt cx="168647" cy="156661"/>
          </a:xfrm>
        </p:grpSpPr>
        <p:sp>
          <p:nvSpPr>
            <p:cNvPr id="303" name="Google Shape;303;g127f19a8826_0_2018">
              <a:extLst>
                <a:ext uri="{FF2B5EF4-FFF2-40B4-BE49-F238E27FC236}">
                  <a16:creationId xmlns:a16="http://schemas.microsoft.com/office/drawing/2014/main" id="{01B5CD80-99D0-E1D4-6F80-8D90866B019A}"/>
                </a:ext>
              </a:extLst>
            </p:cNvPr>
            <p:cNvSpPr/>
            <p:nvPr/>
          </p:nvSpPr>
          <p:spPr>
            <a:xfrm>
              <a:off x="6797100" y="3169625"/>
              <a:ext cx="21800" cy="149900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28575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4" name="Google Shape;304;g127f19a8826_0_2018">
              <a:extLst>
                <a:ext uri="{FF2B5EF4-FFF2-40B4-BE49-F238E27FC236}">
                  <a16:creationId xmlns:a16="http://schemas.microsoft.com/office/drawing/2014/main" id="{2A81274A-4F5A-54BE-C5D1-4C3DEAE51235}"/>
                </a:ext>
              </a:extLst>
            </p:cNvPr>
            <p:cNvSpPr/>
            <p:nvPr/>
          </p:nvSpPr>
          <p:spPr>
            <a:xfrm rot="4765904" flipH="1">
              <a:off x="6715028" y="3112378"/>
              <a:ext cx="21799" cy="149894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28575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05" name="Google Shape;305;g127f19a8826_0_2018">
            <a:extLst>
              <a:ext uri="{FF2B5EF4-FFF2-40B4-BE49-F238E27FC236}">
                <a16:creationId xmlns:a16="http://schemas.microsoft.com/office/drawing/2014/main" id="{7837F008-0459-2C20-F6AA-3ACE3714D71E}"/>
              </a:ext>
            </a:extLst>
          </p:cNvPr>
          <p:cNvGrpSpPr/>
          <p:nvPr/>
        </p:nvGrpSpPr>
        <p:grpSpPr>
          <a:xfrm rot="5400000">
            <a:off x="5830990" y="3281604"/>
            <a:ext cx="139003" cy="129124"/>
            <a:chOff x="6650253" y="3162864"/>
            <a:chExt cx="168647" cy="156661"/>
          </a:xfrm>
        </p:grpSpPr>
        <p:sp>
          <p:nvSpPr>
            <p:cNvPr id="306" name="Google Shape;306;g127f19a8826_0_2018">
              <a:extLst>
                <a:ext uri="{FF2B5EF4-FFF2-40B4-BE49-F238E27FC236}">
                  <a16:creationId xmlns:a16="http://schemas.microsoft.com/office/drawing/2014/main" id="{1804B5FB-74C7-877A-0278-5D6D55BE4463}"/>
                </a:ext>
              </a:extLst>
            </p:cNvPr>
            <p:cNvSpPr/>
            <p:nvPr/>
          </p:nvSpPr>
          <p:spPr>
            <a:xfrm>
              <a:off x="6797100" y="3169625"/>
              <a:ext cx="21800" cy="149900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28575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7" name="Google Shape;307;g127f19a8826_0_2018">
              <a:extLst>
                <a:ext uri="{FF2B5EF4-FFF2-40B4-BE49-F238E27FC236}">
                  <a16:creationId xmlns:a16="http://schemas.microsoft.com/office/drawing/2014/main" id="{63D3DC23-97C3-D944-84F9-B02094777193}"/>
                </a:ext>
              </a:extLst>
            </p:cNvPr>
            <p:cNvSpPr/>
            <p:nvPr/>
          </p:nvSpPr>
          <p:spPr>
            <a:xfrm rot="4765904" flipH="1">
              <a:off x="6715028" y="3112378"/>
              <a:ext cx="21799" cy="149894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28575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08" name="Google Shape;308;g127f19a8826_0_2018">
            <a:extLst>
              <a:ext uri="{FF2B5EF4-FFF2-40B4-BE49-F238E27FC236}">
                <a16:creationId xmlns:a16="http://schemas.microsoft.com/office/drawing/2014/main" id="{06D42607-17C3-67B4-5648-B328EBA3F83E}"/>
              </a:ext>
            </a:extLst>
          </p:cNvPr>
          <p:cNvGrpSpPr/>
          <p:nvPr/>
        </p:nvGrpSpPr>
        <p:grpSpPr>
          <a:xfrm rot="5400000">
            <a:off x="7306409" y="3281604"/>
            <a:ext cx="139003" cy="129124"/>
            <a:chOff x="6650253" y="3162864"/>
            <a:chExt cx="168647" cy="156661"/>
          </a:xfrm>
        </p:grpSpPr>
        <p:sp>
          <p:nvSpPr>
            <p:cNvPr id="309" name="Google Shape;309;g127f19a8826_0_2018">
              <a:extLst>
                <a:ext uri="{FF2B5EF4-FFF2-40B4-BE49-F238E27FC236}">
                  <a16:creationId xmlns:a16="http://schemas.microsoft.com/office/drawing/2014/main" id="{98536431-DEE3-3371-39D1-B986EC617C46}"/>
                </a:ext>
              </a:extLst>
            </p:cNvPr>
            <p:cNvSpPr/>
            <p:nvPr/>
          </p:nvSpPr>
          <p:spPr>
            <a:xfrm>
              <a:off x="6797100" y="3169625"/>
              <a:ext cx="21800" cy="149900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28575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0" name="Google Shape;310;g127f19a8826_0_2018">
              <a:extLst>
                <a:ext uri="{FF2B5EF4-FFF2-40B4-BE49-F238E27FC236}">
                  <a16:creationId xmlns:a16="http://schemas.microsoft.com/office/drawing/2014/main" id="{CE76E8CE-4351-7519-5A9A-10A4452079B1}"/>
                </a:ext>
              </a:extLst>
            </p:cNvPr>
            <p:cNvSpPr/>
            <p:nvPr/>
          </p:nvSpPr>
          <p:spPr>
            <a:xfrm rot="4765904" flipH="1">
              <a:off x="6715028" y="3112378"/>
              <a:ext cx="21799" cy="149894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28575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11" name="Google Shape;311;g127f19a8826_0_2018">
            <a:extLst>
              <a:ext uri="{FF2B5EF4-FFF2-40B4-BE49-F238E27FC236}">
                <a16:creationId xmlns:a16="http://schemas.microsoft.com/office/drawing/2014/main" id="{EFD7C438-1109-CF76-8EE3-6E565F904F82}"/>
              </a:ext>
            </a:extLst>
          </p:cNvPr>
          <p:cNvGrpSpPr/>
          <p:nvPr/>
        </p:nvGrpSpPr>
        <p:grpSpPr>
          <a:xfrm rot="5400000">
            <a:off x="8792803" y="3281604"/>
            <a:ext cx="139003" cy="129124"/>
            <a:chOff x="6650253" y="3162864"/>
            <a:chExt cx="168647" cy="156661"/>
          </a:xfrm>
        </p:grpSpPr>
        <p:sp>
          <p:nvSpPr>
            <p:cNvPr id="312" name="Google Shape;312;g127f19a8826_0_2018">
              <a:extLst>
                <a:ext uri="{FF2B5EF4-FFF2-40B4-BE49-F238E27FC236}">
                  <a16:creationId xmlns:a16="http://schemas.microsoft.com/office/drawing/2014/main" id="{7FC80532-A3DC-30FB-49EA-5CD6751145A6}"/>
                </a:ext>
              </a:extLst>
            </p:cNvPr>
            <p:cNvSpPr/>
            <p:nvPr/>
          </p:nvSpPr>
          <p:spPr>
            <a:xfrm>
              <a:off x="6797100" y="3169625"/>
              <a:ext cx="21800" cy="149900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28575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3" name="Google Shape;313;g127f19a8826_0_2018">
              <a:extLst>
                <a:ext uri="{FF2B5EF4-FFF2-40B4-BE49-F238E27FC236}">
                  <a16:creationId xmlns:a16="http://schemas.microsoft.com/office/drawing/2014/main" id="{1A795E51-8297-EA8A-8CB1-4BDE3DF92D98}"/>
                </a:ext>
              </a:extLst>
            </p:cNvPr>
            <p:cNvSpPr/>
            <p:nvPr/>
          </p:nvSpPr>
          <p:spPr>
            <a:xfrm rot="4765904" flipH="1">
              <a:off x="6715028" y="3112378"/>
              <a:ext cx="21799" cy="149894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28575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14" name="Google Shape;314;g127f19a8826_0_2018">
            <a:extLst>
              <a:ext uri="{FF2B5EF4-FFF2-40B4-BE49-F238E27FC236}">
                <a16:creationId xmlns:a16="http://schemas.microsoft.com/office/drawing/2014/main" id="{FF8F415C-6846-91B0-8D94-E0DE950667F0}"/>
              </a:ext>
            </a:extLst>
          </p:cNvPr>
          <p:cNvGrpSpPr/>
          <p:nvPr/>
        </p:nvGrpSpPr>
        <p:grpSpPr>
          <a:xfrm rot="5179697">
            <a:off x="10250155" y="3049386"/>
            <a:ext cx="278991" cy="259163"/>
            <a:chOff x="6650253" y="3162864"/>
            <a:chExt cx="168647" cy="156661"/>
          </a:xfrm>
        </p:grpSpPr>
        <p:sp>
          <p:nvSpPr>
            <p:cNvPr id="315" name="Google Shape;315;g127f19a8826_0_2018">
              <a:extLst>
                <a:ext uri="{FF2B5EF4-FFF2-40B4-BE49-F238E27FC236}">
                  <a16:creationId xmlns:a16="http://schemas.microsoft.com/office/drawing/2014/main" id="{377062B9-8455-F7AC-C043-916879FB1B52}"/>
                </a:ext>
              </a:extLst>
            </p:cNvPr>
            <p:cNvSpPr/>
            <p:nvPr/>
          </p:nvSpPr>
          <p:spPr>
            <a:xfrm>
              <a:off x="6797100" y="3169625"/>
              <a:ext cx="21800" cy="149900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76200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6" name="Google Shape;316;g127f19a8826_0_2018">
              <a:extLst>
                <a:ext uri="{FF2B5EF4-FFF2-40B4-BE49-F238E27FC236}">
                  <a16:creationId xmlns:a16="http://schemas.microsoft.com/office/drawing/2014/main" id="{CFF334E2-336D-A988-C897-421F0604C1E8}"/>
                </a:ext>
              </a:extLst>
            </p:cNvPr>
            <p:cNvSpPr/>
            <p:nvPr/>
          </p:nvSpPr>
          <p:spPr>
            <a:xfrm rot="4765904" flipH="1">
              <a:off x="6715028" y="3112378"/>
              <a:ext cx="21799" cy="149894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76200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17" name="Google Shape;317;g127f19a8826_0_2018">
            <a:extLst>
              <a:ext uri="{FF2B5EF4-FFF2-40B4-BE49-F238E27FC236}">
                <a16:creationId xmlns:a16="http://schemas.microsoft.com/office/drawing/2014/main" id="{C5AC34CE-AFC9-1E2E-EB0E-049A976D10A0}"/>
              </a:ext>
            </a:extLst>
          </p:cNvPr>
          <p:cNvGrpSpPr/>
          <p:nvPr/>
        </p:nvGrpSpPr>
        <p:grpSpPr>
          <a:xfrm rot="-5079058">
            <a:off x="9443418" y="4183804"/>
            <a:ext cx="278982" cy="259154"/>
            <a:chOff x="6650253" y="3162864"/>
            <a:chExt cx="168647" cy="156661"/>
          </a:xfrm>
        </p:grpSpPr>
        <p:sp>
          <p:nvSpPr>
            <p:cNvPr id="318" name="Google Shape;318;g127f19a8826_0_2018">
              <a:extLst>
                <a:ext uri="{FF2B5EF4-FFF2-40B4-BE49-F238E27FC236}">
                  <a16:creationId xmlns:a16="http://schemas.microsoft.com/office/drawing/2014/main" id="{5458E7E4-CEAA-999E-42D1-4627D8C35330}"/>
                </a:ext>
              </a:extLst>
            </p:cNvPr>
            <p:cNvSpPr/>
            <p:nvPr/>
          </p:nvSpPr>
          <p:spPr>
            <a:xfrm>
              <a:off x="6797100" y="3169625"/>
              <a:ext cx="21800" cy="149900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76200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9" name="Google Shape;319;g127f19a8826_0_2018">
              <a:extLst>
                <a:ext uri="{FF2B5EF4-FFF2-40B4-BE49-F238E27FC236}">
                  <a16:creationId xmlns:a16="http://schemas.microsoft.com/office/drawing/2014/main" id="{8849B3DB-9FF5-DF7F-89CB-0F79A0A85FD1}"/>
                </a:ext>
              </a:extLst>
            </p:cNvPr>
            <p:cNvSpPr/>
            <p:nvPr/>
          </p:nvSpPr>
          <p:spPr>
            <a:xfrm rot="4765904" flipH="1">
              <a:off x="6715028" y="3112378"/>
              <a:ext cx="21799" cy="149894"/>
            </a:xfrm>
            <a:custGeom>
              <a:avLst/>
              <a:gdLst/>
              <a:ahLst/>
              <a:cxnLst/>
              <a:rect l="l" t="t" r="r" b="b"/>
              <a:pathLst>
                <a:path w="872" h="5996" extrusionOk="0">
                  <a:moveTo>
                    <a:pt x="436" y="0"/>
                  </a:moveTo>
                  <a:cubicBezTo>
                    <a:pt x="153" y="1984"/>
                    <a:pt x="-545" y="4579"/>
                    <a:pt x="872" y="5996"/>
                  </a:cubicBezTo>
                </a:path>
              </a:pathLst>
            </a:custGeom>
            <a:noFill/>
            <a:ln w="76200" cap="flat" cmpd="sng">
              <a:solidFill>
                <a:srgbClr val="D9EA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marL="0" marR="0" lvl="0" indent="0" algn="l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0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20" name="Google Shape;320;g127f19a8826_0_2018">
            <a:extLst>
              <a:ext uri="{FF2B5EF4-FFF2-40B4-BE49-F238E27FC236}">
                <a16:creationId xmlns:a16="http://schemas.microsoft.com/office/drawing/2014/main" id="{A2EBE2F9-D7A0-EC8B-D4BD-239951066507}"/>
              </a:ext>
            </a:extLst>
          </p:cNvPr>
          <p:cNvSpPr txBox="1"/>
          <p:nvPr/>
        </p:nvSpPr>
        <p:spPr>
          <a:xfrm>
            <a:off x="4147985" y="1489474"/>
            <a:ext cx="1287504" cy="792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915" tIns="156915" rIns="156915" bIns="156915" anchor="t" anchorCtr="0">
            <a:spAutoFit/>
          </a:bodyPr>
          <a:lstStyle/>
          <a:p>
            <a:pPr marL="0" marR="0" lvl="0" indent="0" algn="ctr" defTabSz="11770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Tx/>
              <a:buNone/>
              <a:tabLst/>
              <a:defRPr/>
            </a:pPr>
            <a:r>
              <a:rPr kumimoji="0" lang="en-GB" sz="103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Beslutte</a:t>
            </a:r>
            <a:r>
              <a:rPr kumimoji="0" lang="en-GB" sz="103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GB" sz="103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prioritering</a:t>
            </a:r>
            <a:r>
              <a:rPr kumimoji="0" lang="en-GB" sz="103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GB" sz="103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av</a:t>
            </a:r>
            <a:r>
              <a:rPr kumimoji="0" lang="en-GB" sz="103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GB" sz="103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ressurser</a:t>
            </a:r>
            <a:endParaRPr kumimoji="0" sz="103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1" name="Google Shape;321;g127f19a8826_0_2018">
            <a:extLst>
              <a:ext uri="{FF2B5EF4-FFF2-40B4-BE49-F238E27FC236}">
                <a16:creationId xmlns:a16="http://schemas.microsoft.com/office/drawing/2014/main" id="{F2AC8B6B-2484-C5FB-DF4F-64054C8083EB}"/>
              </a:ext>
            </a:extLst>
          </p:cNvPr>
          <p:cNvSpPr txBox="1"/>
          <p:nvPr/>
        </p:nvSpPr>
        <p:spPr>
          <a:xfrm>
            <a:off x="5538398" y="1489473"/>
            <a:ext cx="1479819" cy="792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915" tIns="156915" rIns="156915" bIns="156915" anchor="t" anchorCtr="0">
            <a:spAutoFit/>
          </a:bodyPr>
          <a:lstStyle/>
          <a:p>
            <a:pPr marL="0" marR="0" lvl="0" indent="0" algn="ctr" defTabSz="11770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Tx/>
              <a:buNone/>
              <a:tabLst/>
              <a:defRPr/>
            </a:pPr>
            <a:r>
              <a:rPr kumimoji="0" lang="en-GB" sz="103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Beslutte</a:t>
            </a:r>
            <a:r>
              <a:rPr kumimoji="0" lang="en-GB" sz="103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 problem-</a:t>
            </a:r>
            <a:br>
              <a:rPr kumimoji="0" lang="en-GB" sz="103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r>
              <a:rPr kumimoji="0" lang="en-GB" sz="103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formulering</a:t>
            </a:r>
            <a:endParaRPr kumimoji="0" sz="103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2" name="Google Shape;322;g127f19a8826_0_2018">
            <a:extLst>
              <a:ext uri="{FF2B5EF4-FFF2-40B4-BE49-F238E27FC236}">
                <a16:creationId xmlns:a16="http://schemas.microsoft.com/office/drawing/2014/main" id="{9A7B3409-E431-8186-37B1-21236FD1AC53}"/>
              </a:ext>
            </a:extLst>
          </p:cNvPr>
          <p:cNvSpPr txBox="1"/>
          <p:nvPr/>
        </p:nvSpPr>
        <p:spPr>
          <a:xfrm>
            <a:off x="7121127" y="1489473"/>
            <a:ext cx="1287504" cy="792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915" tIns="156915" rIns="156915" bIns="156915" anchor="t" anchorCtr="0">
            <a:spAutoFit/>
          </a:bodyPr>
          <a:lstStyle/>
          <a:p>
            <a:pPr marL="0" marR="0" lvl="0" indent="0" algn="ctr" defTabSz="11770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Tx/>
              <a:buNone/>
              <a:tabLst/>
              <a:defRPr/>
            </a:pPr>
            <a:r>
              <a:rPr kumimoji="0" lang="en-GB" sz="103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Beslutte</a:t>
            </a:r>
            <a:r>
              <a:rPr kumimoji="0" lang="en-GB" sz="103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GB" sz="103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valg</a:t>
            </a:r>
            <a:r>
              <a:rPr kumimoji="0" lang="en-GB" sz="103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GB" sz="103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av</a:t>
            </a:r>
            <a:r>
              <a:rPr kumimoji="0" lang="en-GB" sz="103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kumimoji="0" lang="en-GB" sz="103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r>
              <a:rPr kumimoji="0" lang="en-GB" sz="103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konsept</a:t>
            </a:r>
            <a:endParaRPr kumimoji="0" sz="103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3" name="Google Shape;323;g127f19a8826_0_2018">
            <a:extLst>
              <a:ext uri="{FF2B5EF4-FFF2-40B4-BE49-F238E27FC236}">
                <a16:creationId xmlns:a16="http://schemas.microsoft.com/office/drawing/2014/main" id="{BCE6FC1E-3290-EAA0-1748-FC2C2F918412}"/>
              </a:ext>
            </a:extLst>
          </p:cNvPr>
          <p:cNvSpPr txBox="1"/>
          <p:nvPr/>
        </p:nvSpPr>
        <p:spPr>
          <a:xfrm>
            <a:off x="8427446" y="1489473"/>
            <a:ext cx="1639309" cy="792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915" tIns="156915" rIns="156915" bIns="156915" anchor="t" anchorCtr="0">
            <a:spAutoFit/>
          </a:bodyPr>
          <a:lstStyle/>
          <a:p>
            <a:pPr marL="0" marR="0" lvl="0" indent="0" algn="ctr" defTabSz="11770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Tx/>
              <a:buNone/>
              <a:tabLst/>
              <a:defRPr/>
            </a:pPr>
            <a:r>
              <a:rPr kumimoji="0" lang="en-GB" sz="103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Beslutte langsiktig plan for implementering</a:t>
            </a:r>
            <a:endParaRPr kumimoji="0" sz="103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24" name="Google Shape;324;g127f19a8826_0_2018">
            <a:extLst>
              <a:ext uri="{FF2B5EF4-FFF2-40B4-BE49-F238E27FC236}">
                <a16:creationId xmlns:a16="http://schemas.microsoft.com/office/drawing/2014/main" id="{662514F0-1E4C-9B5E-0AFB-B88B5B08ED7E}"/>
              </a:ext>
            </a:extLst>
          </p:cNvPr>
          <p:cNvCxnSpPr>
            <a:cxnSpLocks/>
          </p:cNvCxnSpPr>
          <p:nvPr/>
        </p:nvCxnSpPr>
        <p:spPr>
          <a:xfrm>
            <a:off x="4801118" y="2606048"/>
            <a:ext cx="0" cy="809620"/>
          </a:xfrm>
          <a:prstGeom prst="straightConnector1">
            <a:avLst/>
          </a:prstGeom>
          <a:noFill/>
          <a:ln w="9525" cap="flat" cmpd="sng">
            <a:solidFill>
              <a:srgbClr val="93C47D"/>
            </a:solidFill>
            <a:prstDash val="dot"/>
            <a:round/>
            <a:headEnd type="stealth" w="med" len="med"/>
            <a:tailEnd type="none" w="sm" len="sm"/>
          </a:ln>
        </p:spPr>
      </p:cxnSp>
      <p:cxnSp>
        <p:nvCxnSpPr>
          <p:cNvPr id="325" name="Google Shape;325;g127f19a8826_0_2018">
            <a:extLst>
              <a:ext uri="{FF2B5EF4-FFF2-40B4-BE49-F238E27FC236}">
                <a16:creationId xmlns:a16="http://schemas.microsoft.com/office/drawing/2014/main" id="{8EC65A82-7A54-042F-CB20-6A77F71985B1}"/>
              </a:ext>
            </a:extLst>
          </p:cNvPr>
          <p:cNvCxnSpPr/>
          <p:nvPr/>
        </p:nvCxnSpPr>
        <p:spPr>
          <a:xfrm>
            <a:off x="6282557" y="2606048"/>
            <a:ext cx="0" cy="951533"/>
          </a:xfrm>
          <a:prstGeom prst="straightConnector1">
            <a:avLst/>
          </a:prstGeom>
          <a:noFill/>
          <a:ln w="9525" cap="flat" cmpd="sng">
            <a:solidFill>
              <a:srgbClr val="93C47D"/>
            </a:solidFill>
            <a:prstDash val="dot"/>
            <a:round/>
            <a:headEnd type="stealth" w="med" len="med"/>
            <a:tailEnd type="none" w="sm" len="sm"/>
          </a:ln>
        </p:spPr>
      </p:cxnSp>
      <p:cxnSp>
        <p:nvCxnSpPr>
          <p:cNvPr id="326" name="Google Shape;326;g127f19a8826_0_2018">
            <a:extLst>
              <a:ext uri="{FF2B5EF4-FFF2-40B4-BE49-F238E27FC236}">
                <a16:creationId xmlns:a16="http://schemas.microsoft.com/office/drawing/2014/main" id="{8E87044E-CA3D-6DE0-A64F-E13632EDFBF6}"/>
              </a:ext>
            </a:extLst>
          </p:cNvPr>
          <p:cNvCxnSpPr/>
          <p:nvPr/>
        </p:nvCxnSpPr>
        <p:spPr>
          <a:xfrm>
            <a:off x="7756225" y="2606048"/>
            <a:ext cx="0" cy="951533"/>
          </a:xfrm>
          <a:prstGeom prst="straightConnector1">
            <a:avLst/>
          </a:prstGeom>
          <a:noFill/>
          <a:ln w="9525" cap="flat" cmpd="sng">
            <a:solidFill>
              <a:srgbClr val="93C47D"/>
            </a:solidFill>
            <a:prstDash val="dot"/>
            <a:round/>
            <a:headEnd type="stealth" w="med" len="med"/>
            <a:tailEnd type="none" w="sm" len="sm"/>
          </a:ln>
        </p:spPr>
      </p:cxnSp>
      <p:cxnSp>
        <p:nvCxnSpPr>
          <p:cNvPr id="327" name="Google Shape;327;g127f19a8826_0_2018">
            <a:extLst>
              <a:ext uri="{FF2B5EF4-FFF2-40B4-BE49-F238E27FC236}">
                <a16:creationId xmlns:a16="http://schemas.microsoft.com/office/drawing/2014/main" id="{8F77CA04-AC49-5CF3-4D2F-871977D8219F}"/>
              </a:ext>
            </a:extLst>
          </p:cNvPr>
          <p:cNvCxnSpPr/>
          <p:nvPr/>
        </p:nvCxnSpPr>
        <p:spPr>
          <a:xfrm>
            <a:off x="9247098" y="2606048"/>
            <a:ext cx="0" cy="951533"/>
          </a:xfrm>
          <a:prstGeom prst="straightConnector1">
            <a:avLst/>
          </a:prstGeom>
          <a:noFill/>
          <a:ln w="9525" cap="flat" cmpd="sng">
            <a:solidFill>
              <a:srgbClr val="93C47D"/>
            </a:solidFill>
            <a:prstDash val="dot"/>
            <a:round/>
            <a:headEnd type="stealth" w="med" len="med"/>
            <a:tailEnd type="none" w="sm" len="sm"/>
          </a:ln>
        </p:spPr>
      </p:cxnSp>
      <p:sp>
        <p:nvSpPr>
          <p:cNvPr id="328" name="Google Shape;328;g127f19a8826_0_2018">
            <a:extLst>
              <a:ext uri="{FF2B5EF4-FFF2-40B4-BE49-F238E27FC236}">
                <a16:creationId xmlns:a16="http://schemas.microsoft.com/office/drawing/2014/main" id="{6BEAA950-7AB5-D012-A3F1-2EA9D8E3551B}"/>
              </a:ext>
            </a:extLst>
          </p:cNvPr>
          <p:cNvSpPr txBox="1"/>
          <p:nvPr/>
        </p:nvSpPr>
        <p:spPr>
          <a:xfrm>
            <a:off x="1510262" y="210145"/>
            <a:ext cx="11157869" cy="772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915" tIns="156915" rIns="156915" bIns="156915" anchor="t" anchorCtr="0">
            <a:spAutoFit/>
          </a:bodyPr>
          <a:lstStyle/>
          <a:p>
            <a:pPr marL="0" marR="0" lvl="0" indent="0" algn="l" defTabSz="1177016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en-GB" sz="2574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ØYANEMODELLEN</a:t>
            </a:r>
            <a:r>
              <a:rPr kumimoji="0" lang="en-GB" sz="2574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FOR </a:t>
            </a:r>
            <a:r>
              <a:rPr kumimoji="0" lang="en-GB" sz="2574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INNOVASJON</a:t>
            </a:r>
            <a:r>
              <a:rPr kumimoji="0" lang="en-GB" sz="2574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I </a:t>
            </a:r>
            <a:r>
              <a:rPr kumimoji="0" lang="en-GB" sz="2574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HELSEFELLESSKAP</a:t>
            </a:r>
            <a:endParaRPr kumimoji="0" sz="2574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9" name="Google Shape;329;g127f19a8826_0_2018">
            <a:extLst>
              <a:ext uri="{FF2B5EF4-FFF2-40B4-BE49-F238E27FC236}">
                <a16:creationId xmlns:a16="http://schemas.microsoft.com/office/drawing/2014/main" id="{359449F7-FF22-41FB-52A8-0CD9EDCC17BE}"/>
              </a:ext>
            </a:extLst>
          </p:cNvPr>
          <p:cNvSpPr txBox="1"/>
          <p:nvPr/>
        </p:nvSpPr>
        <p:spPr>
          <a:xfrm>
            <a:off x="1510262" y="796527"/>
            <a:ext cx="8869259" cy="530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915" tIns="156915" rIns="156915" bIns="156915" anchor="t" anchorCtr="0">
            <a:spAutoFit/>
          </a:bodyPr>
          <a:lstStyle/>
          <a:p>
            <a:pPr marL="0" marR="0" lvl="0" indent="0" algn="l" defTabSz="117701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en-GB" sz="1545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Slik</a:t>
            </a:r>
            <a:r>
              <a:rPr kumimoji="0" lang="en-GB" sz="154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GB" sz="1545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går</a:t>
            </a:r>
            <a:r>
              <a:rPr kumimoji="0" lang="en-GB" sz="154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vi </a:t>
            </a:r>
            <a:r>
              <a:rPr kumimoji="0" lang="en-GB" sz="1545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frem</a:t>
            </a:r>
            <a:r>
              <a:rPr kumimoji="0" lang="en-GB" sz="154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GB" sz="1545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når</a:t>
            </a:r>
            <a:r>
              <a:rPr kumimoji="0" lang="en-GB" sz="154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vi </a:t>
            </a:r>
            <a:r>
              <a:rPr kumimoji="0" lang="en-GB" sz="1545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skal</a:t>
            </a:r>
            <a:r>
              <a:rPr kumimoji="0" lang="en-GB" sz="154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GB" sz="1545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løse</a:t>
            </a:r>
            <a:r>
              <a:rPr kumimoji="0" lang="en-GB" sz="154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nye </a:t>
            </a:r>
            <a:r>
              <a:rPr kumimoji="0" lang="en-GB" sz="1545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utfordringer</a:t>
            </a:r>
            <a:r>
              <a:rPr kumimoji="0" lang="en-GB" sz="154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 </a:t>
            </a:r>
            <a:endParaRPr kumimoji="0" sz="154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0" name="Google Shape;330;g127f19a8826_0_2018">
            <a:extLst>
              <a:ext uri="{FF2B5EF4-FFF2-40B4-BE49-F238E27FC236}">
                <a16:creationId xmlns:a16="http://schemas.microsoft.com/office/drawing/2014/main" id="{1F3F1EBA-3BDA-93D3-71BB-26B5E223580C}"/>
              </a:ext>
            </a:extLst>
          </p:cNvPr>
          <p:cNvSpPr txBox="1"/>
          <p:nvPr/>
        </p:nvSpPr>
        <p:spPr>
          <a:xfrm>
            <a:off x="1510262" y="5925445"/>
            <a:ext cx="8869259" cy="1109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915" tIns="156915" rIns="156915" bIns="156915" anchor="t" anchorCtr="0">
            <a:spAutoFit/>
          </a:bodyPr>
          <a:lstStyle/>
          <a:p>
            <a:pPr marL="0" marR="0" lvl="0" indent="0" algn="l" defTabSz="11770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en-GB" sz="1287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Forklaring</a:t>
            </a:r>
            <a:r>
              <a:rPr kumimoji="0" lang="en-GB" sz="128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:</a:t>
            </a: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-GB" sz="1287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Prosessen</a:t>
            </a: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deles inn </a:t>
            </a:r>
            <a:r>
              <a:rPr kumimoji="0" lang="en-GB" sz="1287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i</a:t>
            </a: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kumimoji="0" lang="en-GB" sz="1287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faser</a:t>
            </a: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der </a:t>
            </a:r>
            <a:r>
              <a:rPr kumimoji="0" lang="en-GB" sz="1287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hver</a:t>
            </a: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kumimoji="0" lang="en-GB" sz="1287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fase</a:t>
            </a: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kumimoji="0" lang="en-GB" sz="1287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har</a:t>
            </a: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sine </a:t>
            </a:r>
            <a:r>
              <a:rPr kumimoji="0" lang="en-GB" sz="1287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aktiviteter</a:t>
            </a: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og </a:t>
            </a:r>
            <a:r>
              <a:rPr kumimoji="0" lang="en-GB" sz="1287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leveranser</a:t>
            </a: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. </a:t>
            </a:r>
            <a:r>
              <a:rPr kumimoji="0" lang="en-GB" sz="1287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Grunnleggende</a:t>
            </a: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for alle </a:t>
            </a:r>
            <a:r>
              <a:rPr kumimoji="0" lang="en-GB" sz="1287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fasene</a:t>
            </a: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er at </a:t>
            </a:r>
            <a:r>
              <a:rPr kumimoji="0" lang="en-GB" sz="1287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arbeidet</a:t>
            </a: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kumimoji="0" lang="en-GB" sz="1287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ledes</a:t>
            </a: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og </a:t>
            </a:r>
            <a:r>
              <a:rPr kumimoji="0" lang="en-GB" sz="1287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forankres</a:t>
            </a: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kumimoji="0" lang="en-GB" sz="1287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hensiktsmessig</a:t>
            </a: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kumimoji="0" lang="en-GB" sz="1287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både</a:t>
            </a: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kumimoji="0" lang="en-GB" sz="1287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i</a:t>
            </a: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og </a:t>
            </a:r>
            <a:r>
              <a:rPr kumimoji="0" lang="en-GB" sz="1287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på</a:t>
            </a: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kumimoji="0" lang="en-GB" sz="1287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tvers</a:t>
            </a: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kumimoji="0" lang="en-GB" sz="1287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av</a:t>
            </a: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kumimoji="0" lang="en-GB" sz="1287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organisasjoner</a:t>
            </a:r>
            <a:r>
              <a:rPr kumimoji="0" lang="en-GB" sz="12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.</a:t>
            </a:r>
            <a:endParaRPr kumimoji="0" sz="128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0" marR="0" lvl="0" indent="0" algn="l" defTabSz="11770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endParaRPr kumimoji="0" sz="128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11770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Tx/>
              <a:buNone/>
              <a:tabLst/>
              <a:defRPr/>
            </a:pPr>
            <a:endParaRPr kumimoji="0" sz="128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A2FA4228-8E97-B7B2-ABF4-8ABA18A47B5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11770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1177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23</a:t>
            </a:fld>
            <a:endParaRPr kumimoji="0" lang="en-GB" sz="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3268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lassholder for innhold 4" descr="Et bilde som inneholder tekst, skjermbilde, diagram, Font&#10;&#10;Automatisk generert beskrivelse">
            <a:extLst>
              <a:ext uri="{FF2B5EF4-FFF2-40B4-BE49-F238E27FC236}">
                <a16:creationId xmlns:a16="http://schemas.microsoft.com/office/drawing/2014/main" id="{C57CC116-7C5B-4D9D-61E6-19F0DEF392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04" y="93069"/>
            <a:ext cx="11936896" cy="667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249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14D14DB-DC4E-61BF-E7E8-591A71BD7A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43101" y="2773781"/>
            <a:ext cx="7326312" cy="1169551"/>
          </a:xfrm>
        </p:spPr>
        <p:txBody>
          <a:bodyPr/>
          <a:lstStyle/>
          <a:p>
            <a:r>
              <a:rPr lang="nb-NO" dirty="0"/>
              <a:t>Løsninger i </a:t>
            </a:r>
            <a:r>
              <a:rPr lang="nb-NO" dirty="0" err="1"/>
              <a:t>Samskaping</a:t>
            </a:r>
            <a:r>
              <a:rPr lang="nb-NO" dirty="0"/>
              <a:t> i Vest</a:t>
            </a:r>
          </a:p>
        </p:txBody>
      </p:sp>
      <p:pic>
        <p:nvPicPr>
          <p:cNvPr id="3" name="Google Shape;3207;p418">
            <a:extLst>
              <a:ext uri="{FF2B5EF4-FFF2-40B4-BE49-F238E27FC236}">
                <a16:creationId xmlns:a16="http://schemas.microsoft.com/office/drawing/2014/main" id="{5912CB78-AD2C-FB2E-2BEA-56A0BC5C22C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493134" y="90313"/>
            <a:ext cx="2134421" cy="70771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5284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350C26A-FA3F-6985-822F-9B8D50943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925" y="96392"/>
            <a:ext cx="8763000" cy="1169551"/>
          </a:xfrm>
        </p:spPr>
        <p:txBody>
          <a:bodyPr/>
          <a:lstStyle/>
          <a:p>
            <a:r>
              <a:rPr lang="nb-NO" dirty="0"/>
              <a:t>Ble kjent med</a:t>
            </a:r>
            <a:r>
              <a:rPr lang="nb-NO" i="1" dirty="0"/>
              <a:t> tjenesteøkosystemet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5526BFC-582A-D86F-E0E2-B853DB7B8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925" y="2667000"/>
            <a:ext cx="5097462" cy="3649664"/>
          </a:xfrm>
        </p:spPr>
        <p:txBody>
          <a:bodyPr>
            <a:normAutofit fontScale="85000" lnSpcReduction="20000"/>
          </a:bodyPr>
          <a:lstStyle/>
          <a:p>
            <a:r>
              <a:rPr lang="nb-NO" sz="2400" dirty="0"/>
              <a:t>Tar utgangspunkt i felles brukere som skal ha sammenhengende tjenester</a:t>
            </a:r>
          </a:p>
          <a:p>
            <a:endParaRPr lang="nb-NO" sz="2400" dirty="0"/>
          </a:p>
          <a:p>
            <a:r>
              <a:rPr lang="nb-NO" sz="2400" dirty="0"/>
              <a:t>Mobiliserer de gjensidig avhengige aktørene som gir tjenester til felles pasienter</a:t>
            </a:r>
          </a:p>
          <a:p>
            <a:endParaRPr lang="nb-NO" sz="2400" dirty="0"/>
          </a:p>
          <a:p>
            <a:r>
              <a:rPr lang="nb-NO" sz="2400" dirty="0"/>
              <a:t>Undersøke hvilke praksiser (institusjonelle ordninger) som finnes – og ikke finnes</a:t>
            </a:r>
          </a:p>
          <a:p>
            <a:endParaRPr lang="nb-NO" sz="2400" dirty="0"/>
          </a:p>
          <a:p>
            <a:r>
              <a:rPr lang="nb-NO" sz="2400" dirty="0" err="1"/>
              <a:t>Samskape</a:t>
            </a:r>
            <a:r>
              <a:rPr lang="nb-NO" sz="2400" dirty="0"/>
              <a:t> nye praksiser som er helhetlige, </a:t>
            </a:r>
            <a:r>
              <a:rPr lang="nb-NO" sz="2400" dirty="0" err="1"/>
              <a:t>pasientsikre</a:t>
            </a:r>
            <a:r>
              <a:rPr lang="nb-NO" sz="2400" dirty="0"/>
              <a:t> og bærekraftige</a:t>
            </a:r>
          </a:p>
          <a:p>
            <a:endParaRPr lang="nb-NO" sz="2400" dirty="0"/>
          </a:p>
          <a:p>
            <a:r>
              <a:rPr lang="nb-NO" sz="2400" dirty="0"/>
              <a:t>OBS: Deltakelse er kvalitativt forskjellig fra representasjon</a:t>
            </a:r>
          </a:p>
          <a:p>
            <a:endParaRPr lang="nb-NO" sz="2400" dirty="0"/>
          </a:p>
        </p:txBody>
      </p:sp>
      <p:pic>
        <p:nvPicPr>
          <p:cNvPr id="5" name="Google Shape;3207;p418">
            <a:extLst>
              <a:ext uri="{FF2B5EF4-FFF2-40B4-BE49-F238E27FC236}">
                <a16:creationId xmlns:a16="http://schemas.microsoft.com/office/drawing/2014/main" id="{2322AFCA-0C1E-944F-4E71-9EB3474B1B30}"/>
              </a:ext>
            </a:extLst>
          </p:cNvPr>
          <p:cNvPicPr preferRelativeResize="0">
            <a:picLocks noGrp="1"/>
          </p:cNvPicPr>
          <p:nvPr>
            <p:ph idx="13"/>
          </p:nvPr>
        </p:nvPicPr>
        <p:blipFill rotWithShape="1">
          <a:blip r:embed="rId2">
            <a:alphaModFix/>
          </a:blip>
          <a:srcRect/>
          <a:stretch/>
        </p:blipFill>
        <p:spPr>
          <a:xfrm>
            <a:off x="6548932" y="2413000"/>
            <a:ext cx="5097462" cy="347573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B98C57BB-573B-FE57-5108-861C595ECEC4}"/>
              </a:ext>
            </a:extLst>
          </p:cNvPr>
          <p:cNvSpPr txBox="1"/>
          <p:nvPr/>
        </p:nvSpPr>
        <p:spPr>
          <a:xfrm>
            <a:off x="9060873" y="96391"/>
            <a:ext cx="2793075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/>
              <a:t>     </a:t>
            </a:r>
          </a:p>
          <a:p>
            <a:endParaRPr lang="nb-NO"/>
          </a:p>
          <a:p>
            <a:endParaRPr lang="nb-NO"/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123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>
          <a:extLst>
            <a:ext uri="{FF2B5EF4-FFF2-40B4-BE49-F238E27FC236}">
              <a16:creationId xmlns:a16="http://schemas.microsoft.com/office/drawing/2014/main" id="{5C02C75E-A3AC-70BA-E55A-4A7F7149B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>
            <a:extLst>
              <a:ext uri="{FF2B5EF4-FFF2-40B4-BE49-F238E27FC236}">
                <a16:creationId xmlns:a16="http://schemas.microsoft.com/office/drawing/2014/main" id="{7F7916A5-1D13-3C61-56AA-2F0D1EE558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92997" y="903514"/>
            <a:ext cx="9144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rgbClr val="003777"/>
              </a:buClr>
              <a:buSzPts val="3800"/>
              <a:buFont typeface="Arial"/>
              <a:buNone/>
            </a:pPr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Vi </a:t>
            </a:r>
            <a:r>
              <a:rPr lang="en-US" sz="4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trenger</a:t>
            </a:r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innovasjon</a:t>
            </a:r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rgbClr val="003777"/>
              </a:buClr>
              <a:buSzPts val="3800"/>
              <a:buFont typeface="Arial"/>
              <a:buNone/>
            </a:pPr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endParaRPr sz="4800" b="1" dirty="0">
              <a:solidFill>
                <a:srgbClr val="00B050"/>
              </a:solidFill>
              <a:latin typeface="Times New Roman" panose="02020603050405020304" pitchFamily="18" charset="0"/>
              <a:ea typeface="Lora"/>
              <a:cs typeface="Times New Roman" panose="02020603050405020304" pitchFamily="18" charset="0"/>
              <a:sym typeface="Lora"/>
            </a:endParaRPr>
          </a:p>
        </p:txBody>
      </p:sp>
      <p:sp>
        <p:nvSpPr>
          <p:cNvPr id="107" name="Google Shape;107;p20">
            <a:extLst>
              <a:ext uri="{FF2B5EF4-FFF2-40B4-BE49-F238E27FC236}">
                <a16:creationId xmlns:a16="http://schemas.microsoft.com/office/drawing/2014/main" id="{4E89D8E0-EE22-51B6-8513-517BD8A72083}"/>
              </a:ext>
            </a:extLst>
          </p:cNvPr>
          <p:cNvSpPr txBox="1"/>
          <p:nvPr/>
        </p:nvSpPr>
        <p:spPr>
          <a:xfrm>
            <a:off x="1475332" y="2692400"/>
            <a:ext cx="9241336" cy="301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7620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NYTT    NYTTIG 	NYTTIGGJORT</a:t>
            </a:r>
          </a:p>
          <a:p>
            <a:pPr marL="7620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Tx/>
              <a:buNone/>
              <a:tabLst/>
              <a:defRPr/>
            </a:pPr>
            <a:endParaRPr lang="en-US" sz="2400" b="1" i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620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Tx/>
              <a:buNone/>
              <a:tabLst/>
              <a:defRPr/>
            </a:pP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7620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Tx/>
              <a:buNone/>
              <a:tabLst/>
              <a:defRPr/>
            </a:pP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7620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Tx/>
              <a:buNone/>
              <a:tabLst/>
              <a:defRPr/>
            </a:pPr>
            <a:r>
              <a:rPr lang="en-US" sz="2400" b="1" i="1" noProof="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Nasjonalt</a:t>
            </a:r>
            <a:r>
              <a:rPr lang="en-US" sz="2400" b="1" i="1" noProof="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problem: vi </a:t>
            </a:r>
            <a:r>
              <a:rPr lang="en-US" sz="2400" b="1" i="1" noProof="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klarer</a:t>
            </a:r>
            <a:r>
              <a:rPr lang="en-US" sz="2400" b="1" i="1" noProof="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noProof="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ikke</a:t>
            </a:r>
            <a:r>
              <a:rPr lang="en-US" sz="2400" b="1" i="1" noProof="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noProof="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skalere</a:t>
            </a:r>
            <a:r>
              <a:rPr lang="en-US" sz="2400" b="1" i="1" noProof="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noProof="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gode</a:t>
            </a:r>
            <a:r>
              <a:rPr lang="en-US" sz="2400" b="1" i="1" noProof="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noProof="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løsninger</a:t>
            </a:r>
            <a:endParaRPr lang="en-US" sz="2400" b="1" i="1" noProof="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620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Vår</a:t>
            </a:r>
            <a:r>
              <a:rPr kumimoji="0" lang="en-US" sz="2400" b="1" i="1" u="none" strike="noStrike" kern="1200" cap="none" spc="0" normalizeH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løsning</a:t>
            </a:r>
            <a:r>
              <a:rPr kumimoji="0" lang="en-US" sz="2400" b="1" i="1" u="none" strike="noStrike" kern="1200" cap="none" spc="0" normalizeH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vi </a:t>
            </a:r>
            <a:r>
              <a:rPr kumimoji="0" lang="en-US" sz="2400" b="1" i="1" u="none" strike="noStrike" kern="1200" cap="none" spc="0" normalizeH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implementerer</a:t>
            </a:r>
            <a:r>
              <a:rPr kumimoji="0" lang="en-US" sz="2400" b="1" i="1" u="none" strike="noStrike" kern="1200" cap="none" spc="0" normalizeH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(embedder) </a:t>
            </a:r>
            <a:r>
              <a:rPr kumimoji="0" lang="en-US" sz="2400" b="1" i="1" u="none" strike="noStrike" kern="1200" cap="none" spc="0" normalizeH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innovasjon</a:t>
            </a:r>
            <a:r>
              <a:rPr kumimoji="0" lang="en-US" sz="2400" b="1" i="1" u="none" strike="noStrike" kern="1200" cap="none" spc="0" normalizeH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mens</a:t>
            </a:r>
            <a:r>
              <a:rPr kumimoji="0" lang="en-US" sz="2400" b="1" i="1" u="none" strike="noStrike" kern="1200" cap="none" spc="0" normalizeH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den </a:t>
            </a:r>
            <a:r>
              <a:rPr kumimoji="0" lang="en-US" sz="2400" b="1" i="1" u="none" strike="noStrike" kern="1200" cap="none" spc="0" normalizeH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skapes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76200" marR="0" lvl="0" indent="0" algn="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KS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A460755F-2843-4293-D43E-804F5F20A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6044" y="269475"/>
            <a:ext cx="2286198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294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>
            <a:spLocks noGrp="1"/>
          </p:cNvSpPr>
          <p:nvPr>
            <p:ph type="body" idx="1"/>
          </p:nvPr>
        </p:nvSpPr>
        <p:spPr>
          <a:xfrm>
            <a:off x="1494700" y="799872"/>
            <a:ext cx="981456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25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rgbClr val="003777"/>
              </a:buClr>
              <a:buSzPts val="3800"/>
              <a:buFont typeface="Arial"/>
              <a:buNone/>
            </a:pPr>
            <a:r>
              <a:rPr lang="en-US" sz="3700" b="1" dirty="0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rgbClr val="003777"/>
              </a:buClr>
              <a:buSzPts val="3800"/>
              <a:buFont typeface="Arial"/>
              <a:buNone/>
            </a:pPr>
            <a:r>
              <a:rPr lang="en-US" sz="9600" b="1" dirty="0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Vår </a:t>
            </a:r>
            <a:r>
              <a:rPr lang="en-US" sz="9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løsning</a:t>
            </a:r>
            <a:r>
              <a:rPr lang="en-US" sz="9600" b="1" dirty="0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er </a:t>
            </a:r>
            <a:r>
              <a:rPr lang="en-US" sz="9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Samskapt</a:t>
            </a:r>
            <a:r>
              <a:rPr lang="en-US" sz="9600" b="1" dirty="0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9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Innovasjon</a:t>
            </a:r>
            <a:r>
              <a:rPr lang="en-US" sz="9600" b="1" dirty="0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9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rundt</a:t>
            </a:r>
            <a:r>
              <a:rPr lang="en-US" sz="9600" b="1" dirty="0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9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felles</a:t>
            </a:r>
            <a:r>
              <a:rPr lang="en-US" sz="9600" b="1" dirty="0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9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brukere</a:t>
            </a:r>
            <a:endParaRPr lang="en-US" sz="9600" b="1" dirty="0">
              <a:solidFill>
                <a:srgbClr val="00B050"/>
              </a:solidFill>
              <a:latin typeface="Times New Roman" panose="02020603050405020304" pitchFamily="18" charset="0"/>
              <a:ea typeface="Lora"/>
              <a:cs typeface="Times New Roman" panose="02020603050405020304" pitchFamily="18" charset="0"/>
              <a:sym typeface="Lor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rgbClr val="003777"/>
              </a:buClr>
              <a:buSzPts val="3800"/>
              <a:buFont typeface="Arial"/>
              <a:buNone/>
            </a:pPr>
            <a:r>
              <a:rPr lang="en-US" sz="9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Sosial</a:t>
            </a:r>
            <a:r>
              <a:rPr lang="en-US" sz="9600" b="1" dirty="0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9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Innovasjon</a:t>
            </a:r>
            <a:r>
              <a:rPr lang="en-US" sz="9600" b="1" dirty="0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: </a:t>
            </a:r>
            <a:r>
              <a:rPr lang="en-US" sz="9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nødvendig</a:t>
            </a:r>
            <a:r>
              <a:rPr lang="en-US" sz="9600" b="1" dirty="0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for å </a:t>
            </a:r>
            <a:r>
              <a:rPr lang="en-US" sz="9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løse</a:t>
            </a:r>
            <a:r>
              <a:rPr lang="en-US" sz="9600" b="1" dirty="0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9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fremtidens</a:t>
            </a:r>
            <a:r>
              <a:rPr lang="en-US" sz="9600" b="1" dirty="0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9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komplekse</a:t>
            </a:r>
            <a:r>
              <a:rPr lang="en-US" sz="9600" b="1" dirty="0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r>
              <a:rPr lang="en-US" sz="9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oppgaver</a:t>
            </a:r>
            <a:endParaRPr lang="en-US" sz="9600" b="1" dirty="0">
              <a:solidFill>
                <a:srgbClr val="00B050"/>
              </a:solidFill>
              <a:latin typeface="Times New Roman" panose="02020603050405020304" pitchFamily="18" charset="0"/>
              <a:ea typeface="Lora"/>
              <a:cs typeface="Times New Roman" panose="02020603050405020304" pitchFamily="18" charset="0"/>
              <a:sym typeface="Lor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rgbClr val="003777"/>
              </a:buClr>
              <a:buSzPts val="3800"/>
              <a:buFont typeface="Arial"/>
              <a:buNone/>
            </a:pPr>
            <a:endParaRPr lang="en-US" sz="9600" b="1" dirty="0">
              <a:solidFill>
                <a:srgbClr val="00B050"/>
              </a:solidFill>
              <a:latin typeface="Times New Roman" panose="02020603050405020304" pitchFamily="18" charset="0"/>
              <a:ea typeface="Lora"/>
              <a:cs typeface="Times New Roman" panose="02020603050405020304" pitchFamily="18" charset="0"/>
              <a:sym typeface="Lor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rgbClr val="003777"/>
              </a:buClr>
              <a:buSzPts val="3800"/>
              <a:buFont typeface="Arial"/>
              <a:buNone/>
            </a:pPr>
            <a:endParaRPr sz="2000" b="1" dirty="0">
              <a:solidFill>
                <a:srgbClr val="00B050"/>
              </a:solidFill>
              <a:latin typeface="Times New Roman" panose="02020603050405020304" pitchFamily="18" charset="0"/>
              <a:ea typeface="Lora"/>
              <a:cs typeface="Times New Roman" panose="02020603050405020304" pitchFamily="18" charset="0"/>
              <a:sym typeface="Lora"/>
            </a:endParaRPr>
          </a:p>
        </p:txBody>
      </p:sp>
      <p:sp>
        <p:nvSpPr>
          <p:cNvPr id="107" name="Google Shape;107;p20"/>
          <p:cNvSpPr txBox="1"/>
          <p:nvPr/>
        </p:nvSpPr>
        <p:spPr>
          <a:xfrm>
            <a:off x="1494700" y="2245815"/>
            <a:ext cx="9241336" cy="4007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7620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Tx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Sosial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Innovasjon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(SI) er 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en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prosess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der 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sosiale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relasjoner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endres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og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involverer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nye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måter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å </a:t>
            </a:r>
          </a:p>
          <a:p>
            <a:pPr marL="533400" marR="0" lvl="0" indent="-45720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rabicPeriod"/>
              <a:tabLst/>
              <a:defRPr/>
            </a:pPr>
            <a:r>
              <a:rPr lang="en-US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skape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kunnskap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på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</a:p>
          <a:p>
            <a:pPr marL="533400" marR="0" lvl="0" indent="-45720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rabicPeriod"/>
              <a:tabLst/>
              <a:defRPr/>
            </a:pP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å 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forstå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ting 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på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</a:p>
          <a:p>
            <a:pPr marL="533400" marR="0" lvl="0" indent="-45720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rabicPeriod"/>
              <a:tabLst/>
              <a:defRPr/>
            </a:pP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å 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gjøre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ting 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på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533400" marR="0" lvl="0" indent="-45720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+mj-lt"/>
              <a:buAutoNum type="arabicPeriod"/>
              <a:tabLst/>
              <a:defRPr/>
            </a:pP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å 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organisere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oss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på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  <a:p>
            <a:pPr marL="76200" marR="0" lvl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tabLst/>
              <a:defRPr/>
            </a:pPr>
            <a:endParaRPr lang="en-US" i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6200" marR="0" lvl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tabLst/>
              <a:defRPr/>
            </a:pP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Målet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for 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sosial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0" i="1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innovasjon</a:t>
            </a: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er “the common good”</a:t>
            </a:r>
          </a:p>
          <a:p>
            <a:pPr marL="76200" marR="0" lvl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tabLst/>
              <a:defRPr/>
            </a:pPr>
            <a:r>
              <a:rPr lang="en-US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Krever </a:t>
            </a:r>
            <a:r>
              <a:rPr lang="en-US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bevegelse</a:t>
            </a:r>
            <a:r>
              <a:rPr lang="en-US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</a:t>
            </a:r>
            <a:r>
              <a:rPr lang="en-US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konkurranse</a:t>
            </a:r>
            <a:r>
              <a:rPr lang="en-US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</a:t>
            </a:r>
            <a:r>
              <a:rPr lang="en-US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samskaping</a:t>
            </a:r>
            <a:r>
              <a:rPr lang="en-US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</a:t>
            </a:r>
            <a:r>
              <a:rPr lang="en-US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kollektiv</a:t>
            </a:r>
            <a:r>
              <a:rPr lang="en-US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selvstyring</a:t>
            </a:r>
            <a:r>
              <a:rPr lang="en-US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mellom</a:t>
            </a:r>
            <a:r>
              <a:rPr lang="en-US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aktører</a:t>
            </a:r>
            <a:endParaRPr lang="en-US" i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620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Tx/>
              <a:buNone/>
              <a:tabLst/>
              <a:defRPr/>
            </a:pPr>
            <a:endParaRPr kumimoji="0" lang="en-US" b="0" i="1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7620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Tx/>
              <a:buNone/>
              <a:tabLst/>
              <a:defRPr/>
            </a:pP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“a process of changing social relations, involving new ways of doing, organizing, framing and knowing”</a:t>
            </a:r>
          </a:p>
          <a:p>
            <a:pPr marL="76200" marR="0" lvl="0" indent="0" algn="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Tx/>
              <a:buNone/>
              <a:tabLst/>
              <a:defRPr/>
            </a:pP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(Definit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ion by Pel et al, 2019) </a:t>
            </a:r>
          </a:p>
        </p:txBody>
      </p:sp>
      <p:pic>
        <p:nvPicPr>
          <p:cNvPr id="2" name="Google Shape;3207;p418">
            <a:extLst>
              <a:ext uri="{FF2B5EF4-FFF2-40B4-BE49-F238E27FC236}">
                <a16:creationId xmlns:a16="http://schemas.microsoft.com/office/drawing/2014/main" id="{2D13B3A8-DE25-9867-FD72-07D98181300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59418" y="101145"/>
            <a:ext cx="2283941" cy="127045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8400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6">
          <a:extLst>
            <a:ext uri="{FF2B5EF4-FFF2-40B4-BE49-F238E27FC236}">
              <a16:creationId xmlns:a16="http://schemas.microsoft.com/office/drawing/2014/main" id="{EEEAF637-ACD2-7CE1-8C1E-981A7D285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7" name="Google Shape;2617;p364">
            <a:extLst>
              <a:ext uri="{FF2B5EF4-FFF2-40B4-BE49-F238E27FC236}">
                <a16:creationId xmlns:a16="http://schemas.microsoft.com/office/drawing/2014/main" id="{D5A74CAD-F3C3-8E35-EA37-8548C4812F96}"/>
              </a:ext>
            </a:extLst>
          </p:cNvPr>
          <p:cNvSpPr txBox="1"/>
          <p:nvPr/>
        </p:nvSpPr>
        <p:spPr>
          <a:xfrm>
            <a:off x="898867" y="356720"/>
            <a:ext cx="11946422" cy="10464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-GB" sz="3600" b="1" dirty="0">
                <a:solidFill>
                  <a:srgbClr val="00B050"/>
                </a:solidFill>
                <a:latin typeface="Dreaming Outloud Pro" panose="03050502040302030504" pitchFamily="66" charset="0"/>
                <a:ea typeface="Montserrat Light"/>
                <a:cs typeface="Dreaming Outloud Pro" panose="03050502040302030504" pitchFamily="66" charset="0"/>
                <a:sym typeface="Montserrat Light"/>
              </a:rPr>
              <a:t>SAMSKAPT INNOVASJON ER ANSVARLIG INNOVASJON</a:t>
            </a:r>
          </a:p>
          <a:p>
            <a:r>
              <a:rPr lang="en-GB" sz="2000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-</a:t>
            </a:r>
            <a:r>
              <a:rPr lang="en-GB" sz="2000" kern="1200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å ta </a:t>
            </a:r>
            <a:r>
              <a:rPr lang="en-GB" sz="2000" kern="1200" dirty="0" err="1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vare</a:t>
            </a:r>
            <a:r>
              <a:rPr lang="en-GB" sz="2000" kern="1200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</a:t>
            </a:r>
            <a:r>
              <a:rPr lang="en-GB" sz="2000" kern="1200" dirty="0" err="1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på</a:t>
            </a:r>
            <a:r>
              <a:rPr lang="en-GB" sz="2000" kern="1200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</a:t>
            </a:r>
            <a:r>
              <a:rPr lang="en-GB" sz="2000" kern="1200" dirty="0" err="1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fremtiden</a:t>
            </a:r>
            <a:r>
              <a:rPr lang="en-GB" sz="2000" kern="1200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</a:t>
            </a:r>
            <a:r>
              <a:rPr lang="en-GB" sz="2000" kern="1200" dirty="0" err="1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gjennom</a:t>
            </a:r>
            <a:r>
              <a:rPr lang="en-GB" sz="2000" kern="1200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</a:t>
            </a:r>
            <a:r>
              <a:rPr lang="en-GB" sz="2000" kern="1200" dirty="0" err="1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kollektiv</a:t>
            </a:r>
            <a:r>
              <a:rPr lang="en-GB" sz="2000" kern="1200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</a:t>
            </a:r>
            <a:r>
              <a:rPr lang="en-GB" sz="2000" kern="1200" dirty="0" err="1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forvaltning</a:t>
            </a:r>
            <a:r>
              <a:rPr lang="en-GB" sz="2000" kern="1200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</a:t>
            </a:r>
            <a:r>
              <a:rPr lang="en-GB" sz="2000" kern="1200" dirty="0" err="1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av</a:t>
            </a:r>
            <a:r>
              <a:rPr lang="en-GB" sz="2000" kern="1200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</a:t>
            </a:r>
            <a:r>
              <a:rPr lang="en-GB" sz="2000" kern="1200" dirty="0" err="1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vitenskap</a:t>
            </a:r>
            <a:r>
              <a:rPr lang="en-GB" sz="2000" kern="1200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og innovasjon </a:t>
            </a:r>
            <a:r>
              <a:rPr lang="en-GB" sz="2000" kern="1200" dirty="0" err="1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i</a:t>
            </a:r>
            <a:r>
              <a:rPr lang="en-GB" sz="2000" kern="1200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</a:t>
            </a:r>
            <a:r>
              <a:rPr lang="en-GB" sz="2000" kern="1200" dirty="0" err="1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nåtiden</a:t>
            </a:r>
            <a:endParaRPr lang="en-GB" sz="2000" kern="1200" dirty="0">
              <a:solidFill>
                <a:srgbClr val="00B050"/>
              </a:solidFill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</p:txBody>
      </p:sp>
      <p:sp>
        <p:nvSpPr>
          <p:cNvPr id="2621" name="Google Shape;2621;p364">
            <a:extLst>
              <a:ext uri="{FF2B5EF4-FFF2-40B4-BE49-F238E27FC236}">
                <a16:creationId xmlns:a16="http://schemas.microsoft.com/office/drawing/2014/main" id="{F6082D92-1571-2F5C-B35E-2B00BF805DC9}"/>
              </a:ext>
            </a:extLst>
          </p:cNvPr>
          <p:cNvSpPr txBox="1"/>
          <p:nvPr/>
        </p:nvSpPr>
        <p:spPr>
          <a:xfrm>
            <a:off x="1190967" y="2712144"/>
            <a:ext cx="9407821" cy="3570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-GB" sz="2000" b="1" dirty="0" err="1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Inklusjon</a:t>
            </a:r>
            <a:r>
              <a:rPr lang="en-GB" sz="2000" b="1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av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aktører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innovasjonen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angår</a:t>
            </a:r>
            <a:endParaRPr lang="en-GB" sz="2000" dirty="0">
              <a:latin typeface="Dreaming Outloud Pro" panose="03050502040302030504" pitchFamily="66" charset="0"/>
              <a:ea typeface="Calibri" panose="020F0502020204030204" pitchFamily="34" charset="0"/>
              <a:cs typeface="Dreaming Outloud Pro" panose="03050502040302030504" pitchFamily="66" charset="0"/>
            </a:endParaRPr>
          </a:p>
          <a:p>
            <a:endParaRPr lang="en-US" sz="2000" dirty="0"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  <a:p>
            <a:r>
              <a:rPr lang="en-GB" sz="2000" b="1" dirty="0" err="1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Forventing</a:t>
            </a:r>
            <a:r>
              <a:rPr lang="en-GB" sz="2000" b="1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(Anticipation)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Systematisk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tenkning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vedrørende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forventninger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(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mulig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risiko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/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gevinst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)</a:t>
            </a:r>
          </a:p>
          <a:p>
            <a:endParaRPr lang="en-GB" sz="2000" b="1" dirty="0">
              <a:solidFill>
                <a:srgbClr val="00B050"/>
              </a:solidFill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  <a:p>
            <a:r>
              <a:rPr lang="en-GB" sz="2000" b="1" dirty="0" err="1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Refleksivitet</a:t>
            </a:r>
            <a:r>
              <a:rPr lang="en-GB" sz="2000" b="1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De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forskjellige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aktørenes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mulighet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til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å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reflektere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rundt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de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ulike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interesser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og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behov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som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eksisterer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,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rundt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begrensninger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i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kunnskap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, og de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ulike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institusjoners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institusjonelle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logikker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og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verdier</a:t>
            </a:r>
            <a:r>
              <a:rPr lang="nb-NO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. (epistemisk rettferdighet)</a:t>
            </a:r>
            <a:endParaRPr lang="en-US" sz="2000" dirty="0"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  <a:p>
            <a:pPr marL="0" indent="0">
              <a:buNone/>
            </a:pP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</a:p>
          <a:p>
            <a:r>
              <a:rPr lang="en-GB" sz="2000" b="1" dirty="0" err="1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Responsivitet</a:t>
            </a:r>
            <a:r>
              <a:rPr lang="en-GB" sz="2000" b="1" dirty="0">
                <a:solidFill>
                  <a:srgbClr val="00B05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 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den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individuelle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aktørs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mulighet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til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å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tilpasse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eller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endre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innovasjonsprosessen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som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respons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på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behov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som</a:t>
            </a:r>
            <a:r>
              <a:rPr lang="en-GB" sz="2000" dirty="0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 </a:t>
            </a:r>
            <a:r>
              <a:rPr lang="en-GB" sz="2000" dirty="0" err="1">
                <a:latin typeface="Dreaming Outloud Pro" panose="03050502040302030504" pitchFamily="66" charset="0"/>
                <a:ea typeface="Calibri" panose="020F0502020204030204" pitchFamily="34" charset="0"/>
                <a:cs typeface="Dreaming Outloud Pro" panose="03050502040302030504" pitchFamily="66" charset="0"/>
              </a:rPr>
              <a:t>fremkommer</a:t>
            </a:r>
            <a:endParaRPr lang="en-GB" sz="2000" dirty="0">
              <a:latin typeface="Dreaming Outloud Pro" panose="03050502040302030504" pitchFamily="66" charset="0"/>
              <a:ea typeface="Calibri" panose="020F0502020204030204" pitchFamily="34" charset="0"/>
              <a:cs typeface="Dreaming Outloud Pro" panose="03050502040302030504" pitchFamily="66" charset="0"/>
            </a:endParaRPr>
          </a:p>
        </p:txBody>
      </p:sp>
      <p:sp>
        <p:nvSpPr>
          <p:cNvPr id="2622" name="Google Shape;2622;p364">
            <a:extLst>
              <a:ext uri="{FF2B5EF4-FFF2-40B4-BE49-F238E27FC236}">
                <a16:creationId xmlns:a16="http://schemas.microsoft.com/office/drawing/2014/main" id="{DA1B940D-3D31-4673-7F1D-5DF5349AEB07}"/>
              </a:ext>
            </a:extLst>
          </p:cNvPr>
          <p:cNvSpPr/>
          <p:nvPr/>
        </p:nvSpPr>
        <p:spPr>
          <a:xfrm>
            <a:off x="11425725" y="6115900"/>
            <a:ext cx="766200" cy="605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0E6E1AC2-C366-977F-9AD0-6547BF7C31CE}"/>
              </a:ext>
            </a:extLst>
          </p:cNvPr>
          <p:cNvSpPr/>
          <p:nvPr/>
        </p:nvSpPr>
        <p:spPr>
          <a:xfrm>
            <a:off x="2130890" y="1682530"/>
            <a:ext cx="10061110" cy="563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buClrTx/>
            </a:pPr>
            <a:r>
              <a:rPr lang="en-GB" sz="1700" i="1" kern="1200" dirty="0">
                <a:latin typeface="Calibri" panose="020F0502020204030204"/>
                <a:ea typeface="+mn-ea"/>
                <a:cs typeface="+mn-cs"/>
              </a:rPr>
              <a:t>“Responsible innovation means taking care of the future through collective stewardship of science and innovation in the present” </a:t>
            </a:r>
            <a:r>
              <a:rPr lang="en-GB" sz="1200" i="1" kern="1200" dirty="0" err="1">
                <a:latin typeface="Calibri" panose="020F0502020204030204"/>
                <a:ea typeface="+mn-ea"/>
                <a:cs typeface="+mn-cs"/>
              </a:rPr>
              <a:t>Stilgoe</a:t>
            </a:r>
            <a:r>
              <a:rPr lang="en-GB" sz="1200" i="1" kern="1200" dirty="0">
                <a:latin typeface="Calibri" panose="020F0502020204030204"/>
                <a:ea typeface="+mn-ea"/>
                <a:cs typeface="+mn-cs"/>
              </a:rPr>
              <a:t>, et al., (2013 ) </a:t>
            </a:r>
            <a:r>
              <a:rPr lang="en-GB" sz="1200" i="1" kern="1200" dirty="0"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Developing a framework for responsible innovation. Research policy, 42(9), 1568-1580</a:t>
            </a:r>
            <a:r>
              <a:rPr lang="en-GB" sz="1200" i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nb-NO" sz="1200" i="1" kern="1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261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4A152-A7B9-A3C6-2FF5-DC9EC9858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6321B61-180B-C84E-D8CE-896CE36D1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899" y="70818"/>
            <a:ext cx="10926000" cy="13500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nb-NO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  <a:t>VI MÅ HÅNDTERE KOMPLEKSITET</a:t>
            </a:r>
            <a:endParaRPr lang="en-GB" dirty="0"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7A24AB2-E85A-4CCA-3D62-D88E21326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949" y="1347919"/>
            <a:ext cx="5414190" cy="5063039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nb-NO" sz="1600" b="1"/>
          </a:p>
          <a:p>
            <a:pPr marL="0" indent="0">
              <a:buNone/>
            </a:pPr>
            <a:endParaRPr lang="nb-NO">
              <a:solidFill>
                <a:srgbClr val="002060"/>
              </a:solidFill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  <a:p>
            <a:pPr marL="0" indent="0">
              <a:buNone/>
            </a:pPr>
            <a:r>
              <a:rPr lang="nb-NO">
                <a:solidFill>
                  <a:srgbClr val="00206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LØSNINGSFORSØK SOM IKKE HAR FUNGERT</a:t>
            </a:r>
          </a:p>
          <a:p>
            <a:r>
              <a:rPr lang="nb-NO" b="0">
                <a:solidFill>
                  <a:srgbClr val="00206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Satsinger som samhandlingsreform og pasientforløp har ikke løst problemet for pasienter med komplekse behov. </a:t>
            </a:r>
          </a:p>
          <a:p>
            <a:endParaRPr lang="nb-NO" b="0">
              <a:solidFill>
                <a:srgbClr val="002060"/>
              </a:solidFill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  <a:p>
            <a:endParaRPr lang="nb-NO" b="0">
              <a:solidFill>
                <a:srgbClr val="002060"/>
              </a:solidFill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  <a:p>
            <a:pPr marL="0" indent="0">
              <a:buNone/>
            </a:pPr>
            <a:endParaRPr lang="nb-NO" b="0">
              <a:solidFill>
                <a:srgbClr val="002060"/>
              </a:solidFill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  <a:p>
            <a:r>
              <a:rPr lang="nb-NO" b="0">
                <a:solidFill>
                  <a:srgbClr val="00206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En hovedgrunn er at mangel på </a:t>
            </a:r>
            <a:r>
              <a:rPr lang="nb-NO">
                <a:solidFill>
                  <a:srgbClr val="00206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kontekstuell kunnskap </a:t>
            </a:r>
            <a:r>
              <a:rPr lang="nb-NO" b="0">
                <a:solidFill>
                  <a:srgbClr val="00206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mellom tjenesteytere (Vik, 2018) gjør samarbeidsrelasjoner og tilpasning av tjenester vanskelig.</a:t>
            </a:r>
            <a:endParaRPr lang="en-GB" b="0">
              <a:solidFill>
                <a:srgbClr val="002060"/>
              </a:solidFill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E83063F-A265-88FC-3502-7A783C3725D3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endParaRPr lang="en-GB" sz="1900">
              <a:ea typeface="Aptos" panose="020B0004020202020204" pitchFamily="34" charset="0"/>
            </a:endParaRPr>
          </a:p>
          <a:p>
            <a:pPr marL="457200" lvl="1" indent="0">
              <a:buNone/>
            </a:pPr>
            <a:endParaRPr lang="en-GB" sz="1900">
              <a:ea typeface="Aptos" panose="020B0004020202020204" pitchFamily="34" charset="0"/>
            </a:endParaRP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</p:txBody>
      </p:sp>
      <p:pic>
        <p:nvPicPr>
          <p:cNvPr id="8" name="Google Shape;3207;p418">
            <a:extLst>
              <a:ext uri="{FF2B5EF4-FFF2-40B4-BE49-F238E27FC236}">
                <a16:creationId xmlns:a16="http://schemas.microsoft.com/office/drawing/2014/main" id="{BA53F8B8-DF2E-C4F8-CBAB-D726F1AEBAF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41982" y="148940"/>
            <a:ext cx="1513064" cy="1047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E40607C8-F686-8B45-DB49-AB18310C4FE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0843" t="27837" r="30508" b="13398"/>
          <a:stretch>
            <a:fillRect/>
          </a:stretch>
        </p:blipFill>
        <p:spPr>
          <a:xfrm>
            <a:off x="6472437" y="1644740"/>
            <a:ext cx="5390147" cy="4610081"/>
          </a:xfrm>
          <a:prstGeom prst="rect">
            <a:avLst/>
          </a:prstGeom>
        </p:spPr>
      </p:pic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BFD04BF-536E-9192-A41C-EFB1C6422A2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0BEE4E4-E047-6A49-BCB9-4D06E7BA237B}" type="slidenum">
              <a:rPr lang="nn-NO" smtClean="0"/>
              <a:pPr/>
              <a:t>8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10865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>
          <a:extLst>
            <a:ext uri="{FF2B5EF4-FFF2-40B4-BE49-F238E27FC236}">
              <a16:creationId xmlns:a16="http://schemas.microsoft.com/office/drawing/2014/main" id="{1F104BE1-296B-0624-4D88-E706E16FC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>
            <a:extLst>
              <a:ext uri="{FF2B5EF4-FFF2-40B4-BE49-F238E27FC236}">
                <a16:creationId xmlns:a16="http://schemas.microsoft.com/office/drawing/2014/main" id="{774B9194-02E0-8D60-073C-C3A0E910952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524000" y="154004"/>
            <a:ext cx="10488328" cy="6506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rgbClr val="003777"/>
              </a:buClr>
              <a:buSzPts val="3800"/>
              <a:buFont typeface="Arial"/>
              <a:buNone/>
            </a:pPr>
            <a:r>
              <a:rPr lang="en-US" sz="3700" b="1" dirty="0">
                <a:solidFill>
                  <a:srgbClr val="00B050"/>
                </a:solidFill>
                <a:latin typeface="Times New Roman" panose="02020603050405020304" pitchFamily="18" charset="0"/>
                <a:ea typeface="Lora"/>
                <a:cs typeface="Times New Roman" panose="02020603050405020304" pitchFamily="18" charset="0"/>
                <a:sym typeface="Lora"/>
              </a:rPr>
              <a:t> </a:t>
            </a:r>
            <a:endParaRPr sz="2000" b="1" dirty="0">
              <a:solidFill>
                <a:srgbClr val="00B050"/>
              </a:solidFill>
              <a:latin typeface="Times New Roman" panose="02020603050405020304" pitchFamily="18" charset="0"/>
              <a:ea typeface="Lora"/>
              <a:cs typeface="Times New Roman" panose="02020603050405020304" pitchFamily="18" charset="0"/>
              <a:sym typeface="Lora"/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F32C5809-D10D-EBBD-AB4F-59224C6816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282" t="-355" r="19490" b="355"/>
          <a:stretch>
            <a:fillRect/>
          </a:stretch>
        </p:blipFill>
        <p:spPr>
          <a:xfrm>
            <a:off x="4673132" y="-21657"/>
            <a:ext cx="7464767" cy="6857999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9E93EF18-AD64-BDEF-AB0C-8A0F4F07EF42}"/>
              </a:ext>
            </a:extLst>
          </p:cNvPr>
          <p:cNvSpPr txBox="1"/>
          <p:nvPr/>
        </p:nvSpPr>
        <p:spPr>
          <a:xfrm>
            <a:off x="509052" y="615420"/>
            <a:ext cx="3618811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800" b="1" dirty="0"/>
              <a:t>LOKAL </a:t>
            </a:r>
          </a:p>
          <a:p>
            <a:pPr algn="ctr"/>
            <a:r>
              <a:rPr lang="nb-NO" sz="2800" b="1" dirty="0"/>
              <a:t>KONTEKSTUALISERING </a:t>
            </a:r>
          </a:p>
          <a:p>
            <a:pPr algn="ctr"/>
            <a:r>
              <a:rPr lang="nb-NO" sz="2800" b="1" dirty="0"/>
              <a:t>AV UTFORDRINGER:</a:t>
            </a:r>
          </a:p>
          <a:p>
            <a:pPr algn="ctr"/>
            <a:r>
              <a:rPr lang="nb-NO" sz="2800" b="1" dirty="0"/>
              <a:t> </a:t>
            </a:r>
          </a:p>
          <a:p>
            <a:pPr algn="ctr"/>
            <a:r>
              <a:rPr lang="nb-NO" sz="2800" b="1" dirty="0"/>
              <a:t>Å SAMSKAPE </a:t>
            </a:r>
          </a:p>
          <a:p>
            <a:pPr algn="ctr"/>
            <a:r>
              <a:rPr lang="nb-NO" sz="2800" b="1" dirty="0"/>
              <a:t>VERDI I </a:t>
            </a:r>
          </a:p>
          <a:p>
            <a:pPr algn="ctr"/>
            <a:r>
              <a:rPr lang="nb-NO" sz="2800" b="1" dirty="0"/>
              <a:t>NØSTEDE </a:t>
            </a:r>
          </a:p>
          <a:p>
            <a:pPr algn="ctr"/>
            <a:r>
              <a:rPr lang="nb-NO" sz="2800" b="1" dirty="0"/>
              <a:t>SYSTEMER</a:t>
            </a:r>
          </a:p>
          <a:p>
            <a:pPr algn="ctr"/>
            <a:endParaRPr lang="nb-NO" sz="2800" b="1" dirty="0"/>
          </a:p>
          <a:p>
            <a:pPr algn="ctr"/>
            <a:r>
              <a:rPr lang="nb-NO" sz="2800" b="1" dirty="0"/>
              <a:t>SOM HAR HØY </a:t>
            </a:r>
          </a:p>
          <a:p>
            <a:pPr algn="ctr"/>
            <a:r>
              <a:rPr lang="nb-NO" sz="2800" b="1" dirty="0"/>
              <a:t>INSTITUSJONELL </a:t>
            </a:r>
          </a:p>
          <a:p>
            <a:pPr algn="ctr"/>
            <a:r>
              <a:rPr lang="nb-NO" sz="2800" b="1" dirty="0"/>
              <a:t>KOMPLEKSITET</a:t>
            </a:r>
          </a:p>
        </p:txBody>
      </p:sp>
    </p:spTree>
    <p:extLst>
      <p:ext uri="{BB962C8B-B14F-4D97-AF65-F5344CB8AC3E}">
        <p14:creationId xmlns:p14="http://schemas.microsoft.com/office/powerpoint/2010/main" val="1151265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333333"/>
      </a:dk1>
      <a:lt1>
        <a:srgbClr val="FFFFFF"/>
      </a:lt1>
      <a:dk2>
        <a:srgbClr val="333333"/>
      </a:dk2>
      <a:lt2>
        <a:srgbClr val="DAD7D3"/>
      </a:lt2>
      <a:accent1>
        <a:srgbClr val="003086"/>
      </a:accent1>
      <a:accent2>
        <a:srgbClr val="6CACE4"/>
      </a:accent2>
      <a:accent3>
        <a:srgbClr val="FFD36A"/>
      </a:accent3>
      <a:accent4>
        <a:srgbClr val="FF854C"/>
      </a:accent4>
      <a:accent5>
        <a:srgbClr val="D2DDE2"/>
      </a:accent5>
      <a:accent6>
        <a:srgbClr val="9ABEAB"/>
      </a:accent6>
      <a:hlink>
        <a:srgbClr val="0563C1"/>
      </a:hlink>
      <a:folHlink>
        <a:srgbClr val="954F72"/>
      </a:folHlink>
    </a:clrScheme>
    <a:fontScheme name="Egendefinert 5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lse Bergen" id="{8FE85B69-5DCE-4DB5-8043-22CBB6E62A24}" vid="{E34DCB61-24C0-4064-A2DC-A2E8CB90F9AB}"/>
    </a:ext>
  </a:extLst>
</a:theme>
</file>

<file path=ppt/theme/theme2.xml><?xml version="1.0" encoding="utf-8"?>
<a:theme xmlns:a="http://schemas.openxmlformats.org/drawingml/2006/main" name="Lys med mønster">
  <a:themeElements>
    <a:clrScheme name="Custom 2">
      <a:dk1>
        <a:srgbClr val="040439"/>
      </a:dk1>
      <a:lt1>
        <a:srgbClr val="FFFFFF"/>
      </a:lt1>
      <a:dk2>
        <a:srgbClr val="20207A"/>
      </a:dk2>
      <a:lt2>
        <a:srgbClr val="BAAA9C"/>
      </a:lt2>
      <a:accent1>
        <a:srgbClr val="85A0BE"/>
      </a:accent1>
      <a:accent2>
        <a:srgbClr val="6DD2CD"/>
      </a:accent2>
      <a:accent3>
        <a:srgbClr val="FEBF7D"/>
      </a:accent3>
      <a:accent4>
        <a:srgbClr val="99E0DD"/>
      </a:accent4>
      <a:accent5>
        <a:srgbClr val="FCAC94"/>
      </a:accent5>
      <a:accent6>
        <a:srgbClr val="B6EAF7"/>
      </a:accent6>
      <a:hlink>
        <a:srgbClr val="20207A"/>
      </a:hlink>
      <a:folHlink>
        <a:srgbClr val="85A0B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C7057D0-6097-44F4-A2E5-70A5DCBAA566}" vid="{2719B6C5-9A54-423D-86A4-95EF36B6C8EF}"/>
    </a:ext>
  </a:extLst>
</a:theme>
</file>

<file path=ppt/theme/theme3.xml><?xml version="1.0" encoding="utf-8"?>
<a:theme xmlns:a="http://schemas.openxmlformats.org/drawingml/2006/main" name="PwC">
  <a:themeElements>
    <a:clrScheme name="PwC Colors">
      <a:dk1>
        <a:srgbClr val="000000"/>
      </a:dk1>
      <a:lt1>
        <a:srgbClr val="FFFFFF"/>
      </a:lt1>
      <a:dk2>
        <a:srgbClr val="7D7D7D"/>
      </a:dk2>
      <a:lt2>
        <a:srgbClr val="DEDEDE"/>
      </a:lt2>
      <a:accent1>
        <a:srgbClr val="D04A02"/>
      </a:accent1>
      <a:accent2>
        <a:srgbClr val="FFB600"/>
      </a:accent2>
      <a:accent3>
        <a:srgbClr val="E0301E"/>
      </a:accent3>
      <a:accent4>
        <a:srgbClr val="EB8C00"/>
      </a:accent4>
      <a:accent5>
        <a:srgbClr val="DB536A"/>
      </a:accent5>
      <a:accent6>
        <a:srgbClr val="464646"/>
      </a:accent6>
      <a:hlink>
        <a:srgbClr val="D04A02"/>
      </a:hlink>
      <a:folHlink>
        <a:srgbClr val="DB536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44ff534-aa56-41d9-b1a9-13152ebcdc05" xsi:nil="true"/>
    <lcf76f155ced4ddcb4097134ff3c332f xmlns="74f84712-6a9a-42c2-b344-09959c8e0b4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9A64CA4F428DE40BC8DD3D6461049DA" ma:contentTypeVersion="13" ma:contentTypeDescription="Opprett et nytt dokument." ma:contentTypeScope="" ma:versionID="020af68881c924ffeebdc66a750e0d5a">
  <xsd:schema xmlns:xsd="http://www.w3.org/2001/XMLSchema" xmlns:xs="http://www.w3.org/2001/XMLSchema" xmlns:p="http://schemas.microsoft.com/office/2006/metadata/properties" xmlns:ns2="74f84712-6a9a-42c2-b344-09959c8e0b49" xmlns:ns3="944ff534-aa56-41d9-b1a9-13152ebcdc05" targetNamespace="http://schemas.microsoft.com/office/2006/metadata/properties" ma:root="true" ma:fieldsID="481810158a56c4e25745b140508acac2" ns2:_="" ns3:_="">
    <xsd:import namespace="74f84712-6a9a-42c2-b344-09959c8e0b49"/>
    <xsd:import namespace="944ff534-aa56-41d9-b1a9-13152ebcdc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f84712-6a9a-42c2-b344-09959c8e0b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Bildemerkelapper" ma:readOnly="false" ma:fieldId="{5cf76f15-5ced-4ddc-b409-7134ff3c332f}" ma:taxonomyMulti="true" ma:sspId="36a61b50-ac2f-48d5-8ac7-e75171fb658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4ff534-aa56-41d9-b1a9-13152ebcdc0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de8363ad-a202-46d2-b82c-5559ef304819}" ma:internalName="TaxCatchAll" ma:showField="CatchAllData" ma:web="944ff534-aa56-41d9-b1a9-13152ebcdc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4C0368E-6646-4531-A2CD-99EED5C163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DDBC0F8-1511-4FB7-8883-8074DF7DC681}">
  <ds:schemaRefs>
    <ds:schemaRef ds:uri="74f84712-6a9a-42c2-b344-09959c8e0b49"/>
    <ds:schemaRef ds:uri="944ff534-aa56-41d9-b1a9-13152ebcdc0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7947EF8-C1DE-47E4-A6B5-B56803C83FB4}">
  <ds:schemaRefs>
    <ds:schemaRef ds:uri="74f84712-6a9a-42c2-b344-09959c8e0b49"/>
    <ds:schemaRef ds:uri="944ff534-aa56-41d9-b1a9-13152ebcdc0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d291ddcc-9a90-46b7-a727-d19b3ec4b730}" enabled="1" method="Privileged" siteId="{bdcbe535-f3cf-49f5-8a6a-fb6d98dc783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Helse Bergen</Template>
  <TotalTime>0</TotalTime>
  <Words>3167</Words>
  <Application>Microsoft Office PowerPoint</Application>
  <PresentationFormat>Widescreen</PresentationFormat>
  <Paragraphs>373</Paragraphs>
  <Slides>24</Slides>
  <Notes>16</Notes>
  <HiddenSlides>0</HiddenSlides>
  <MMClips>0</MMClips>
  <ScaleCrop>false</ScaleCrop>
  <HeadingPairs>
    <vt:vector size="6" baseType="variant">
      <vt:variant>
        <vt:lpstr>Brukte skrifter</vt:lpstr>
      </vt:variant>
      <vt:variant>
        <vt:i4>15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24</vt:i4>
      </vt:variant>
    </vt:vector>
  </HeadingPairs>
  <TitlesOfParts>
    <vt:vector size="42" baseType="lpstr">
      <vt:lpstr>Aptos</vt:lpstr>
      <vt:lpstr>Arial</vt:lpstr>
      <vt:lpstr>Calibri</vt:lpstr>
      <vt:lpstr>Calibri Light</vt:lpstr>
      <vt:lpstr>Caveat</vt:lpstr>
      <vt:lpstr>Dreaming Outloud Pro</vt:lpstr>
      <vt:lpstr>Dubai Light</vt:lpstr>
      <vt:lpstr>Georgia</vt:lpstr>
      <vt:lpstr>Montserrat</vt:lpstr>
      <vt:lpstr>Montserrat Light</vt:lpstr>
      <vt:lpstr>Roboto</vt:lpstr>
      <vt:lpstr>Roboto Light</vt:lpstr>
      <vt:lpstr>Source Sans Pro Light</vt:lpstr>
      <vt:lpstr>Times New Roman</vt:lpstr>
      <vt:lpstr>Wingdings</vt:lpstr>
      <vt:lpstr>Office-tema</vt:lpstr>
      <vt:lpstr>Lys med mønster</vt:lpstr>
      <vt:lpstr>PwC</vt:lpstr>
      <vt:lpstr>PowerPoint-presentasjon</vt:lpstr>
      <vt:lpstr>PowerPoint-presentasjon</vt:lpstr>
      <vt:lpstr>Løsninger i Samskaping i Vest</vt:lpstr>
      <vt:lpstr>Ble kjent med tjenesteøkosystemet </vt:lpstr>
      <vt:lpstr>PowerPoint-presentasjon</vt:lpstr>
      <vt:lpstr>PowerPoint-presentasjon</vt:lpstr>
      <vt:lpstr>PowerPoint-presentasjon</vt:lpstr>
      <vt:lpstr>VI MÅ HÅNDTERE KOMPLEKSITET</vt:lpstr>
      <vt:lpstr>PowerPoint-presentasjon</vt:lpstr>
      <vt:lpstr>PowerPoint-presentasjon</vt:lpstr>
      <vt:lpstr>PowerPoint-presentasjon</vt:lpstr>
      <vt:lpstr>PowerPoint-presentasjon</vt:lpstr>
      <vt:lpstr>OECD og WHO anbefaler porteføljer  av prosjekter for transformasjon</vt:lpstr>
      <vt:lpstr> Samskaper tjeneste-innovasjon med fokus på lokale pasienters behov  Tjenestedesign er viktig verktøy for læring og justering:  Her skapes nye relasjoner og nye måter lære, endre praksis og organisere oss på sammen (støtte: StimuLab/InnoMed) </vt:lpstr>
      <vt:lpstr>Når vi blir kjent med hverandre øker evnen til   MENTALISERING: Å se den andre innenifra og se seg selv utenifra    EMPATI: forstå hvorfor de andre gjør som de gjør, sette seg i den andres sko  </vt:lpstr>
      <vt:lpstr>PowerPoint-presentasjon</vt:lpstr>
      <vt:lpstr>Vi må skape bærekraft sammen</vt:lpstr>
      <vt:lpstr>Helhetlig bærekraft (Braathen, 2025)</vt:lpstr>
      <vt:lpstr>PowerPoint-presentasjon</vt:lpstr>
      <vt:lpstr>Arkitektur  for læring/ justering  i nøstede  systemer     Sustainability:  the changing ability of one  or many systems  to sustain the changing requirements  of one or many systems,  over time. 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Dybdal, Liv Åse</dc:creator>
  <cp:lastModifiedBy>Herdis Dugstad</cp:lastModifiedBy>
  <cp:revision>23</cp:revision>
  <dcterms:created xsi:type="dcterms:W3CDTF">2026-04-20T10:00:10Z</dcterms:created>
  <dcterms:modified xsi:type="dcterms:W3CDTF">2026-08-07T06:29:33Z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0x01010029A64CA4F428DE40BC8DD3D6461049DA</vt:lpwstr>
  </property>
  <property fmtid="{D5CDD505-2E9C-101B-9397-08002B2CF9AE}" pid="3" name="MediaServiceImageTags">
    <vt:lpwstr/>
  </property>
  <property fmtid="{D5CDD505-2E9C-101B-9397-08002B2CF9AE}" pid="4" name="Sortering">
    <vt:r8>1</vt:r8>
  </property>
  <property fmtid="{D5CDD505-2E9C-101B-9397-08002B2CF9AE}" pid="5" name="MSIP_Label_0c3ffc1c-ef00-4620-9c2f-7d9c1597774b_Enabled">
    <vt:lpwstr>true</vt:lpwstr>
  </property>
  <property fmtid="{D5CDD505-2E9C-101B-9397-08002B2CF9AE}" pid="6" name="MSIP_Label_0c3ffc1c-ef00-4620-9c2f-7d9c1597774b_SetDate">
    <vt:lpwstr>2026-04-20T10:03:01Z</vt:lpwstr>
  </property>
  <property fmtid="{D5CDD505-2E9C-101B-9397-08002B2CF9AE}" pid="7" name="MSIP_Label_0c3ffc1c-ef00-4620-9c2f-7d9c1597774b_Method">
    <vt:lpwstr>Privileged</vt:lpwstr>
  </property>
  <property fmtid="{D5CDD505-2E9C-101B-9397-08002B2CF9AE}" pid="8" name="MSIP_Label_0c3ffc1c-ef00-4620-9c2f-7d9c1597774b_Name">
    <vt:lpwstr>Intern</vt:lpwstr>
  </property>
  <property fmtid="{D5CDD505-2E9C-101B-9397-08002B2CF9AE}" pid="9" name="MSIP_Label_0c3ffc1c-ef00-4620-9c2f-7d9c1597774b_SiteId">
    <vt:lpwstr>bdcbe535-f3cf-49f5-8a6a-fb6d98dc7837</vt:lpwstr>
  </property>
  <property fmtid="{D5CDD505-2E9C-101B-9397-08002B2CF9AE}" pid="10" name="MSIP_Label_0c3ffc1c-ef00-4620-9c2f-7d9c1597774b_ActionId">
    <vt:lpwstr>782cef58-e975-4200-b1be-4f04048de2bd</vt:lpwstr>
  </property>
  <property fmtid="{D5CDD505-2E9C-101B-9397-08002B2CF9AE}" pid="11" name="MSIP_Label_0c3ffc1c-ef00-4620-9c2f-7d9c1597774b_ContentBits">
    <vt:lpwstr>2</vt:lpwstr>
  </property>
  <property fmtid="{D5CDD505-2E9C-101B-9397-08002B2CF9AE}" pid="12" name="MSIP_Label_0c3ffc1c-ef00-4620-9c2f-7d9c1597774b_Tag">
    <vt:lpwstr>10, 0, 1, 1</vt:lpwstr>
  </property>
  <property fmtid="{D5CDD505-2E9C-101B-9397-08002B2CF9AE}" pid="13" name="MSIP_Label_52cb0b57-dde8-42fe-9f44-53162ebab993_Enabled">
    <vt:lpwstr>true</vt:lpwstr>
  </property>
  <property fmtid="{D5CDD505-2E9C-101B-9397-08002B2CF9AE}" pid="14" name="MSIP_Label_52cb0b57-dde8-42fe-9f44-53162ebab993_SetDate">
    <vt:lpwstr>2026-08-07T06:29:32Z</vt:lpwstr>
  </property>
  <property fmtid="{D5CDD505-2E9C-101B-9397-08002B2CF9AE}" pid="15" name="MSIP_Label_52cb0b57-dde8-42fe-9f44-53162ebab993_Method">
    <vt:lpwstr>Standard</vt:lpwstr>
  </property>
  <property fmtid="{D5CDD505-2E9C-101B-9397-08002B2CF9AE}" pid="16" name="MSIP_Label_52cb0b57-dde8-42fe-9f44-53162ebab993_Name">
    <vt:lpwstr>Intern (HOD)</vt:lpwstr>
  </property>
  <property fmtid="{D5CDD505-2E9C-101B-9397-08002B2CF9AE}" pid="17" name="MSIP_Label_52cb0b57-dde8-42fe-9f44-53162ebab993_SiteId">
    <vt:lpwstr>f696e186-1c3b-44cd-bf76-5ace0e7007bd</vt:lpwstr>
  </property>
  <property fmtid="{D5CDD505-2E9C-101B-9397-08002B2CF9AE}" pid="18" name="MSIP_Label_52cb0b57-dde8-42fe-9f44-53162ebab993_ActionId">
    <vt:lpwstr>f671823d-4e08-489f-8ed2-694cd28833d6</vt:lpwstr>
  </property>
  <property fmtid="{D5CDD505-2E9C-101B-9397-08002B2CF9AE}" pid="19" name="MSIP_Label_52cb0b57-dde8-42fe-9f44-53162ebab993_ContentBits">
    <vt:lpwstr>0</vt:lpwstr>
  </property>
  <property fmtid="{D5CDD505-2E9C-101B-9397-08002B2CF9AE}" pid="20" name="MSIP_Label_52cb0b57-dde8-42fe-9f44-53162ebab993_Tag">
    <vt:lpwstr>10, 3, 0, 1</vt:lpwstr>
  </property>
</Properties>
</file>