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9" r:id="rId3"/>
  </p:sldMasterIdLst>
  <p:notesMasterIdLst>
    <p:notesMasterId r:id="rId14"/>
  </p:notesMasterIdLst>
  <p:sldIdLst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404" autoAdjust="0"/>
  </p:normalViewPr>
  <p:slideViewPr>
    <p:cSldViewPr snapToGrid="0" snapToObjects="1">
      <p:cViewPr varScale="1">
        <p:scale>
          <a:sx n="93" d="100"/>
          <a:sy n="93" d="100"/>
        </p:scale>
        <p:origin x="5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A2E3F"/>
                </a:solidFill>
                <a:latin typeface="Arial"/>
              </a:defRPr>
            </a:pPr>
            <a:r>
              <a:rPr lang="nb-NO" sz="1300" b="0" i="0" u="none" strike="noStrike" dirty="0">
                <a:solidFill>
                  <a:srgbClr val="1A2E3F"/>
                </a:solidFill>
                <a:latin typeface="Arial"/>
              </a:rPr>
              <a:t>Fordeling av pasientene (n ≈ 120)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Fordeling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E86C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05-407D-8102-79898735D3E0}"/>
              </c:ext>
            </c:extLst>
          </c:dPt>
          <c:dPt>
            <c:idx val="1"/>
            <c:bubble3D val="0"/>
            <c:spPr>
              <a:solidFill>
                <a:srgbClr val="1A7A8A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05-407D-8102-79898735D3E0}"/>
              </c:ext>
            </c:extLst>
          </c:dPt>
          <c:dPt>
            <c:idx val="2"/>
            <c:bubble3D val="0"/>
            <c:spPr>
              <a:solidFill>
                <a:srgbClr val="1A7A4A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05-407D-8102-79898735D3E0}"/>
              </c:ext>
            </c:extLst>
          </c:dPt>
          <c:cat>
            <c:strRef>
              <c:f>Sheet1!$A$2:$A$4</c:f>
              <c:strCache>
                <c:ptCount val="3"/>
                <c:pt idx="0">
                  <c:v>Hovedforløp 1 (50%)</c:v>
                </c:pt>
                <c:pt idx="1">
                  <c:v>Hovedforløp 2 (25%)</c:v>
                </c:pt>
                <c:pt idx="2">
                  <c:v>Hovedforløp 3 (25%)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05-407D-8102-79898735D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solidFill>
      <a:srgbClr val="EBF5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53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3543300"/>
            <a:ext cx="9144000" cy="16002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sp>
        <p:nvSpPr>
          <p:cNvPr id="8" name="TekstSylinder 7"/>
          <p:cNvSpPr txBox="1">
            <a:spLocks noChangeArrowheads="1"/>
          </p:cNvSpPr>
          <p:nvPr userDrawn="1"/>
        </p:nvSpPr>
        <p:spPr bwMode="auto">
          <a:xfrm>
            <a:off x="6156325" y="4624388"/>
            <a:ext cx="2808288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nb-NO" sz="1050">
                <a:solidFill>
                  <a:schemeClr val="bg1"/>
                </a:solidFill>
              </a:rPr>
              <a:t>www.hoyanger.kommune.no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192881"/>
            <a:ext cx="2006600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67545" y="3651870"/>
            <a:ext cx="8280920" cy="270030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426369" y="3975906"/>
            <a:ext cx="8291264" cy="486054"/>
          </a:xfrm>
        </p:spPr>
        <p:txBody>
          <a:bodyPr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2" name="Plassholder for bilde 11"/>
          <p:cNvSpPr>
            <a:spLocks noGrp="1"/>
          </p:cNvSpPr>
          <p:nvPr>
            <p:ph type="pic" sz="quarter" idx="13"/>
          </p:nvPr>
        </p:nvSpPr>
        <p:spPr>
          <a:xfrm>
            <a:off x="0" y="627461"/>
            <a:ext cx="9144000" cy="2915840"/>
          </a:xfrm>
        </p:spPr>
        <p:txBody>
          <a:bodyPr/>
          <a:lstStyle/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6567-BB78-4246-8472-3A688F608DC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86A6C9F4-1F06-364D-8066-545EADFCF3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6369" y="181294"/>
            <a:ext cx="2870473" cy="3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9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sp>
        <p:nvSpPr>
          <p:cNvPr id="5" name="TekstSylinder 4"/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cxnSp>
        <p:nvCxnSpPr>
          <p:cNvPr id="7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47428-4C98-46C1-AC32-62A1B81A9E4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73E02DB-36DC-4748-81D2-8DF9CA0C6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79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393C3-49FB-41CD-8AF2-4A02024E78E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233759B-8377-6245-B002-4E6B380BA8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8E8185AD-3A6A-2D40-A38B-B948BA13D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33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cxnSp>
        <p:nvCxnSpPr>
          <p:cNvPr id="7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095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0954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F4B0A-82A6-46E2-A7A5-7EE0FDC204F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81A7825E-F8F7-B94F-8F20-B87FD35CD9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13816651-0E95-2F48-96CD-19D3AEF99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74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cxnSp>
        <p:nvCxnSpPr>
          <p:cNvPr id="9" name="Rett linje 9"/>
          <p:cNvCxnSpPr>
            <a:cxnSpLocks noChangeShapeType="1"/>
          </p:cNvCxnSpPr>
          <p:nvPr userDrawn="1"/>
        </p:nvCxnSpPr>
        <p:spPr bwMode="auto">
          <a:xfrm>
            <a:off x="468314" y="1081088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473E8-70E4-4441-8792-4EE17231DEA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EF1840C-3905-104B-ADF9-2FAF2CE36A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E9F572AC-8A7E-6A47-9B25-5E2B0078E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2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cxnSp>
        <p:nvCxnSpPr>
          <p:cNvPr id="5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70684-7172-406D-A895-F5CAF6D50BA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8E4B177-761A-1B4C-9A09-6DCE18CC43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3BE8690-08C9-B449-B7E2-3928469425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BF889-B969-4AA1-9951-1B6F9A90C42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E4F4DD5-1F51-4346-9914-9941B22BD4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B211EBA-9FC8-0E48-ADBE-29F1260B5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51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05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20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20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E7477-50A1-426A-828E-3D5F922E53F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5E0EBAB-18C0-7443-9158-A85502B7BC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696C500-9D1C-0A42-BFBF-540D20CD91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2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8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3543300"/>
            <a:ext cx="9144000" cy="16002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sp>
        <p:nvSpPr>
          <p:cNvPr id="8" name="TekstSylinder 7"/>
          <p:cNvSpPr txBox="1">
            <a:spLocks noChangeArrowheads="1"/>
          </p:cNvSpPr>
          <p:nvPr userDrawn="1"/>
        </p:nvSpPr>
        <p:spPr bwMode="auto">
          <a:xfrm>
            <a:off x="6156325" y="4624388"/>
            <a:ext cx="2808288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nb-NO" sz="1050">
                <a:solidFill>
                  <a:schemeClr val="bg1"/>
                </a:solidFill>
              </a:rPr>
              <a:t>www.hoyanger.kommune.no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192881"/>
            <a:ext cx="2006600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67544" y="3651870"/>
            <a:ext cx="8280920" cy="270030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426368" y="3975906"/>
            <a:ext cx="8291264" cy="486054"/>
          </a:xfrm>
        </p:spPr>
        <p:txBody>
          <a:bodyPr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2" name="Plassholder for bilde 11"/>
          <p:cNvSpPr>
            <a:spLocks noGrp="1"/>
          </p:cNvSpPr>
          <p:nvPr>
            <p:ph type="pic" sz="quarter" idx="13"/>
          </p:nvPr>
        </p:nvSpPr>
        <p:spPr>
          <a:xfrm>
            <a:off x="0" y="627460"/>
            <a:ext cx="9144000" cy="2915840"/>
          </a:xfrm>
        </p:spPr>
        <p:txBody>
          <a:bodyPr/>
          <a:lstStyle/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6567-BB78-4246-8472-3A688F608DC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86A6C9F4-1F06-364D-8066-545EADFCF3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6369" y="181294"/>
            <a:ext cx="2870473" cy="3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6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sp>
        <p:nvSpPr>
          <p:cNvPr id="5" name="TekstSylinder 4"/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cxnSp>
        <p:nvCxnSpPr>
          <p:cNvPr id="7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47428-4C98-46C1-AC32-62A1B81A9E4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73E02DB-36DC-4748-81D2-8DF9CA0C6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8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393C3-49FB-41CD-8AF2-4A02024E78E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233759B-8377-6245-B002-4E6B380BA8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8E8185AD-3A6A-2D40-A38B-B948BA13D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7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cxnSp>
        <p:nvCxnSpPr>
          <p:cNvPr id="7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095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0954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F4B0A-82A6-46E2-A7A5-7EE0FDC204F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81A7825E-F8F7-B94F-8F20-B87FD35CD9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13816651-0E95-2F48-96CD-19D3AEF99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1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cxnSp>
        <p:nvCxnSpPr>
          <p:cNvPr id="9" name="Rett linje 9"/>
          <p:cNvCxnSpPr>
            <a:cxnSpLocks noChangeShapeType="1"/>
          </p:cNvCxnSpPr>
          <p:nvPr userDrawn="1"/>
        </p:nvCxnSpPr>
        <p:spPr bwMode="auto">
          <a:xfrm>
            <a:off x="468314" y="1081088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473E8-70E4-4441-8792-4EE17231DEA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EF1840C-3905-104B-ADF9-2FAF2CE36A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E9F572AC-8A7E-6A47-9B25-5E2B0078E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6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cxnSp>
        <p:nvCxnSpPr>
          <p:cNvPr id="5" name="Rett linje 9"/>
          <p:cNvCxnSpPr>
            <a:cxnSpLocks noChangeShapeType="1"/>
          </p:cNvCxnSpPr>
          <p:nvPr userDrawn="1"/>
        </p:nvCxnSpPr>
        <p:spPr bwMode="auto">
          <a:xfrm>
            <a:off x="468314" y="1113235"/>
            <a:ext cx="8207375" cy="0"/>
          </a:xfrm>
          <a:prstGeom prst="line">
            <a:avLst/>
          </a:prstGeom>
          <a:noFill/>
          <a:ln w="15875" algn="ctr">
            <a:solidFill>
              <a:srgbClr val="80C900"/>
            </a:solidFill>
            <a:round/>
            <a:headEnd/>
            <a:tailEnd/>
          </a:ln>
        </p:spPr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70684-7172-406D-A895-F5CAF6D50BA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8E4B177-761A-1B4C-9A09-6DCE18CC43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3BE8690-08C9-B449-B7E2-3928469425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2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BF889-B969-4AA1-9951-1B6F9A90C42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E4F4DD5-1F51-4346-9914-9941B22BD4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B211EBA-9FC8-0E48-ADBE-29F1260B5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4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6"/>
          <p:cNvSpPr>
            <a:spLocks noChangeArrowheads="1"/>
          </p:cNvSpPr>
          <p:nvPr userDrawn="1"/>
        </p:nvSpPr>
        <p:spPr bwMode="auto">
          <a:xfrm>
            <a:off x="0" y="4906566"/>
            <a:ext cx="9144000" cy="2571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nb-NO" sz="135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2226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E7477-50A1-426A-828E-3D5F922E53F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5E0EBAB-18C0-7443-9158-A85502B7BC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5289" y="4948015"/>
            <a:ext cx="2808287" cy="2192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nb-NO" sz="825" dirty="0" err="1">
                <a:solidFill>
                  <a:schemeClr val="accent4"/>
                </a:solidFill>
              </a:rPr>
              <a:t>www.hoyanger.kommune.no</a:t>
            </a:r>
            <a:endParaRPr lang="nb-NO" sz="825" dirty="0">
              <a:solidFill>
                <a:schemeClr val="accent4"/>
              </a:solidFill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696C500-9D1C-0A42-BFBF-540D20CD91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7704" y="4946321"/>
            <a:ext cx="1577985" cy="2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0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09BFEC-C615-4ED2-A114-13CA705A02A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829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itchFamily="34" charset="-128"/>
          <a:cs typeface="MS PGothic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2"/>
          </a:solidFill>
          <a:latin typeface="+mn-lt"/>
          <a:ea typeface="MS PGothic" pitchFamily="34" charset="-128"/>
          <a:cs typeface="MS PGothic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2"/>
          </a:solidFill>
          <a:latin typeface="+mn-lt"/>
          <a:ea typeface="MS PGothic" pitchFamily="34" charset="-128"/>
          <a:cs typeface="MS PGothic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2"/>
          </a:solidFill>
          <a:latin typeface="+mn-lt"/>
          <a:ea typeface="MS PGothic" pitchFamily="34" charset="-128"/>
          <a:cs typeface="MS PGothic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2"/>
          </a:solidFill>
          <a:latin typeface="+mn-lt"/>
          <a:ea typeface="MS PGothic" pitchFamily="34" charset="-128"/>
          <a:cs typeface="MS PGothic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09BFEC-C615-4ED2-A114-13CA705A02A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0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MS PGothic" pitchFamily="34" charset="-128"/>
          <a:cs typeface="MS PGothic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itchFamily="34" charset="-128"/>
          <a:cs typeface="MS PGothic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2"/>
          </a:solidFill>
          <a:latin typeface="+mn-lt"/>
          <a:ea typeface="MS PGothic" pitchFamily="34" charset="-128"/>
          <a:cs typeface="MS PGothic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2"/>
          </a:solidFill>
          <a:latin typeface="+mn-lt"/>
          <a:ea typeface="MS PGothic" pitchFamily="34" charset="-128"/>
          <a:cs typeface="MS PGothic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2"/>
          </a:solidFill>
          <a:latin typeface="+mn-lt"/>
          <a:ea typeface="MS PGothic" pitchFamily="34" charset="-128"/>
          <a:cs typeface="MS PGothic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2"/>
          </a:solidFill>
          <a:latin typeface="+mn-lt"/>
          <a:ea typeface="MS PGothic" pitchFamily="34" charset="-128"/>
          <a:cs typeface="MS PGothic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62BC44EA-D09B-B244-9FDA-3C686D8714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noProof="0" dirty="0">
                <a:solidFill>
                  <a:srgbClr val="AED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Høyanger kommune</a:t>
            </a:r>
            <a:br>
              <a:rPr lang="nb-NO" noProof="0" dirty="0">
                <a:solidFill>
                  <a:srgbClr val="AED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nb-NO" sz="1050" noProof="0" dirty="0" err="1">
                <a:solidFill>
                  <a:srgbClr val="AED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Vestland</a:t>
            </a:r>
            <a:r>
              <a:rPr lang="nb-NO" sz="1050" noProof="0" dirty="0">
                <a:solidFill>
                  <a:srgbClr val="AED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fylke  –  Ytre Sogn</a:t>
            </a:r>
            <a:endParaRPr lang="nb-NO" sz="1050" noProof="0" dirty="0"/>
          </a:p>
          <a:p>
            <a:endParaRPr lang="nb-NO" sz="1050" noProof="0" dirty="0"/>
          </a:p>
          <a:p>
            <a:endParaRPr lang="nb-NO" noProof="0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80DC9BB-0ABF-7841-8722-3EBEA753D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918" y="4137924"/>
            <a:ext cx="6218448" cy="486054"/>
          </a:xfrm>
        </p:spPr>
        <p:txBody>
          <a:bodyPr/>
          <a:lstStyle/>
          <a:p>
            <a:r>
              <a:rPr lang="nb-NO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Presentert av:</a:t>
            </a:r>
            <a:br>
              <a:rPr lang="nb-NO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nb-NO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Inger Johanne Walsvik Berge, spesialsykepleier i rus • Tor Larsen kommunepsykolog og leder</a:t>
            </a:r>
            <a:endParaRPr lang="nb-NO" sz="1050" noProof="0" dirty="0"/>
          </a:p>
        </p:txBody>
      </p:sp>
      <p:pic>
        <p:nvPicPr>
          <p:cNvPr id="22" name="Plassholder for bilde 21">
            <a:extLst>
              <a:ext uri="{FF2B5EF4-FFF2-40B4-BE49-F238E27FC236}">
                <a16:creationId xmlns:a16="http://schemas.microsoft.com/office/drawing/2014/main" id="{74B166CF-7166-6644-53E0-1AA7B013F3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112" b="18112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43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9FE3B2B9-ECB8-9905-9897-5EB763321D73}"/>
              </a:ext>
            </a:extLst>
          </p:cNvPr>
          <p:cNvSpPr txBox="1"/>
          <p:nvPr/>
        </p:nvSpPr>
        <p:spPr bwMode="auto">
          <a:xfrm>
            <a:off x="426369" y="3975906"/>
            <a:ext cx="8291264" cy="48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>
                <a:solidFill>
                  <a:schemeClr val="bg1"/>
                </a:solidFill>
                <a:latin typeface="+mj-lt"/>
                <a:ea typeface="MS PGothic" pitchFamily="34" charset="-128"/>
                <a:cs typeface="MS PGothic"/>
              </a:rPr>
              <a:t>Takk for oss</a:t>
            </a:r>
          </a:p>
        </p:txBody>
      </p:sp>
      <p:pic>
        <p:nvPicPr>
          <p:cNvPr id="5" name="Bilde 4" descr="https://scontent.fsdn1-1.fna.fbcdn.net/v/t39.30808-6/513862960_23928284843503162_7925879705023300318_n.jpg?stp=dst-jpg_tt6&amp;cstp=mx2048x1365&amp;ctp=s2048x1365&amp;_nc_cat=105&amp;ccb=1-7&amp;_nc_sid=cc71e4&amp;_nc_ohc=45lX6Z68cfMQ7kNvwFg8Bkg&amp;_nc_oc=AdrMz25sL9KZp3m8o7P2PnvvbJ762MLSZBQsOnd19FC9PaNFtNxA4XgT1A1Rb_40FIE&amp;_nc_zt=23&amp;_nc_ht=scontent.fsdn1-1.fna&amp;_nc_gid=WT_epFSRoir80KQHhPcnpg&amp;_nc_ss=7a289&amp;oh=00_Af_R9AUIoTlhgE4fmWWLpaqm1KVScdtX6lMOoyWjxvnsUQ&amp;oe=6A384C85">
            <a:extLst>
              <a:ext uri="{FF2B5EF4-FFF2-40B4-BE49-F238E27FC236}">
                <a16:creationId xmlns:a16="http://schemas.microsoft.com/office/drawing/2014/main" id="{2C1ACD36-5610-F405-254E-0B1E87A1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83" t="18515" r="383" b="17905"/>
          <a:stretch>
            <a:fillRect/>
          </a:stretch>
        </p:blipFill>
        <p:spPr>
          <a:xfrm>
            <a:off x="-125659" y="547006"/>
            <a:ext cx="9395317" cy="305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0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F72"/>
          </a:solidFill>
          <a:ln w="12700">
            <a:solidFill>
              <a:srgbClr val="1B4F7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Hvem er vi?</a:t>
            </a:r>
            <a:endParaRPr lang="nb-NO" sz="2400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nb-NO" sz="1200" noProof="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3931920" cy="694944"/>
          </a:xfrm>
          <a:prstGeom prst="roundRect">
            <a:avLst>
              <a:gd name="adj" fmla="val 1184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6" name="Shape 4"/>
          <p:cNvSpPr/>
          <p:nvPr/>
        </p:nvSpPr>
        <p:spPr>
          <a:xfrm>
            <a:off x="566928" y="1490472"/>
            <a:ext cx="457200" cy="457200"/>
          </a:xfrm>
          <a:prstGeom prst="ellipse">
            <a:avLst/>
          </a:prstGeom>
          <a:solidFill>
            <a:srgbClr val="1B4F72"/>
          </a:solidFill>
          <a:ln w="12700">
            <a:solidFill>
              <a:srgbClr val="1B4F7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4904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</a:t>
            </a:r>
            <a:endParaRPr lang="nb-NO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1161288" y="14630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 Larsen</a:t>
            </a:r>
            <a:endParaRPr lang="nb-NO" sz="1400" noProof="0" dirty="0"/>
          </a:p>
        </p:txBody>
      </p:sp>
      <p:sp>
        <p:nvSpPr>
          <p:cNvPr id="9" name="Text 7"/>
          <p:cNvSpPr/>
          <p:nvPr/>
        </p:nvSpPr>
        <p:spPr>
          <a:xfrm>
            <a:off x="1161288" y="1773936"/>
            <a:ext cx="3017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Kommunepsykolog og leder av psykisk helseteam</a:t>
            </a:r>
            <a:endParaRPr lang="nb-NO" sz="1100" noProof="0" dirty="0"/>
          </a:p>
        </p:txBody>
      </p:sp>
      <p:sp>
        <p:nvSpPr>
          <p:cNvPr id="10" name="Shape 8"/>
          <p:cNvSpPr/>
          <p:nvPr/>
        </p:nvSpPr>
        <p:spPr>
          <a:xfrm>
            <a:off x="365760" y="2212848"/>
            <a:ext cx="3931920" cy="694944"/>
          </a:xfrm>
          <a:prstGeom prst="roundRect">
            <a:avLst>
              <a:gd name="adj" fmla="val 1184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1" name="Shape 9"/>
          <p:cNvSpPr/>
          <p:nvPr/>
        </p:nvSpPr>
        <p:spPr>
          <a:xfrm>
            <a:off x="566928" y="2331720"/>
            <a:ext cx="457200" cy="457200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2" name="Text 10"/>
          <p:cNvSpPr/>
          <p:nvPr/>
        </p:nvSpPr>
        <p:spPr>
          <a:xfrm>
            <a:off x="566928" y="2331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IJ</a:t>
            </a:r>
            <a:endParaRPr lang="nb-NO" sz="1400" noProof="0" dirty="0"/>
          </a:p>
        </p:txBody>
      </p:sp>
      <p:sp>
        <p:nvSpPr>
          <p:cNvPr id="13" name="Text 11"/>
          <p:cNvSpPr/>
          <p:nvPr/>
        </p:nvSpPr>
        <p:spPr>
          <a:xfrm>
            <a:off x="1161288" y="2304288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Inger Johanne Walsvik Berge</a:t>
            </a:r>
            <a:endParaRPr lang="nb-NO" sz="1400" noProof="0" dirty="0"/>
          </a:p>
        </p:txBody>
      </p:sp>
      <p:sp>
        <p:nvSpPr>
          <p:cNvPr id="14" name="Text 12"/>
          <p:cNvSpPr/>
          <p:nvPr/>
        </p:nvSpPr>
        <p:spPr>
          <a:xfrm>
            <a:off x="1161288" y="2615184"/>
            <a:ext cx="3017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Spesialsykepleier i rus - psykisk helseteam</a:t>
            </a:r>
            <a:endParaRPr lang="nb-NO" sz="1100" noProof="0" dirty="0"/>
          </a:p>
        </p:txBody>
      </p:sp>
      <p:sp>
        <p:nvSpPr>
          <p:cNvPr id="15" name="Text 13"/>
          <p:cNvSpPr/>
          <p:nvPr/>
        </p:nvSpPr>
        <p:spPr>
          <a:xfrm>
            <a:off x="365760" y="3145536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100" i="1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+ 4 kollegaer i teamet</a:t>
            </a:r>
            <a:endParaRPr lang="nb-NO" sz="1100" noProof="0" dirty="0"/>
          </a:p>
        </p:txBody>
      </p:sp>
      <p:sp>
        <p:nvSpPr>
          <p:cNvPr id="16" name="Shape 14"/>
          <p:cNvSpPr/>
          <p:nvPr/>
        </p:nvSpPr>
        <p:spPr>
          <a:xfrm>
            <a:off x="365760" y="3456432"/>
            <a:ext cx="3931920" cy="961918"/>
          </a:xfrm>
          <a:prstGeom prst="roundRect">
            <a:avLst>
              <a:gd name="adj" fmla="val 10256"/>
            </a:avLst>
          </a:prstGeom>
          <a:solidFill>
            <a:srgbClr val="D6EAF8"/>
          </a:solidFill>
          <a:ln w="10160">
            <a:solidFill>
              <a:srgbClr val="2E86C1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7" name="Text 15"/>
          <p:cNvSpPr/>
          <p:nvPr/>
        </p:nvSpPr>
        <p:spPr>
          <a:xfrm>
            <a:off x="365760" y="3456431"/>
            <a:ext cx="3931920" cy="9619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nb-NO" sz="13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sykepleiere   </a:t>
            </a:r>
            <a:r>
              <a:rPr lang="nb-NO" sz="3000" b="1" noProof="0" dirty="0">
                <a:solidFill>
                  <a:srgbClr val="1A7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4,3</a:t>
            </a:r>
            <a:r>
              <a:rPr lang="nb-NO" sz="13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årsverk</a:t>
            </a:r>
          </a:p>
          <a:p>
            <a:pPr algn="ctr"/>
            <a:r>
              <a:rPr lang="nb-NO" sz="130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Herav 4 </a:t>
            </a:r>
            <a:r>
              <a:rPr lang="nb-NO" sz="130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spesialsykepleier</a:t>
            </a:r>
            <a:endParaRPr lang="nb-NO" sz="1300" noProof="0" dirty="0">
              <a:solidFill>
                <a:srgbClr val="1A2E3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nb-NO" sz="13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+ 1 psykolog  </a:t>
            </a:r>
            <a:r>
              <a:rPr lang="nb-NO" sz="1400" b="1" noProof="0" dirty="0">
                <a:solidFill>
                  <a:srgbClr val="1A7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nb-NO" sz="13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årsverk</a:t>
            </a:r>
            <a:endParaRPr lang="nb-NO" sz="3000" noProof="0" dirty="0"/>
          </a:p>
        </p:txBody>
      </p:sp>
      <p:sp>
        <p:nvSpPr>
          <p:cNvPr id="18" name="Text 16"/>
          <p:cNvSpPr/>
          <p:nvPr/>
        </p:nvSpPr>
        <p:spPr>
          <a:xfrm>
            <a:off x="4663440" y="1005840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b="1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 tjenesten</a:t>
            </a:r>
            <a:endParaRPr lang="nb-NO" sz="1200" noProof="0" dirty="0"/>
          </a:p>
        </p:txBody>
      </p:sp>
      <p:sp>
        <p:nvSpPr>
          <p:cNvPr id="19" name="Shape 17"/>
          <p:cNvSpPr/>
          <p:nvPr/>
        </p:nvSpPr>
        <p:spPr>
          <a:xfrm>
            <a:off x="4663440" y="1572768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0" name="Text 18"/>
          <p:cNvSpPr/>
          <p:nvPr/>
        </p:nvSpPr>
        <p:spPr>
          <a:xfrm>
            <a:off x="4892040" y="137160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Kommunal psykiatritjeneste for voksne (18+)</a:t>
            </a:r>
            <a:endParaRPr lang="nb-NO" sz="1200" noProof="0" dirty="0"/>
          </a:p>
        </p:txBody>
      </p:sp>
      <p:sp>
        <p:nvSpPr>
          <p:cNvPr id="21" name="Shape 19"/>
          <p:cNvSpPr/>
          <p:nvPr/>
        </p:nvSpPr>
        <p:spPr>
          <a:xfrm>
            <a:off x="4663440" y="1993554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2" name="Text 20"/>
          <p:cNvSpPr/>
          <p:nvPr/>
        </p:nvSpPr>
        <p:spPr>
          <a:xfrm>
            <a:off x="4892040" y="1792386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Oppsøkende og hjemmebasert tjeneste og medisinhåndtering og LAR</a:t>
            </a:r>
            <a:endParaRPr lang="nb-NO" sz="1200" noProof="0" dirty="0"/>
          </a:p>
        </p:txBody>
      </p:sp>
      <p:sp>
        <p:nvSpPr>
          <p:cNvPr id="23" name="Shape 21"/>
          <p:cNvSpPr/>
          <p:nvPr/>
        </p:nvSpPr>
        <p:spPr>
          <a:xfrm>
            <a:off x="4663440" y="2775333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4" name="Text 22"/>
          <p:cNvSpPr/>
          <p:nvPr/>
        </p:nvSpPr>
        <p:spPr>
          <a:xfrm>
            <a:off x="4892040" y="2574165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Samarbeid med fastlege, DPS og spesialisthelsetjeneste</a:t>
            </a:r>
            <a:endParaRPr lang="nb-NO" sz="1200" noProof="0" dirty="0"/>
          </a:p>
        </p:txBody>
      </p:sp>
      <p:sp>
        <p:nvSpPr>
          <p:cNvPr id="25" name="Shape 23"/>
          <p:cNvSpPr/>
          <p:nvPr/>
        </p:nvSpPr>
        <p:spPr>
          <a:xfrm>
            <a:off x="4663440" y="3575207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6" name="Text 24"/>
          <p:cNvSpPr/>
          <p:nvPr/>
        </p:nvSpPr>
        <p:spPr>
          <a:xfrm>
            <a:off x="4892040" y="3374039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Koordinerte og individuelt tilpassede tjenester</a:t>
            </a:r>
            <a:endParaRPr lang="nb-NO" sz="1200" noProof="0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560" y="3794760"/>
            <a:ext cx="822960" cy="822960"/>
          </a:xfrm>
          <a:prstGeom prst="rect">
            <a:avLst/>
          </a:prstGeom>
        </p:spPr>
      </p:pic>
      <p:sp>
        <p:nvSpPr>
          <p:cNvPr id="29" name="Shape 23">
            <a:extLst>
              <a:ext uri="{FF2B5EF4-FFF2-40B4-BE49-F238E27FC236}">
                <a16:creationId xmlns:a16="http://schemas.microsoft.com/office/drawing/2014/main" id="{F5A09EE4-64FC-69D7-4AAE-B1F043885FD3}"/>
              </a:ext>
            </a:extLst>
          </p:cNvPr>
          <p:cNvSpPr/>
          <p:nvPr/>
        </p:nvSpPr>
        <p:spPr>
          <a:xfrm>
            <a:off x="4663440" y="2404953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EBF4A27D-225F-ABC0-5D01-684EB8D7D129}"/>
              </a:ext>
            </a:extLst>
          </p:cNvPr>
          <p:cNvSpPr/>
          <p:nvPr/>
        </p:nvSpPr>
        <p:spPr>
          <a:xfrm>
            <a:off x="4892040" y="2203785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Eget tilpasset aktivitetstilbud – </a:t>
            </a:r>
            <a:r>
              <a:rPr lang="nb-NO" sz="1200" noProof="0" dirty="0" err="1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recoveryorientet</a:t>
            </a: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nb-NO" sz="1200" noProof="0" dirty="0"/>
          </a:p>
        </p:txBody>
      </p:sp>
      <p:sp>
        <p:nvSpPr>
          <p:cNvPr id="33" name="Shape 23">
            <a:extLst>
              <a:ext uri="{FF2B5EF4-FFF2-40B4-BE49-F238E27FC236}">
                <a16:creationId xmlns:a16="http://schemas.microsoft.com/office/drawing/2014/main" id="{E20A0210-33A6-DF44-75AB-6A6C358D5396}"/>
              </a:ext>
            </a:extLst>
          </p:cNvPr>
          <p:cNvSpPr/>
          <p:nvPr/>
        </p:nvSpPr>
        <p:spPr>
          <a:xfrm>
            <a:off x="4663440" y="3185793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5" name="Text 24">
            <a:extLst>
              <a:ext uri="{FF2B5EF4-FFF2-40B4-BE49-F238E27FC236}">
                <a16:creationId xmlns:a16="http://schemas.microsoft.com/office/drawing/2014/main" id="{CDE8C400-0B22-E36E-05F3-358E4EED9E2D}"/>
              </a:ext>
            </a:extLst>
          </p:cNvPr>
          <p:cNvSpPr/>
          <p:nvPr/>
        </p:nvSpPr>
        <p:spPr>
          <a:xfrm>
            <a:off x="4892040" y="2984625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Korttidsterapi og strukturerte kognitive terapiforløp</a:t>
            </a:r>
            <a:endParaRPr lang="nb-NO" sz="12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n-NO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Høyanger kommune – Geografi og demografi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3840480" y="1005840"/>
            <a:ext cx="5029200" cy="822960"/>
          </a:xfrm>
          <a:prstGeom prst="roundRect">
            <a:avLst>
              <a:gd name="adj" fmla="val 10000"/>
            </a:avLst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6" name="Text 3"/>
          <p:cNvSpPr/>
          <p:nvPr/>
        </p:nvSpPr>
        <p:spPr>
          <a:xfrm>
            <a:off x="4023360" y="1069848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Befolkning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023360" y="128016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4F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~3 900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766560" y="1335024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innbyggere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840480" y="2011680"/>
            <a:ext cx="5029200" cy="822960"/>
          </a:xfrm>
          <a:prstGeom prst="roundRect">
            <a:avLst>
              <a:gd name="adj" fmla="val 10000"/>
            </a:avLst>
          </a:prstGeom>
          <a:solidFill>
            <a:srgbClr val="D5F5E3"/>
          </a:solidFill>
          <a:ln w="12700">
            <a:solidFill>
              <a:srgbClr val="D5F5E3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10" name="Text 7"/>
          <p:cNvSpPr/>
          <p:nvPr/>
        </p:nvSpPr>
        <p:spPr>
          <a:xfrm>
            <a:off x="4023360" y="2075688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Areal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023360" y="228600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~1 003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766560" y="2340864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km² – stor og langstrakt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840480" y="3017520"/>
            <a:ext cx="502920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14" name="Text 11"/>
          <p:cNvSpPr/>
          <p:nvPr/>
        </p:nvSpPr>
        <p:spPr>
          <a:xfrm>
            <a:off x="4023360" y="3081528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Kommunesenter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023360" y="32918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Høyanger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6766560" y="3346704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Lavik - Vadheim - </a:t>
            </a:r>
            <a:r>
              <a:rPr lang="en-US" sz="1100" i="1" dirty="0" err="1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Nessane</a:t>
            </a:r>
            <a:r>
              <a:rPr lang="en-US" sz="11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Bjordal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840480" y="4023360"/>
            <a:ext cx="5029200" cy="822960"/>
          </a:xfrm>
          <a:prstGeom prst="roundRect">
            <a:avLst>
              <a:gd name="adj" fmla="val 10000"/>
            </a:avLst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18" name="Text 15"/>
          <p:cNvSpPr/>
          <p:nvPr/>
        </p:nvSpPr>
        <p:spPr>
          <a:xfrm>
            <a:off x="4023360" y="4087368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Beliggenhet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023360" y="429768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4F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Vestland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6766560" y="4352544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Ytre Sognefjord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840480" y="4846320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Kilde: SSB / Høyanger kommune</a:t>
            </a:r>
            <a:endParaRPr lang="en-US" sz="900" dirty="0"/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2F966D30-B08E-641B-657D-83EC74F8B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36" y="1038387"/>
            <a:ext cx="3102964" cy="38963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n-NO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Brukergruppen – Pasientoversikt</a:t>
            </a:r>
            <a:endParaRPr lang="en-US" sz="22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467253868"/>
              </p:ext>
            </p:extLst>
          </p:nvPr>
        </p:nvGraphicFramePr>
        <p:xfrm>
          <a:off x="182880" y="960120"/>
          <a:ext cx="466344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5029200" y="1051560"/>
            <a:ext cx="3886200" cy="1024128"/>
          </a:xfrm>
          <a:prstGeom prst="roundRect">
            <a:avLst>
              <a:gd name="adj" fmla="val 8929"/>
            </a:avLst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6" name="Text 3"/>
          <p:cNvSpPr/>
          <p:nvPr/>
        </p:nvSpPr>
        <p:spPr>
          <a:xfrm>
            <a:off x="5212080" y="1124712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Pasienter totalt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212080" y="1353312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F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~120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5212080" y="1828800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kartlagt i Brukerplan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029200" y="2258568"/>
            <a:ext cx="3886200" cy="1024128"/>
          </a:xfrm>
          <a:prstGeom prst="roundRect">
            <a:avLst>
              <a:gd name="adj" fmla="val 8929"/>
            </a:avLst>
          </a:prstGeom>
          <a:solidFill>
            <a:srgbClr val="D5F5E3"/>
          </a:solidFill>
          <a:ln w="12700">
            <a:solidFill>
              <a:srgbClr val="D5F5E3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10" name="Text 7"/>
          <p:cNvSpPr/>
          <p:nvPr/>
        </p:nvSpPr>
        <p:spPr>
          <a:xfrm>
            <a:off x="5212080" y="2331720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ROP-pasienter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212080" y="25603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</a:t>
            </a:r>
            <a:endParaRPr lang="en-US" sz="3200" dirty="0"/>
          </a:p>
        </p:txBody>
      </p:sp>
      <p:sp>
        <p:nvSpPr>
          <p:cNvPr id="12" name="Text 9"/>
          <p:cNvSpPr/>
          <p:nvPr/>
        </p:nvSpPr>
        <p:spPr>
          <a:xfrm>
            <a:off x="5212080" y="3035808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 og psykisk lidelse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029200" y="3465576"/>
            <a:ext cx="3886200" cy="1024128"/>
          </a:xfrm>
          <a:prstGeom prst="roundRect">
            <a:avLst>
              <a:gd name="adj" fmla="val 8929"/>
            </a:avLst>
          </a:prstGeom>
          <a:solidFill>
            <a:srgbClr val="FDEBD0"/>
          </a:solidFill>
          <a:ln w="12700">
            <a:solidFill>
              <a:srgbClr val="FDEBD0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n-NO"/>
          </a:p>
        </p:txBody>
      </p:sp>
      <p:sp>
        <p:nvSpPr>
          <p:cNvPr id="14" name="Text 11"/>
          <p:cNvSpPr/>
          <p:nvPr/>
        </p:nvSpPr>
        <p:spPr>
          <a:xfrm>
            <a:off x="5212080" y="3538728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LAR-pasienter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212080" y="3767328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842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5212080" y="4242816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Legemiddelassistert rehabilitering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274320" y="4846320"/>
            <a:ext cx="8595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fra Brukerplan-undersøkelse  •  HF = Helsedirektoratets pakkeforløp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2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Hva får vi til?</a:t>
            </a:r>
            <a:endParaRPr lang="nb-NO" sz="2400" noProof="0" dirty="0"/>
          </a:p>
        </p:txBody>
      </p:sp>
      <p:sp>
        <p:nvSpPr>
          <p:cNvPr id="4" name="Shape 2"/>
          <p:cNvSpPr/>
          <p:nvPr/>
        </p:nvSpPr>
        <p:spPr>
          <a:xfrm>
            <a:off x="274320" y="1078992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5" name="Shape 3"/>
          <p:cNvSpPr/>
          <p:nvPr/>
        </p:nvSpPr>
        <p:spPr>
          <a:xfrm>
            <a:off x="402336" y="1133856"/>
            <a:ext cx="457200" cy="457200"/>
          </a:xfrm>
          <a:prstGeom prst="ellipse">
            <a:avLst/>
          </a:prstGeom>
          <a:solidFill>
            <a:srgbClr val="D5F5E3"/>
          </a:solidFill>
          <a:ln w="12700">
            <a:solidFill>
              <a:srgbClr val="D5F5E3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" y="1193292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87552" y="1133856"/>
            <a:ext cx="29260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Tett på pasientene</a:t>
            </a:r>
            <a:endParaRPr lang="nb-NO" sz="1300" noProof="0" dirty="0"/>
          </a:p>
        </p:txBody>
      </p:sp>
      <p:sp>
        <p:nvSpPr>
          <p:cNvPr id="8" name="Text 5"/>
          <p:cNvSpPr/>
          <p:nvPr/>
        </p:nvSpPr>
        <p:spPr>
          <a:xfrm>
            <a:off x="987552" y="138988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Kjenner dem «godt» – sterke relasjoner skaper trygghet og tillit</a:t>
            </a:r>
            <a:endParaRPr lang="nb-NO" sz="1100" noProof="0" dirty="0"/>
          </a:p>
        </p:txBody>
      </p:sp>
      <p:sp>
        <p:nvSpPr>
          <p:cNvPr id="9" name="Shape 6"/>
          <p:cNvSpPr/>
          <p:nvPr/>
        </p:nvSpPr>
        <p:spPr>
          <a:xfrm>
            <a:off x="274320" y="1737360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0" name="Shape 7"/>
          <p:cNvSpPr/>
          <p:nvPr/>
        </p:nvSpPr>
        <p:spPr>
          <a:xfrm>
            <a:off x="402336" y="1792224"/>
            <a:ext cx="457200" cy="457200"/>
          </a:xfrm>
          <a:prstGeom prst="ellipse">
            <a:avLst/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72" y="1851660"/>
            <a:ext cx="338328" cy="3383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87552" y="1792224"/>
            <a:ext cx="29260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Tilgjengelig mandag–fredag (dagstid)</a:t>
            </a:r>
            <a:endParaRPr lang="nb-NO" sz="1300" noProof="0" dirty="0"/>
          </a:p>
        </p:txBody>
      </p:sp>
      <p:sp>
        <p:nvSpPr>
          <p:cNvPr id="13" name="Text 9"/>
          <p:cNvSpPr/>
          <p:nvPr/>
        </p:nvSpPr>
        <p:spPr>
          <a:xfrm>
            <a:off x="987552" y="2048256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Forutsigbar og pålitelig tilgjengelighet – vi er til å stole på</a:t>
            </a:r>
            <a:endParaRPr lang="nb-NO" sz="1100" noProof="0" dirty="0"/>
          </a:p>
        </p:txBody>
      </p:sp>
      <p:sp>
        <p:nvSpPr>
          <p:cNvPr id="14" name="Shape 10"/>
          <p:cNvSpPr/>
          <p:nvPr/>
        </p:nvSpPr>
        <p:spPr>
          <a:xfrm>
            <a:off x="274320" y="2395728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5" name="Shape 11"/>
          <p:cNvSpPr/>
          <p:nvPr/>
        </p:nvSpPr>
        <p:spPr>
          <a:xfrm>
            <a:off x="402336" y="2450592"/>
            <a:ext cx="457200" cy="457200"/>
          </a:xfrm>
          <a:prstGeom prst="ellipse">
            <a:avLst/>
          </a:prstGeom>
          <a:solidFill>
            <a:srgbClr val="EBF5FF"/>
          </a:solidFill>
          <a:ln w="12700">
            <a:solidFill>
              <a:srgbClr val="EBF5FF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72" y="2510028"/>
            <a:ext cx="338328" cy="3383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7552" y="2450592"/>
            <a:ext cx="29260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Tidlig inn med tiltak</a:t>
            </a:r>
            <a:endParaRPr lang="nb-NO" sz="1300" noProof="0" dirty="0"/>
          </a:p>
        </p:txBody>
      </p:sp>
      <p:sp>
        <p:nvSpPr>
          <p:cNvPr id="18" name="Text 13"/>
          <p:cNvSpPr/>
          <p:nvPr/>
        </p:nvSpPr>
        <p:spPr>
          <a:xfrm>
            <a:off x="987552" y="2706624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 raskt når det «skjærer seg» – høyere omsorgsnivå enn det mange pasienter er vant til fra by-tjenester</a:t>
            </a:r>
            <a:endParaRPr lang="nb-NO" sz="1100" noProof="0" dirty="0"/>
          </a:p>
        </p:txBody>
      </p:sp>
      <p:sp>
        <p:nvSpPr>
          <p:cNvPr id="19" name="Shape 14"/>
          <p:cNvSpPr/>
          <p:nvPr/>
        </p:nvSpPr>
        <p:spPr>
          <a:xfrm>
            <a:off x="274320" y="3054096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20" name="Shape 15"/>
          <p:cNvSpPr/>
          <p:nvPr/>
        </p:nvSpPr>
        <p:spPr>
          <a:xfrm>
            <a:off x="402336" y="3108960"/>
            <a:ext cx="457200" cy="457200"/>
          </a:xfrm>
          <a:prstGeom prst="ellipse">
            <a:avLst/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772" y="3168396"/>
            <a:ext cx="338328" cy="3383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87552" y="3108960"/>
            <a:ext cx="29260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Individuell tilpasning</a:t>
            </a:r>
            <a:endParaRPr lang="nb-NO" sz="1300" noProof="0" dirty="0"/>
          </a:p>
        </p:txBody>
      </p:sp>
      <p:sp>
        <p:nvSpPr>
          <p:cNvPr id="23" name="Text 17"/>
          <p:cNvSpPr/>
          <p:nvPr/>
        </p:nvSpPr>
        <p:spPr>
          <a:xfrm>
            <a:off x="987552" y="3364992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 utgangspunkt i den enkeltes særegne situasjon, ressurser og behov – bl.a. </a:t>
            </a:r>
            <a:r>
              <a:rPr lang="nb-NO" sz="11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gjennom spisset tilrettelagt aktivitetstilbud</a:t>
            </a:r>
            <a:endParaRPr lang="nb-NO" sz="1100" noProof="0" dirty="0"/>
          </a:p>
        </p:txBody>
      </p:sp>
      <p:sp>
        <p:nvSpPr>
          <p:cNvPr id="24" name="Shape 18"/>
          <p:cNvSpPr/>
          <p:nvPr/>
        </p:nvSpPr>
        <p:spPr>
          <a:xfrm>
            <a:off x="274320" y="3712464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25" name="Shape 19"/>
          <p:cNvSpPr/>
          <p:nvPr/>
        </p:nvSpPr>
        <p:spPr>
          <a:xfrm>
            <a:off x="402336" y="3767328"/>
            <a:ext cx="457200" cy="457200"/>
          </a:xfrm>
          <a:prstGeom prst="ellipse">
            <a:avLst/>
          </a:prstGeom>
          <a:solidFill>
            <a:srgbClr val="D5F5E3"/>
          </a:solidFill>
          <a:ln w="12700">
            <a:solidFill>
              <a:srgbClr val="D5F5E3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772" y="3826764"/>
            <a:ext cx="338328" cy="33832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87552" y="3767328"/>
            <a:ext cx="29260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Nærhet til samarbeidspartnere</a:t>
            </a:r>
            <a:endParaRPr lang="nb-NO" sz="1300" noProof="0" dirty="0"/>
          </a:p>
        </p:txBody>
      </p:sp>
      <p:sp>
        <p:nvSpPr>
          <p:cNvPr id="28" name="Text 21"/>
          <p:cNvSpPr/>
          <p:nvPr/>
        </p:nvSpPr>
        <p:spPr>
          <a:xfrm>
            <a:off x="987552" y="4023360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Godt samarbeid med NAV, legekontor, bedrifter/skole og barnevern. – skaper sømløst forløp for pasientene</a:t>
            </a:r>
            <a:endParaRPr lang="nb-NO" sz="1100" noProof="0" dirty="0"/>
          </a:p>
        </p:txBody>
      </p:sp>
      <p:sp>
        <p:nvSpPr>
          <p:cNvPr id="29" name="Shape 22"/>
          <p:cNvSpPr/>
          <p:nvPr/>
        </p:nvSpPr>
        <p:spPr>
          <a:xfrm>
            <a:off x="274320" y="4370832"/>
            <a:ext cx="8595360" cy="566928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30" name="Shape 23"/>
          <p:cNvSpPr/>
          <p:nvPr/>
        </p:nvSpPr>
        <p:spPr>
          <a:xfrm>
            <a:off x="402336" y="4425696"/>
            <a:ext cx="457200" cy="457200"/>
          </a:xfrm>
          <a:prstGeom prst="ellipse">
            <a:avLst/>
          </a:prstGeom>
          <a:solidFill>
            <a:srgbClr val="E8F0FE"/>
          </a:solidFill>
          <a:ln w="12700">
            <a:solidFill>
              <a:srgbClr val="E8F0FE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772" y="4485132"/>
            <a:ext cx="338328" cy="33832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87551" y="4425696"/>
            <a:ext cx="6355149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Langt kjentskap til kollegaer i LAR-Førde</a:t>
            </a:r>
            <a:endParaRPr lang="nb-NO" sz="1300" noProof="0" dirty="0"/>
          </a:p>
        </p:txBody>
      </p:sp>
      <p:sp>
        <p:nvSpPr>
          <p:cNvPr id="33" name="Text 25"/>
          <p:cNvSpPr/>
          <p:nvPr/>
        </p:nvSpPr>
        <p:spPr>
          <a:xfrm>
            <a:off x="987552" y="468172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00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Små forhold og stabile personalgruppe i både Førde og kommunen medfører et godt kjennskap til hverandre.</a:t>
            </a:r>
            <a:endParaRPr lang="nb-NO" sz="11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19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Utfordringsbildet 1  –  Uklar rolle: ansvar uten myndighet</a:t>
            </a:r>
            <a:endParaRPr lang="nb-NO" sz="1900" noProof="0" dirty="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3886200" cy="3218688"/>
          </a:xfrm>
          <a:prstGeom prst="roundRect">
            <a:avLst>
              <a:gd name="adj" fmla="val 2841"/>
            </a:avLst>
          </a:prstGeom>
          <a:solidFill>
            <a:srgbClr val="EAF6EE"/>
          </a:solidFill>
          <a:ln w="1016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 har ansvar for…</a:t>
            </a:r>
            <a:endParaRPr lang="nb-NO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709928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7" name="Text 5"/>
          <p:cNvSpPr/>
          <p:nvPr/>
        </p:nvSpPr>
        <p:spPr>
          <a:xfrm>
            <a:off x="704088" y="1572768"/>
            <a:ext cx="3337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Klinisk observasjon og oppfølging av pasientene</a:t>
            </a:r>
            <a:endParaRPr lang="nb-NO" sz="120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2331720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9" name="Text 7"/>
          <p:cNvSpPr/>
          <p:nvPr/>
        </p:nvSpPr>
        <p:spPr>
          <a:xfrm>
            <a:off x="704088" y="2194560"/>
            <a:ext cx="3337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Forsvarlig administrering av medisin, herunder utdeling av LAR medisin og A- og B preparater</a:t>
            </a:r>
            <a:endParaRPr lang="nb-NO" sz="1200" noProof="0" dirty="0"/>
          </a:p>
        </p:txBody>
      </p:sp>
      <p:sp>
        <p:nvSpPr>
          <p:cNvPr id="10" name="Shape 8"/>
          <p:cNvSpPr/>
          <p:nvPr/>
        </p:nvSpPr>
        <p:spPr>
          <a:xfrm>
            <a:off x="457200" y="2953512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1" name="Text 9"/>
          <p:cNvSpPr/>
          <p:nvPr/>
        </p:nvSpPr>
        <p:spPr>
          <a:xfrm>
            <a:off x="704088" y="2816352"/>
            <a:ext cx="3337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Rapportere kjent sidemisbruk til LAR</a:t>
            </a:r>
            <a:endParaRPr lang="nb-NO" sz="1200" noProof="0" dirty="0"/>
          </a:p>
        </p:txBody>
      </p:sp>
      <p:sp>
        <p:nvSpPr>
          <p:cNvPr id="12" name="Shape 10"/>
          <p:cNvSpPr/>
          <p:nvPr/>
        </p:nvSpPr>
        <p:spPr>
          <a:xfrm>
            <a:off x="457200" y="3575304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3" name="Text 11"/>
          <p:cNvSpPr/>
          <p:nvPr/>
        </p:nvSpPr>
        <p:spPr>
          <a:xfrm>
            <a:off x="704088" y="3438144"/>
            <a:ext cx="3337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Tidlig intervensjon ved krise eller endring</a:t>
            </a:r>
            <a:endParaRPr lang="nb-NO" sz="1200" noProof="0" dirty="0"/>
          </a:p>
        </p:txBody>
      </p:sp>
      <p:sp>
        <p:nvSpPr>
          <p:cNvPr id="16" name="Shape 14"/>
          <p:cNvSpPr/>
          <p:nvPr/>
        </p:nvSpPr>
        <p:spPr>
          <a:xfrm>
            <a:off x="4983480" y="1005840"/>
            <a:ext cx="3886200" cy="3218688"/>
          </a:xfrm>
          <a:prstGeom prst="roundRect">
            <a:avLst>
              <a:gd name="adj" fmla="val 2841"/>
            </a:avLst>
          </a:prstGeom>
          <a:solidFill>
            <a:srgbClr val="FAEAEA"/>
          </a:solidFill>
          <a:ln w="1016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7" name="Text 15"/>
          <p:cNvSpPr/>
          <p:nvPr/>
        </p:nvSpPr>
        <p:spPr>
          <a:xfrm>
            <a:off x="5166360" y="109728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Utfordringer</a:t>
            </a:r>
            <a:endParaRPr lang="nb-NO" sz="1400" noProof="0" dirty="0"/>
          </a:p>
        </p:txBody>
      </p:sp>
      <p:sp>
        <p:nvSpPr>
          <p:cNvPr id="18" name="Shape 16"/>
          <p:cNvSpPr/>
          <p:nvPr/>
        </p:nvSpPr>
        <p:spPr>
          <a:xfrm>
            <a:off x="5166360" y="1834781"/>
            <a:ext cx="128016" cy="128016"/>
          </a:xfrm>
          <a:prstGeom prst="ellipse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9" name="Text 17"/>
          <p:cNvSpPr/>
          <p:nvPr/>
        </p:nvSpPr>
        <p:spPr>
          <a:xfrm>
            <a:off x="5413248" y="1697621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har ikke myndighet </a:t>
            </a:r>
            <a:r>
              <a:rPr lang="nb-NO" sz="120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 </a:t>
            </a: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 intervenere ved mistanke om skadelig sidemisbruk:</a:t>
            </a:r>
            <a:b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 og fagkonflikt forbundet med - pas-autonomi og </a:t>
            </a:r>
            <a:r>
              <a:rPr lang="nb-NO" sz="1200" noProof="0" dirty="0" err="1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helsetjenstens</a:t>
            </a: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behov for informasjon om rusmiddelinntak og forsvarlig medikamentadministrasjon. </a:t>
            </a:r>
            <a:endParaRPr lang="nb-NO" sz="1200" noProof="0" dirty="0"/>
          </a:p>
        </p:txBody>
      </p:sp>
      <p:sp>
        <p:nvSpPr>
          <p:cNvPr id="20" name="Shape 18"/>
          <p:cNvSpPr/>
          <p:nvPr/>
        </p:nvSpPr>
        <p:spPr>
          <a:xfrm>
            <a:off x="5166360" y="2819170"/>
            <a:ext cx="128016" cy="128016"/>
          </a:xfrm>
          <a:prstGeom prst="ellipse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1" name="Text 19"/>
          <p:cNvSpPr/>
          <p:nvPr/>
        </p:nvSpPr>
        <p:spPr>
          <a:xfrm>
            <a:off x="5413248" y="268201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Forsvarlig medisinering når det blir «ord mot ord»</a:t>
            </a:r>
          </a:p>
          <a:p>
            <a:r>
              <a:rPr lang="nb-NO" sz="120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blir kasteballer mellom fastlegekontor og LAR-lege</a:t>
            </a:r>
            <a:endParaRPr lang="nb-NO" sz="1200" noProof="0" dirty="0"/>
          </a:p>
        </p:txBody>
      </p:sp>
      <p:sp>
        <p:nvSpPr>
          <p:cNvPr id="23" name="Text 21"/>
          <p:cNvSpPr/>
          <p:nvPr/>
        </p:nvSpPr>
        <p:spPr>
          <a:xfrm>
            <a:off x="5413248" y="2980944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nb-NO" sz="1200" noProof="0" dirty="0"/>
          </a:p>
        </p:txBody>
      </p:sp>
      <p:sp>
        <p:nvSpPr>
          <p:cNvPr id="24" name="Shape 22"/>
          <p:cNvSpPr/>
          <p:nvPr/>
        </p:nvSpPr>
        <p:spPr>
          <a:xfrm>
            <a:off x="5166360" y="3657600"/>
            <a:ext cx="128016" cy="128016"/>
          </a:xfrm>
          <a:prstGeom prst="ellipse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5" name="Text 23"/>
          <p:cNvSpPr/>
          <p:nvPr/>
        </p:nvSpPr>
        <p:spPr>
          <a:xfrm>
            <a:off x="5413248" y="3520440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Samhandlingsproblematikk før, under og etter innleggelse: Gjør </a:t>
            </a:r>
            <a:r>
              <a:rPr lang="nb-NO" sz="120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vanskelig å </a:t>
            </a:r>
            <a:r>
              <a:rPr lang="nb-NO" sz="120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 kommunal rusbehandling etter gjeldende retningslinjer</a:t>
            </a:r>
            <a:endParaRPr lang="nb-NO" sz="1200" noProof="0" dirty="0"/>
          </a:p>
        </p:txBody>
      </p:sp>
      <p:sp>
        <p:nvSpPr>
          <p:cNvPr id="26" name="Shape 24"/>
          <p:cNvSpPr/>
          <p:nvPr/>
        </p:nvSpPr>
        <p:spPr>
          <a:xfrm>
            <a:off x="274320" y="4297680"/>
            <a:ext cx="8595360" cy="621792"/>
          </a:xfrm>
          <a:prstGeom prst="roundRect">
            <a:avLst>
              <a:gd name="adj" fmla="val 11765"/>
            </a:avLst>
          </a:prstGeom>
          <a:solidFill>
            <a:srgbClr val="FEF9E7"/>
          </a:solidFill>
          <a:ln w="10160">
            <a:solidFill>
              <a:srgbClr val="7D5A00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7" name="Text 25"/>
          <p:cNvSpPr/>
          <p:nvPr/>
        </p:nvSpPr>
        <p:spPr>
          <a:xfrm>
            <a:off x="457200" y="432511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150" i="1" noProof="0" dirty="0">
                <a:solidFill>
                  <a:srgbClr val="7D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Konsekvens: Pasienter kan ikke være ærlige om sidemisbruk → systematisk tillitsbrudd og suboptimal behandling</a:t>
            </a:r>
          </a:p>
          <a:p>
            <a:pPr marL="0" indent="0" algn="ctr">
              <a:buNone/>
            </a:pPr>
            <a:r>
              <a:rPr lang="nb-NO" sz="1150" i="1" dirty="0">
                <a:solidFill>
                  <a:srgbClr val="7D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står i et dilemma mellom faglig forsvarlighet og pasientens autonomi</a:t>
            </a:r>
            <a:endParaRPr lang="nb-NO" sz="115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19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Utfordringsbildet 2  –  Dårlig kommunikasjon og </a:t>
            </a:r>
            <a:r>
              <a:rPr lang="nb-NO" sz="1900" b="1" noProof="0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rolleuklarhet</a:t>
            </a:r>
            <a:endParaRPr lang="nb-NO" sz="1900" noProof="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5" name="Shape 3"/>
          <p:cNvSpPr/>
          <p:nvPr/>
        </p:nvSpPr>
        <p:spPr>
          <a:xfrm>
            <a:off x="438912" y="125272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1293876"/>
            <a:ext cx="301752" cy="30175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20700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Mellomledd og sekretærfunksjon</a:t>
            </a:r>
            <a:endParaRPr lang="nb-NO" sz="1300" noProof="0" dirty="0"/>
          </a:p>
        </p:txBody>
      </p:sp>
      <p:sp>
        <p:nvSpPr>
          <p:cNvPr id="8" name="Text 5"/>
          <p:cNvSpPr/>
          <p:nvPr/>
        </p:nvSpPr>
        <p:spPr>
          <a:xfrm>
            <a:off x="438912" y="1664208"/>
            <a:ext cx="3803904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fungerer som sekretær mellom LAR Førde og egne pasienter – en rolle som ikke bør tilligge kommunen. Tjenesten blir «impotent».</a:t>
            </a:r>
            <a:endParaRPr lang="nb-NO" sz="1150" noProof="0" dirty="0"/>
          </a:p>
        </p:txBody>
      </p:sp>
      <p:sp>
        <p:nvSpPr>
          <p:cNvPr id="9" name="Shape 6"/>
          <p:cNvSpPr/>
          <p:nvPr/>
        </p:nvSpPr>
        <p:spPr>
          <a:xfrm>
            <a:off x="4754880" y="109728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0" name="Shape 7"/>
          <p:cNvSpPr/>
          <p:nvPr/>
        </p:nvSpPr>
        <p:spPr>
          <a:xfrm>
            <a:off x="4919472" y="125272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1293876"/>
            <a:ext cx="301752" cy="30175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120700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Vanskelig å nå personell i LAR</a:t>
            </a:r>
            <a:endParaRPr lang="nb-NO" sz="1300" noProof="0" dirty="0"/>
          </a:p>
        </p:txBody>
      </p:sp>
      <p:sp>
        <p:nvSpPr>
          <p:cNvPr id="13" name="Text 9"/>
          <p:cNvSpPr/>
          <p:nvPr/>
        </p:nvSpPr>
        <p:spPr>
          <a:xfrm>
            <a:off x="4919472" y="1664208"/>
            <a:ext cx="3803904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Samarbeidet er personavhengig. Store </a:t>
            </a:r>
            <a:r>
              <a:rPr lang="nb-NO" sz="1150" noProof="0" dirty="0" err="1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avstandar</a:t>
            </a: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ulike ansvarsområder og lite tilgjengelighet gjør det vanskelig å få tak i rett person til rett tid.</a:t>
            </a:r>
            <a:b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Særlig sårbart i ferietid og rundt høytider</a:t>
            </a:r>
            <a:endParaRPr lang="nb-NO" sz="1150" noProof="0" dirty="0"/>
          </a:p>
        </p:txBody>
      </p:sp>
      <p:sp>
        <p:nvSpPr>
          <p:cNvPr id="14" name="Shape 10"/>
          <p:cNvSpPr/>
          <p:nvPr/>
        </p:nvSpPr>
        <p:spPr>
          <a:xfrm>
            <a:off x="274320" y="283464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5" name="Shape 11"/>
          <p:cNvSpPr/>
          <p:nvPr/>
        </p:nvSpPr>
        <p:spPr>
          <a:xfrm>
            <a:off x="438912" y="299008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3031236"/>
            <a:ext cx="301752" cy="30175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0120" y="294436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Utleveringsintervaller og rustesting</a:t>
            </a:r>
            <a:endParaRPr lang="nb-NO" sz="1300" noProof="0" dirty="0"/>
          </a:p>
        </p:txBody>
      </p:sp>
      <p:sp>
        <p:nvSpPr>
          <p:cNvPr id="18" name="Text 13"/>
          <p:cNvSpPr/>
          <p:nvPr/>
        </p:nvSpPr>
        <p:spPr>
          <a:xfrm>
            <a:off x="438912" y="3401568"/>
            <a:ext cx="3803904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 endrer utleveringsintervaller uten avklaring med tjenesten når pasienten ønsker det. Lite rustesting gir «ord mot ord»-situasjoner – vanskelig å sikre forsvarlig </a:t>
            </a:r>
            <a:r>
              <a:rPr lang="nb-NO" sz="1150" noProof="0" dirty="0" err="1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medikamenthsåndtering</a:t>
            </a: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nb-NO" sz="1150" noProof="0" dirty="0"/>
          </a:p>
        </p:txBody>
      </p:sp>
      <p:sp>
        <p:nvSpPr>
          <p:cNvPr id="19" name="Shape 14"/>
          <p:cNvSpPr/>
          <p:nvPr/>
        </p:nvSpPr>
        <p:spPr>
          <a:xfrm>
            <a:off x="4754880" y="283464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20" name="Shape 15"/>
          <p:cNvSpPr/>
          <p:nvPr/>
        </p:nvSpPr>
        <p:spPr>
          <a:xfrm>
            <a:off x="4919472" y="299008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3031236"/>
            <a:ext cx="301752" cy="30175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40680" y="294436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Ansvarsgrupper og </a:t>
            </a:r>
            <a:r>
              <a:rPr lang="nb-NO" sz="1300" b="1" noProof="0" dirty="0" err="1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rolleuklarhet</a:t>
            </a:r>
            <a:endParaRPr lang="nb-NO" sz="1300" noProof="0" dirty="0"/>
          </a:p>
        </p:txBody>
      </p:sp>
      <p:sp>
        <p:nvSpPr>
          <p:cNvPr id="23" name="Text 17"/>
          <p:cNvSpPr/>
          <p:nvPr/>
        </p:nvSpPr>
        <p:spPr>
          <a:xfrm>
            <a:off x="4919472" y="3401568"/>
            <a:ext cx="3803904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LAR-ansvarsgrupper oppleves ofte som proforma og bør eies av dem med det formelle ansvaret. Lite rehabiliteringsfokus, stort fokus på medisin, lite konsekvens mellom avtaler og handling. Uklare roller.</a:t>
            </a:r>
            <a:endParaRPr lang="nb-NO" sz="1150" noProof="0" dirty="0"/>
          </a:p>
        </p:txBody>
      </p:sp>
      <p:sp>
        <p:nvSpPr>
          <p:cNvPr id="24" name="Shape 18"/>
          <p:cNvSpPr/>
          <p:nvPr/>
        </p:nvSpPr>
        <p:spPr>
          <a:xfrm>
            <a:off x="274320" y="4544568"/>
            <a:ext cx="8595360" cy="438912"/>
          </a:xfrm>
          <a:prstGeom prst="roundRect">
            <a:avLst>
              <a:gd name="adj" fmla="val 16667"/>
            </a:avLst>
          </a:prstGeom>
          <a:solidFill>
            <a:srgbClr val="FAE8E8"/>
          </a:solidFill>
          <a:ln w="889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5" name="Text 19"/>
          <p:cNvSpPr/>
          <p:nvPr/>
        </p:nvSpPr>
        <p:spPr>
          <a:xfrm>
            <a:off x="457200" y="4562856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200" b="1" i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“Tjenesten blir impotent – vi sitter med ansvar vi ikke kan svare for”</a:t>
            </a:r>
            <a:endParaRPr lang="nb-NO" sz="12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7D2519"/>
          </a:solidFill>
          <a:ln w="12700">
            <a:solidFill>
              <a:srgbClr val="7D2519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17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Utfordringsbildet 3  –  Dårlig samhandling og manglende kompetanse på pasientgruppen</a:t>
            </a:r>
            <a:endParaRPr lang="nb-NO" sz="1700" noProof="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5" name="Shape 3"/>
          <p:cNvSpPr/>
          <p:nvPr/>
        </p:nvSpPr>
        <p:spPr>
          <a:xfrm>
            <a:off x="438912" y="125272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1293876"/>
            <a:ext cx="301752" cy="30175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20700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Innleggelsesredsel</a:t>
            </a:r>
            <a:endParaRPr lang="nb-NO" sz="1300" noProof="0" dirty="0"/>
          </a:p>
        </p:txBody>
      </p:sp>
      <p:sp>
        <p:nvSpPr>
          <p:cNvPr id="8" name="Text 5"/>
          <p:cNvSpPr/>
          <p:nvPr/>
        </p:nvSpPr>
        <p:spPr>
          <a:xfrm>
            <a:off x="438912" y="1627632"/>
            <a:ext cx="3803904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LAR- og pasienter med alvorlig rusproblematikk er redde for somatisk innleggelse – med gode grunner: risiko for doseendringer, mangelfull smertelindring under inngrep og feil dosering ved utskriving.</a:t>
            </a:r>
            <a:endParaRPr lang="nb-NO" sz="1150" noProof="0" dirty="0"/>
          </a:p>
        </p:txBody>
      </p:sp>
      <p:sp>
        <p:nvSpPr>
          <p:cNvPr id="9" name="Shape 6"/>
          <p:cNvSpPr/>
          <p:nvPr/>
        </p:nvSpPr>
        <p:spPr>
          <a:xfrm>
            <a:off x="4754880" y="109728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0" name="Shape 7"/>
          <p:cNvSpPr/>
          <p:nvPr/>
        </p:nvSpPr>
        <p:spPr>
          <a:xfrm>
            <a:off x="4919472" y="125272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1293876"/>
            <a:ext cx="301752" cy="30175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120700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Somatikk tar ikke kontakt</a:t>
            </a:r>
            <a:endParaRPr lang="nb-NO" sz="1300" noProof="0" dirty="0"/>
          </a:p>
        </p:txBody>
      </p:sp>
      <p:sp>
        <p:nvSpPr>
          <p:cNvPr id="13" name="Text 9"/>
          <p:cNvSpPr/>
          <p:nvPr/>
        </p:nvSpPr>
        <p:spPr>
          <a:xfrm>
            <a:off x="4919472" y="1627632"/>
            <a:ext cx="3803904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På tross av direkte oppfordringer fra helseteamet tar somatiske avdelinger sjelden kontakt med LAR/rusbehandler for råd om adekvat behandling.</a:t>
            </a:r>
            <a:endParaRPr lang="nb-NO" sz="1150" noProof="0" dirty="0"/>
          </a:p>
        </p:txBody>
      </p:sp>
      <p:sp>
        <p:nvSpPr>
          <p:cNvPr id="14" name="Shape 10"/>
          <p:cNvSpPr/>
          <p:nvPr/>
        </p:nvSpPr>
        <p:spPr>
          <a:xfrm>
            <a:off x="274320" y="283464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5" name="Shape 11"/>
          <p:cNvSpPr/>
          <p:nvPr/>
        </p:nvSpPr>
        <p:spPr>
          <a:xfrm>
            <a:off x="438912" y="299008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3031236"/>
            <a:ext cx="301752" cy="30175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0120" y="294436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Generelt dårligere oppfølging</a:t>
            </a:r>
            <a:endParaRPr lang="nb-NO" sz="1300" noProof="0" dirty="0"/>
          </a:p>
        </p:txBody>
      </p:sp>
      <p:sp>
        <p:nvSpPr>
          <p:cNvPr id="18" name="Text 13"/>
          <p:cNvSpPr/>
          <p:nvPr/>
        </p:nvSpPr>
        <p:spPr>
          <a:xfrm>
            <a:off x="438912" y="3364992"/>
            <a:ext cx="3803904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Pasientgruppen får generelt dårligere oppfølging både i første- og andrelinjetjenesten. Stigmatisering påvirker kvaliteten på behandlingen de mottar.</a:t>
            </a:r>
            <a:endParaRPr lang="nb-NO" sz="1150" noProof="0" dirty="0"/>
          </a:p>
        </p:txBody>
      </p:sp>
      <p:sp>
        <p:nvSpPr>
          <p:cNvPr id="19" name="Shape 14"/>
          <p:cNvSpPr/>
          <p:nvPr/>
        </p:nvSpPr>
        <p:spPr>
          <a:xfrm>
            <a:off x="4754880" y="2834640"/>
            <a:ext cx="4114800" cy="1618488"/>
          </a:xfrm>
          <a:prstGeom prst="roundRect">
            <a:avLst>
              <a:gd name="adj" fmla="val 56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20" name="Shape 15"/>
          <p:cNvSpPr/>
          <p:nvPr/>
        </p:nvSpPr>
        <p:spPr>
          <a:xfrm>
            <a:off x="4919472" y="2990088"/>
            <a:ext cx="384048" cy="384048"/>
          </a:xfrm>
          <a:prstGeom prst="ellipse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3031236"/>
            <a:ext cx="301752" cy="30175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40680" y="294436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300" b="1" noProof="0" dirty="0">
                <a:solidFill>
                  <a:srgbClr val="7D25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Terminale og alvorlig syke</a:t>
            </a:r>
            <a:endParaRPr lang="nb-NO" sz="1300" noProof="0" dirty="0"/>
          </a:p>
        </p:txBody>
      </p:sp>
      <p:sp>
        <p:nvSpPr>
          <p:cNvPr id="23" name="Text 17"/>
          <p:cNvSpPr/>
          <p:nvPr/>
        </p:nvSpPr>
        <p:spPr>
          <a:xfrm>
            <a:off x="4919472" y="3364992"/>
            <a:ext cx="3803904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Særlig problematisk for alvorlig syke og terminale pasienter, f.eks. LAR-pasienter med cancer som trenger smertepumpe. Faller mellom faglige stoler.</a:t>
            </a:r>
            <a:endParaRPr lang="nb-NO" sz="1150" noProof="0" dirty="0"/>
          </a:p>
        </p:txBody>
      </p:sp>
      <p:sp>
        <p:nvSpPr>
          <p:cNvPr id="24" name="Text 18"/>
          <p:cNvSpPr/>
          <p:nvPr/>
        </p:nvSpPr>
        <p:spPr>
          <a:xfrm>
            <a:off x="274320" y="4553712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100" i="1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Samhandling mellom somatiske avdelinger og LAR fremstår mangelfull – pasientgruppen er dårlig forstått i somatikken</a:t>
            </a:r>
            <a:endParaRPr lang="nb-NO" sz="11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F72"/>
          </a:solidFill>
          <a:ln w="12700">
            <a:solidFill>
              <a:srgbClr val="1B4F7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" name="Text 1"/>
          <p:cNvSpPr/>
          <p:nvPr/>
        </p:nvSpPr>
        <p:spPr>
          <a:xfrm>
            <a:off x="411480" y="0"/>
            <a:ext cx="8321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b-NO" sz="2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Hva ønsker vi mer av?  –  Tanker om veien videre</a:t>
            </a:r>
            <a:endParaRPr lang="nb-NO" sz="2200" noProof="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4114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5" name="Shape 3"/>
          <p:cNvSpPr/>
          <p:nvPr/>
        </p:nvSpPr>
        <p:spPr>
          <a:xfrm>
            <a:off x="438912" y="1261872"/>
            <a:ext cx="475488" cy="475488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25" y="1323685"/>
            <a:ext cx="351861" cy="3518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560" y="1280160"/>
            <a:ext cx="3182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Samhandling og kompetanse</a:t>
            </a:r>
            <a:endParaRPr lang="nb-NO" sz="1400" noProof="0" dirty="0"/>
          </a:p>
        </p:txBody>
      </p:sp>
      <p:sp>
        <p:nvSpPr>
          <p:cNvPr id="8" name="Shape 5"/>
          <p:cNvSpPr/>
          <p:nvPr/>
        </p:nvSpPr>
        <p:spPr>
          <a:xfrm>
            <a:off x="438912" y="1801368"/>
            <a:ext cx="3749040" cy="0"/>
          </a:xfrm>
          <a:prstGeom prst="line">
            <a:avLst/>
          </a:prstGeom>
          <a:noFill/>
          <a:ln w="889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9" name="Shape 6"/>
          <p:cNvSpPr/>
          <p:nvPr/>
        </p:nvSpPr>
        <p:spPr>
          <a:xfrm>
            <a:off x="457200" y="1965960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0" name="Text 7"/>
          <p:cNvSpPr/>
          <p:nvPr/>
        </p:nvSpPr>
        <p:spPr>
          <a:xfrm>
            <a:off x="694944" y="1883664"/>
            <a:ext cx="35478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Felles kurs og fagmøter med spesialisthelsetjenesten</a:t>
            </a:r>
            <a:endParaRPr lang="nb-NO" sz="1150" noProof="0" dirty="0"/>
          </a:p>
        </p:txBody>
      </p:sp>
      <p:sp>
        <p:nvSpPr>
          <p:cNvPr id="11" name="Shape 8"/>
          <p:cNvSpPr/>
          <p:nvPr/>
        </p:nvSpPr>
        <p:spPr>
          <a:xfrm>
            <a:off x="457200" y="2404872"/>
            <a:ext cx="128016" cy="128016"/>
          </a:xfrm>
          <a:prstGeom prst="ellipse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2" name="Text 9"/>
          <p:cNvSpPr/>
          <p:nvPr/>
        </p:nvSpPr>
        <p:spPr>
          <a:xfrm>
            <a:off x="694944" y="2322576"/>
            <a:ext cx="35478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 systemarbeid – med og uten pasienter; klar rolle- og ansvarsfordeling</a:t>
            </a:r>
            <a:endParaRPr lang="nb-NO" sz="1150" noProof="0" dirty="0"/>
          </a:p>
        </p:txBody>
      </p:sp>
      <p:sp>
        <p:nvSpPr>
          <p:cNvPr id="13" name="Shape 10"/>
          <p:cNvSpPr/>
          <p:nvPr/>
        </p:nvSpPr>
        <p:spPr>
          <a:xfrm>
            <a:off x="4754880" y="1097280"/>
            <a:ext cx="4114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14" name="Shape 11"/>
          <p:cNvSpPr/>
          <p:nvPr/>
        </p:nvSpPr>
        <p:spPr>
          <a:xfrm>
            <a:off x="4919472" y="1261872"/>
            <a:ext cx="475488" cy="475488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285" y="1323685"/>
            <a:ext cx="351861" cy="351861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32120" y="1280160"/>
            <a:ext cx="3182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Ambulant team og IPS</a:t>
            </a:r>
            <a:endParaRPr lang="nb-NO" sz="1400" noProof="0" dirty="0"/>
          </a:p>
        </p:txBody>
      </p:sp>
      <p:sp>
        <p:nvSpPr>
          <p:cNvPr id="17" name="Shape 13"/>
          <p:cNvSpPr/>
          <p:nvPr/>
        </p:nvSpPr>
        <p:spPr>
          <a:xfrm>
            <a:off x="4919472" y="1801368"/>
            <a:ext cx="3749040" cy="0"/>
          </a:xfrm>
          <a:prstGeom prst="line">
            <a:avLst/>
          </a:prstGeom>
          <a:noFill/>
          <a:ln w="889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8" name="Shape 14"/>
          <p:cNvSpPr/>
          <p:nvPr/>
        </p:nvSpPr>
        <p:spPr>
          <a:xfrm>
            <a:off x="4937760" y="1965960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19" name="Text 15"/>
          <p:cNvSpPr/>
          <p:nvPr/>
        </p:nvSpPr>
        <p:spPr>
          <a:xfrm>
            <a:off x="5175504" y="1883664"/>
            <a:ext cx="35478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Ambulant oppsøkende behandlingsteam etter funksjonsnivå</a:t>
            </a:r>
            <a:endParaRPr lang="nb-NO" sz="1150" noProof="0" dirty="0"/>
          </a:p>
        </p:txBody>
      </p:sp>
      <p:sp>
        <p:nvSpPr>
          <p:cNvPr id="20" name="Shape 16"/>
          <p:cNvSpPr/>
          <p:nvPr/>
        </p:nvSpPr>
        <p:spPr>
          <a:xfrm>
            <a:off x="4937760" y="2404872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1" name="Text 17"/>
          <p:cNvSpPr/>
          <p:nvPr/>
        </p:nvSpPr>
        <p:spPr>
          <a:xfrm>
            <a:off x="5175504" y="2322576"/>
            <a:ext cx="35478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 arbeid som del av behandling, med tilstedeværelse I kommunene</a:t>
            </a:r>
            <a:endParaRPr lang="nb-NO" sz="1150" noProof="0" dirty="0"/>
          </a:p>
        </p:txBody>
      </p:sp>
      <p:sp>
        <p:nvSpPr>
          <p:cNvPr id="22" name="Shape 18"/>
          <p:cNvSpPr/>
          <p:nvPr/>
        </p:nvSpPr>
        <p:spPr>
          <a:xfrm>
            <a:off x="274320" y="3017520"/>
            <a:ext cx="4114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23" name="Shape 19"/>
          <p:cNvSpPr/>
          <p:nvPr/>
        </p:nvSpPr>
        <p:spPr>
          <a:xfrm>
            <a:off x="438912" y="3182112"/>
            <a:ext cx="475488" cy="475488"/>
          </a:xfrm>
          <a:prstGeom prst="ellipse">
            <a:avLst/>
          </a:prstGeom>
          <a:solidFill>
            <a:srgbClr val="784212"/>
          </a:solidFill>
          <a:ln w="12700">
            <a:solidFill>
              <a:srgbClr val="78421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725" y="3243925"/>
            <a:ext cx="351861" cy="351861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051560" y="3200400"/>
            <a:ext cx="3182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Økonomi og bolig</a:t>
            </a:r>
            <a:endParaRPr lang="nb-NO" sz="1400" noProof="0" dirty="0"/>
          </a:p>
        </p:txBody>
      </p:sp>
      <p:sp>
        <p:nvSpPr>
          <p:cNvPr id="26" name="Shape 21"/>
          <p:cNvSpPr/>
          <p:nvPr/>
        </p:nvSpPr>
        <p:spPr>
          <a:xfrm>
            <a:off x="438912" y="3721608"/>
            <a:ext cx="3749040" cy="0"/>
          </a:xfrm>
          <a:prstGeom prst="line">
            <a:avLst/>
          </a:prstGeom>
          <a:noFill/>
          <a:ln w="889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7" name="Shape 22"/>
          <p:cNvSpPr/>
          <p:nvPr/>
        </p:nvSpPr>
        <p:spPr>
          <a:xfrm>
            <a:off x="457200" y="3886200"/>
            <a:ext cx="128016" cy="128016"/>
          </a:xfrm>
          <a:prstGeom prst="ellipse">
            <a:avLst/>
          </a:prstGeom>
          <a:solidFill>
            <a:srgbClr val="784212"/>
          </a:solidFill>
          <a:ln w="12700">
            <a:solidFill>
              <a:srgbClr val="78421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28" name="Text 23"/>
          <p:cNvSpPr/>
          <p:nvPr/>
        </p:nvSpPr>
        <p:spPr>
          <a:xfrm>
            <a:off x="694944" y="3803904"/>
            <a:ext cx="35478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Tungbruksbosteder – økonomisk støtte til etablering</a:t>
            </a:r>
            <a:endParaRPr lang="nb-NO" sz="1150" noProof="0" dirty="0"/>
          </a:p>
        </p:txBody>
      </p:sp>
      <p:sp>
        <p:nvSpPr>
          <p:cNvPr id="29" name="Shape 24"/>
          <p:cNvSpPr/>
          <p:nvPr/>
        </p:nvSpPr>
        <p:spPr>
          <a:xfrm>
            <a:off x="457200" y="4325112"/>
            <a:ext cx="128016" cy="128016"/>
          </a:xfrm>
          <a:prstGeom prst="ellipse">
            <a:avLst/>
          </a:prstGeom>
          <a:solidFill>
            <a:srgbClr val="784212"/>
          </a:solidFill>
          <a:ln w="12700">
            <a:solidFill>
              <a:srgbClr val="784212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0" name="Text 25"/>
          <p:cNvSpPr/>
          <p:nvPr/>
        </p:nvSpPr>
        <p:spPr>
          <a:xfrm>
            <a:off x="694944" y="4242816"/>
            <a:ext cx="35478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Kompensasjon for faktisk arbeid utført av kommunen på vegne av LAR</a:t>
            </a:r>
            <a:endParaRPr lang="nb-NO" sz="1150" noProof="0" dirty="0"/>
          </a:p>
        </p:txBody>
      </p:sp>
      <p:sp>
        <p:nvSpPr>
          <p:cNvPr id="31" name="Shape 26"/>
          <p:cNvSpPr/>
          <p:nvPr/>
        </p:nvSpPr>
        <p:spPr>
          <a:xfrm>
            <a:off x="4754880" y="3017520"/>
            <a:ext cx="4114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nb-NO" noProof="0" dirty="0"/>
          </a:p>
        </p:txBody>
      </p:sp>
      <p:sp>
        <p:nvSpPr>
          <p:cNvPr id="32" name="Shape 27"/>
          <p:cNvSpPr/>
          <p:nvPr/>
        </p:nvSpPr>
        <p:spPr>
          <a:xfrm>
            <a:off x="4919472" y="3182112"/>
            <a:ext cx="475488" cy="475488"/>
          </a:xfrm>
          <a:prstGeom prst="ellipse">
            <a:avLst/>
          </a:prstGeom>
          <a:solidFill>
            <a:srgbClr val="186A3B"/>
          </a:solidFill>
          <a:ln w="12700">
            <a:solidFill>
              <a:srgbClr val="186A3B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1285" y="3243925"/>
            <a:ext cx="351861" cy="351861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532120" y="3200400"/>
            <a:ext cx="3182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400" b="1" noProof="0" dirty="0">
                <a:solidFill>
                  <a:srgbClr val="1A2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Rehabilitering og oppsøkende</a:t>
            </a:r>
            <a:endParaRPr lang="nb-NO" sz="1400" noProof="0" dirty="0"/>
          </a:p>
        </p:txBody>
      </p:sp>
      <p:sp>
        <p:nvSpPr>
          <p:cNvPr id="35" name="Shape 29"/>
          <p:cNvSpPr/>
          <p:nvPr/>
        </p:nvSpPr>
        <p:spPr>
          <a:xfrm>
            <a:off x="4919472" y="3721608"/>
            <a:ext cx="3749040" cy="0"/>
          </a:xfrm>
          <a:prstGeom prst="line">
            <a:avLst/>
          </a:prstGeom>
          <a:noFill/>
          <a:ln w="889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6" name="Shape 30"/>
          <p:cNvSpPr/>
          <p:nvPr/>
        </p:nvSpPr>
        <p:spPr>
          <a:xfrm>
            <a:off x="4937760" y="3886200"/>
            <a:ext cx="128016" cy="128016"/>
          </a:xfrm>
          <a:prstGeom prst="ellipse">
            <a:avLst/>
          </a:prstGeom>
          <a:solidFill>
            <a:srgbClr val="186A3B"/>
          </a:solidFill>
          <a:ln w="12700">
            <a:solidFill>
              <a:srgbClr val="186A3B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7" name="Text 31"/>
          <p:cNvSpPr/>
          <p:nvPr/>
        </p:nvSpPr>
        <p:spPr>
          <a:xfrm>
            <a:off x="5175504" y="3803904"/>
            <a:ext cx="35478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 fokus fra helseforetak på rehabilitering, og det hele mennesket </a:t>
            </a:r>
            <a:endParaRPr lang="nb-NO" sz="1150" noProof="0" dirty="0"/>
          </a:p>
        </p:txBody>
      </p:sp>
      <p:sp>
        <p:nvSpPr>
          <p:cNvPr id="38" name="Shape 32"/>
          <p:cNvSpPr/>
          <p:nvPr/>
        </p:nvSpPr>
        <p:spPr>
          <a:xfrm>
            <a:off x="4937760" y="4325112"/>
            <a:ext cx="128016" cy="128016"/>
          </a:xfrm>
          <a:prstGeom prst="ellipse">
            <a:avLst/>
          </a:prstGeom>
          <a:solidFill>
            <a:srgbClr val="186A3B"/>
          </a:solidFill>
          <a:ln w="12700">
            <a:solidFill>
              <a:srgbClr val="186A3B"/>
            </a:solidFill>
            <a:prstDash val="solid"/>
          </a:ln>
        </p:spPr>
        <p:txBody>
          <a:bodyPr/>
          <a:lstStyle/>
          <a:p>
            <a:endParaRPr lang="nb-NO" noProof="0" dirty="0"/>
          </a:p>
        </p:txBody>
      </p:sp>
      <p:sp>
        <p:nvSpPr>
          <p:cNvPr id="39" name="Text 33"/>
          <p:cNvSpPr/>
          <p:nvPr/>
        </p:nvSpPr>
        <p:spPr>
          <a:xfrm>
            <a:off x="5175504" y="4242816"/>
            <a:ext cx="35478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nb-NO" sz="1150" noProof="0" dirty="0">
                <a:solidFill>
                  <a:srgbClr val="1A2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 fokus og initiativ fra NAV på rehabilitering</a:t>
            </a:r>
            <a:endParaRPr lang="nb-NO" sz="1150" noProof="0" dirty="0"/>
          </a:p>
        </p:txBody>
      </p:sp>
      <p:sp>
        <p:nvSpPr>
          <p:cNvPr id="40" name="Text 34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900" i="1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 samhandling mellom kommuner og spesialisthelsetjeneste  •  IPS = </a:t>
            </a:r>
            <a:r>
              <a:rPr lang="nb-NO" sz="900" i="1" noProof="0" dirty="0" err="1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</a:t>
            </a:r>
            <a:r>
              <a:rPr lang="nb-NO" sz="900" i="1" noProof="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Placement and Support</a:t>
            </a:r>
            <a:endParaRPr lang="nb-NO" sz="9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asjon 03.09. - 04.09.13">
  <a:themeElements>
    <a:clrScheme name="Høyanger kommune">
      <a:dk1>
        <a:srgbClr val="3098D9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gendefinert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Egendefinert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sjon1" id="{1A5A8025-17BC-1842-9859-C54B3ED58945}" vid="{D7CCA05E-3159-1A4E-AEAD-30EF95C3D60A}"/>
    </a:ext>
  </a:extLst>
</a:theme>
</file>

<file path=ppt/theme/theme3.xml><?xml version="1.0" encoding="utf-8"?>
<a:theme xmlns:a="http://schemas.openxmlformats.org/drawingml/2006/main" name="1_Presentasjon 03.09. - 04.09.13">
  <a:themeElements>
    <a:clrScheme name="Høyanger kommune">
      <a:dk1>
        <a:srgbClr val="3098D9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gendefinert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Egendefinert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sjon1" id="{1A5A8025-17BC-1842-9859-C54B3ED58945}" vid="{D7CCA05E-3159-1A4E-AEAD-30EF95C3D60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856</Words>
  <Application>Microsoft Office PowerPoint</Application>
  <PresentationFormat>Skjermfremvisning (16:9)</PresentationFormat>
  <Paragraphs>115</Paragraphs>
  <Slides>10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Presentasjon 03.09. - 04.09.13</vt:lpstr>
      <vt:lpstr>1_Presentasjon 03.09. - 04.09.13</vt:lpstr>
      <vt:lpstr>Presentert av: Inger Johanne Walsvik Berge, spesialsykepleier i rus • Tor Larsen kommunepsykolog og leder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Psykisk helseteam – Høyanger kommune</dc:title>
  <dc:subject>PptxGenJS Presentation</dc:subject>
  <dc:creator>PptxGenJS</dc:creator>
  <cp:lastModifiedBy>Herdis Dugstad</cp:lastModifiedBy>
  <cp:revision>4</cp:revision>
  <dcterms:created xsi:type="dcterms:W3CDTF">2026-06-16T08:58:46Z</dcterms:created>
  <dcterms:modified xsi:type="dcterms:W3CDTF">2026-08-07T06:48:37Z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cb0b57-dde8-42fe-9f44-53162ebab993_Enabled">
    <vt:lpwstr>true</vt:lpwstr>
  </property>
  <property fmtid="{D5CDD505-2E9C-101B-9397-08002B2CF9AE}" pid="3" name="MSIP_Label_52cb0b57-dde8-42fe-9f44-53162ebab993_SetDate">
    <vt:lpwstr>2026-08-07T06:48:37Z</vt:lpwstr>
  </property>
  <property fmtid="{D5CDD505-2E9C-101B-9397-08002B2CF9AE}" pid="4" name="MSIP_Label_52cb0b57-dde8-42fe-9f44-53162ebab993_Method">
    <vt:lpwstr>Standard</vt:lpwstr>
  </property>
  <property fmtid="{D5CDD505-2E9C-101B-9397-08002B2CF9AE}" pid="5" name="MSIP_Label_52cb0b57-dde8-42fe-9f44-53162ebab993_Name">
    <vt:lpwstr>Intern (HOD)</vt:lpwstr>
  </property>
  <property fmtid="{D5CDD505-2E9C-101B-9397-08002B2CF9AE}" pid="6" name="MSIP_Label_52cb0b57-dde8-42fe-9f44-53162ebab993_SiteId">
    <vt:lpwstr>f696e186-1c3b-44cd-bf76-5ace0e7007bd</vt:lpwstr>
  </property>
  <property fmtid="{D5CDD505-2E9C-101B-9397-08002B2CF9AE}" pid="7" name="MSIP_Label_52cb0b57-dde8-42fe-9f44-53162ebab993_ActionId">
    <vt:lpwstr>4855fe5f-6453-4292-81e3-a5febfbb8644</vt:lpwstr>
  </property>
  <property fmtid="{D5CDD505-2E9C-101B-9397-08002B2CF9AE}" pid="8" name="MSIP_Label_52cb0b57-dde8-42fe-9f44-53162ebab993_ContentBits">
    <vt:lpwstr>0</vt:lpwstr>
  </property>
  <property fmtid="{D5CDD505-2E9C-101B-9397-08002B2CF9AE}" pid="9" name="MSIP_Label_52cb0b57-dde8-42fe-9f44-53162ebab993_Tag">
    <vt:lpwstr>10, 3, 0, 1</vt:lpwstr>
  </property>
</Properties>
</file>