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319" r:id="rId2"/>
    <p:sldId id="284" r:id="rId3"/>
    <p:sldId id="307" r:id="rId4"/>
    <p:sldId id="316" r:id="rId5"/>
    <p:sldId id="317" r:id="rId6"/>
    <p:sldId id="318" r:id="rId7"/>
    <p:sldId id="288" r:id="rId8"/>
    <p:sldId id="311" r:id="rId9"/>
    <p:sldId id="289" r:id="rId10"/>
    <p:sldId id="290" r:id="rId11"/>
    <p:sldId id="32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E6EDD9-E2A8-4757-A4CB-6567F325D420}" v="64" dt="2026-06-18T01:07:54.482"/>
    <p1510:client id="{572081E7-6874-EFE9-BC89-D1A73C10370C}" v="2523" dt="2026-06-18T00:08:37.375"/>
    <p1510:client id="{A38BF702-39F8-8DF0-6E93-2CCFDEBF1970}" v="2317" dt="2026-06-18T01:37:13.612"/>
    <p1510:client id="{BE27D06D-EA3F-5D77-411A-72F2EC8E54F1}" v="1965" dt="2026-06-17T21:23:04.960"/>
    <p1510:client id="{DFAF4DF3-A848-6F10-E684-77CF6D11E8FC}" v="67" dt="2026-06-18T01:46:39.4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alda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D5C73-90CE-41D6-9DF2-E9B9041D96D4}" type="datetimeFigureOut">
              <a:rPr lang="nn-NO" smtClean="0"/>
              <a:t>05.08.2026</a:t>
            </a:fld>
            <a:endParaRPr lang="nn-NO"/>
          </a:p>
        </p:txBody>
      </p:sp>
      <p:sp>
        <p:nvSpPr>
          <p:cNvPr id="4" name="Plasshaldar for lysbilet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aldar for notat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</a:p>
        </p:txBody>
      </p:sp>
      <p:sp>
        <p:nvSpPr>
          <p:cNvPr id="6" name="Plasshaldar for bot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aldar for lysbilet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6BE72-A3CC-40C1-926E-0F11F6682FCD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79260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5E0A0-02F8-4163-4CE7-1A4F12AED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>
            <a:extLst>
              <a:ext uri="{FF2B5EF4-FFF2-40B4-BE49-F238E27FC236}">
                <a16:creationId xmlns:a16="http://schemas.microsoft.com/office/drawing/2014/main" id="{F334F70A-1548-F7CA-0BAD-350CC608A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>
            <a:extLst>
              <a:ext uri="{FF2B5EF4-FFF2-40B4-BE49-F238E27FC236}">
                <a16:creationId xmlns:a16="http://schemas.microsoft.com/office/drawing/2014/main" id="{61304427-816E-CCB1-9FCB-B71F2009B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aldar for lysbiletnummer 3">
            <a:extLst>
              <a:ext uri="{FF2B5EF4-FFF2-40B4-BE49-F238E27FC236}">
                <a16:creationId xmlns:a16="http://schemas.microsoft.com/office/drawing/2014/main" id="{625F5E9F-FB25-E012-E271-D123F6C39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6BE72-A3CC-40C1-926E-0F11F6682FCD}" type="slidenum">
              <a:rPr lang="nn-NO" smtClean="0"/>
              <a:t>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148715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6BE72-A3CC-40C1-926E-0F11F6682FCD}" type="slidenum">
              <a:rPr lang="nn-NO" smtClean="0"/>
              <a:t>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45289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85A02-64FE-B2A9-6646-B2A07B1B9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>
            <a:extLst>
              <a:ext uri="{FF2B5EF4-FFF2-40B4-BE49-F238E27FC236}">
                <a16:creationId xmlns:a16="http://schemas.microsoft.com/office/drawing/2014/main" id="{32C33590-F443-B004-56B7-CBE0B566CB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>
            <a:extLst>
              <a:ext uri="{FF2B5EF4-FFF2-40B4-BE49-F238E27FC236}">
                <a16:creationId xmlns:a16="http://schemas.microsoft.com/office/drawing/2014/main" id="{2060BD0A-8459-5CCA-6208-44B742AC5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nn-NO" dirty="0"/>
          </a:p>
        </p:txBody>
      </p:sp>
      <p:sp>
        <p:nvSpPr>
          <p:cNvPr id="4" name="Plasshaldar for lysbiletnummer 3">
            <a:extLst>
              <a:ext uri="{FF2B5EF4-FFF2-40B4-BE49-F238E27FC236}">
                <a16:creationId xmlns:a16="http://schemas.microsoft.com/office/drawing/2014/main" id="{D5682F27-47E3-D58A-1B59-393A899813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6BE72-A3CC-40C1-926E-0F11F6682FCD}" type="slidenum">
              <a:rPr lang="nn-NO" smtClean="0"/>
              <a:t>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58010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2D27B-EA99-7FCA-3789-14F73D0E4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>
            <a:extLst>
              <a:ext uri="{FF2B5EF4-FFF2-40B4-BE49-F238E27FC236}">
                <a16:creationId xmlns:a16="http://schemas.microsoft.com/office/drawing/2014/main" id="{49D1281A-3566-08C9-1D68-3F2304D343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>
            <a:extLst>
              <a:ext uri="{FF2B5EF4-FFF2-40B4-BE49-F238E27FC236}">
                <a16:creationId xmlns:a16="http://schemas.microsoft.com/office/drawing/2014/main" id="{8C4F0A5C-DD0E-82E0-0829-D9023F99A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>
            <a:extLst>
              <a:ext uri="{FF2B5EF4-FFF2-40B4-BE49-F238E27FC236}">
                <a16:creationId xmlns:a16="http://schemas.microsoft.com/office/drawing/2014/main" id="{FF3F3A96-E2AF-D612-DB7D-5F8904F60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6BE72-A3CC-40C1-926E-0F11F6682FCD}" type="slidenum">
              <a:rPr lang="nn-NO" smtClean="0"/>
              <a:t>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69310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8E591-58C8-6249-E8A8-6B70BA1BD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>
            <a:extLst>
              <a:ext uri="{FF2B5EF4-FFF2-40B4-BE49-F238E27FC236}">
                <a16:creationId xmlns:a16="http://schemas.microsoft.com/office/drawing/2014/main" id="{240AF483-787B-A9DB-0364-0E2A95B1AC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>
            <a:extLst>
              <a:ext uri="{FF2B5EF4-FFF2-40B4-BE49-F238E27FC236}">
                <a16:creationId xmlns:a16="http://schemas.microsoft.com/office/drawing/2014/main" id="{814747C1-BBF4-5136-9436-5CB97664A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>
            <a:extLst>
              <a:ext uri="{FF2B5EF4-FFF2-40B4-BE49-F238E27FC236}">
                <a16:creationId xmlns:a16="http://schemas.microsoft.com/office/drawing/2014/main" id="{96E6430D-D1CD-D14A-6CA3-36EB88FF7E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6BE72-A3CC-40C1-926E-0F11F6682FCD}" type="slidenum">
              <a:rPr lang="nn-NO" smtClean="0"/>
              <a:t>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69262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kern="100" dirty="0">
              <a:highlight>
                <a:srgbClr val="DAE9F7"/>
              </a:highlight>
            </a:endParaRP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6BE72-A3CC-40C1-926E-0F11F6682FCD}" type="slidenum">
              <a:rPr lang="nn-NO" smtClean="0"/>
              <a:t>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948493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endParaRPr lang="nb-NO" kern="100" dirty="0">
              <a:highlight>
                <a:srgbClr val="DAE9F7"/>
              </a:highlight>
            </a:endParaRP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6BE72-A3CC-40C1-926E-0F11F6682FCD}" type="slidenum">
              <a:rPr lang="nn-NO" smtClean="0"/>
              <a:t>8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71781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ptos"/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6BE72-A3CC-40C1-926E-0F11F6682FCD}" type="slidenum">
              <a:rPr lang="nn-NO" smtClean="0"/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586772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020E7-0FAA-A54A-4136-6D2B0D4EC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>
            <a:extLst>
              <a:ext uri="{FF2B5EF4-FFF2-40B4-BE49-F238E27FC236}">
                <a16:creationId xmlns:a16="http://schemas.microsoft.com/office/drawing/2014/main" id="{03AC4CAA-78FA-E320-D277-48196A2DB0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>
            <a:extLst>
              <a:ext uri="{FF2B5EF4-FFF2-40B4-BE49-F238E27FC236}">
                <a16:creationId xmlns:a16="http://schemas.microsoft.com/office/drawing/2014/main" id="{BA8D662C-37CC-2C33-55DF-68700E19B1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aldar for lysbiletnummer 3">
            <a:extLst>
              <a:ext uri="{FF2B5EF4-FFF2-40B4-BE49-F238E27FC236}">
                <a16:creationId xmlns:a16="http://schemas.microsoft.com/office/drawing/2014/main" id="{6F0C78CC-3AA3-86E8-487E-17AA34FDF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6BE72-A3CC-40C1-926E-0F11F6682FCD}" type="slidenum">
              <a:rPr lang="nn-NO" smtClean="0"/>
              <a:t>11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66559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nb-NO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BFFB6D9E-2757-9FD2-266F-0A6FF33E077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1779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Følsomhet Intern (gul)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6D3843-E4CF-CC25-57C0-AAB7BEF8E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20B77-5ED5-3442-6DA5-866E83E44F60}"/>
              </a:ext>
            </a:extLst>
          </p:cNvPr>
          <p:cNvSpPr/>
          <p:nvPr/>
        </p:nvSpPr>
        <p:spPr>
          <a:xfrm>
            <a:off x="750" y="-916"/>
            <a:ext cx="12192226" cy="68623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27" name="Tabell 26">
            <a:extLst>
              <a:ext uri="{FF2B5EF4-FFF2-40B4-BE49-F238E27FC236}">
                <a16:creationId xmlns:a16="http://schemas.microsoft.com/office/drawing/2014/main" id="{17F19FDC-4B62-47B9-C75E-9145876A4932}"/>
              </a:ext>
            </a:extLst>
          </p:cNvPr>
          <p:cNvGraphicFramePr>
            <a:graphicFrameLocks noGrp="1"/>
          </p:cNvGraphicFramePr>
          <p:nvPr/>
        </p:nvGraphicFramePr>
        <p:xfrm>
          <a:off x="727710" y="746760"/>
          <a:ext cx="2865120" cy="40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024">
                  <a:extLst>
                    <a:ext uri="{9D8B030D-6E8A-4147-A177-3AD203B41FA5}">
                      <a16:colId xmlns:a16="http://schemas.microsoft.com/office/drawing/2014/main" val="3515820212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2806604665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4157855868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2565696078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3938248364"/>
                    </a:ext>
                  </a:extLst>
                </a:gridCol>
              </a:tblGrid>
              <a:tr h="401320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610078"/>
                  </a:ext>
                </a:extLst>
              </a:tr>
            </a:tbl>
          </a:graphicData>
        </a:graphic>
      </p:graphicFrame>
      <p:graphicFrame>
        <p:nvGraphicFramePr>
          <p:cNvPr id="29" name="Tabell 28">
            <a:extLst>
              <a:ext uri="{FF2B5EF4-FFF2-40B4-BE49-F238E27FC236}">
                <a16:creationId xmlns:a16="http://schemas.microsoft.com/office/drawing/2014/main" id="{5AD78224-E372-925D-CDE6-8D2445F65CCD}"/>
              </a:ext>
            </a:extLst>
          </p:cNvPr>
          <p:cNvGraphicFramePr>
            <a:graphicFrameLocks noGrp="1"/>
          </p:cNvGraphicFramePr>
          <p:nvPr/>
        </p:nvGraphicFramePr>
        <p:xfrm>
          <a:off x="8478428" y="5702300"/>
          <a:ext cx="2865120" cy="40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024">
                  <a:extLst>
                    <a:ext uri="{9D8B030D-6E8A-4147-A177-3AD203B41FA5}">
                      <a16:colId xmlns:a16="http://schemas.microsoft.com/office/drawing/2014/main" val="3515820212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2806604665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4157855868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2565696078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3938248364"/>
                    </a:ext>
                  </a:extLst>
                </a:gridCol>
              </a:tblGrid>
              <a:tr h="401320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610078"/>
                  </a:ext>
                </a:extLst>
              </a:tr>
            </a:tbl>
          </a:graphicData>
        </a:graphic>
      </p:graphicFrame>
      <p:sp>
        <p:nvSpPr>
          <p:cNvPr id="31" name="Undertittel 2">
            <a:extLst>
              <a:ext uri="{FF2B5EF4-FFF2-40B4-BE49-F238E27FC236}">
                <a16:creationId xmlns:a16="http://schemas.microsoft.com/office/drawing/2014/main" id="{9E587FBC-200C-C373-D2F2-14EC4A6A7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5640996"/>
            <a:ext cx="6831673" cy="6808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>
                <a:solidFill>
                  <a:schemeClr val="bg1"/>
                </a:solidFill>
              </a:rPr>
              <a:t>Maria Vatnøy, kommunepsykolog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05BE113-D42C-9FFF-C2EC-2D79487F698F}"/>
              </a:ext>
            </a:extLst>
          </p:cNvPr>
          <p:cNvSpPr/>
          <p:nvPr/>
        </p:nvSpPr>
        <p:spPr>
          <a:xfrm>
            <a:off x="3592830" y="639981"/>
            <a:ext cx="445770" cy="5081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Tittel 1">
            <a:extLst>
              <a:ext uri="{FF2B5EF4-FFF2-40B4-BE49-F238E27FC236}">
                <a16:creationId xmlns:a16="http://schemas.microsoft.com/office/drawing/2014/main" id="{A7B61911-C5D0-06E4-119F-0DC24252E3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857" y="1909776"/>
            <a:ext cx="11627489" cy="303966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nb-NO" sz="15200" b="1"/>
              <a:t>Austevoll</a:t>
            </a:r>
            <a:br>
              <a:rPr lang="nb-NO" sz="8800"/>
            </a:br>
            <a:r>
              <a:rPr lang="nb-NO" sz="6000"/>
              <a:t>rusbehandlingsutvalget</a:t>
            </a:r>
            <a:endParaRPr lang="nb-NO" sz="6800"/>
          </a:p>
        </p:txBody>
      </p:sp>
    </p:spTree>
    <p:extLst>
      <p:ext uri="{BB962C8B-B14F-4D97-AF65-F5344CB8AC3E}">
        <p14:creationId xmlns:p14="http://schemas.microsoft.com/office/powerpoint/2010/main" val="3998950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3D6D71-2B5B-D227-E5A3-B364D40F1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877425" cy="1485900"/>
          </a:xfrm>
        </p:spPr>
        <p:txBody>
          <a:bodyPr/>
          <a:lstStyle/>
          <a:p>
            <a:r>
              <a:rPr lang="nb-NO" sz="4800" b="1">
                <a:solidFill>
                  <a:schemeClr val="accent2"/>
                </a:solidFill>
              </a:rPr>
              <a:t>Korleis får me til endring i praksis?</a:t>
            </a:r>
            <a:endParaRPr lang="nb-NO">
              <a:solidFill>
                <a:schemeClr val="accent2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817A95-D6B7-7A86-1C28-DA5AB3144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A26176"/>
              </a:buClr>
              <a:buNone/>
            </a:pPr>
            <a:r>
              <a:rPr lang="nn-NO" sz="2400" b="1"/>
              <a:t>Me veit mykje om utfordringane</a:t>
            </a:r>
            <a:endParaRPr lang="nn-NO" sz="2400" b="1">
              <a:latin typeface="Franklin Gothic Book"/>
              <a:cs typeface="Segoe UI"/>
            </a:endParaRPr>
          </a:p>
          <a:p>
            <a:pPr marL="0" indent="0">
              <a:buNone/>
            </a:pPr>
            <a:endParaRPr lang="nn-NO" sz="2400" b="1"/>
          </a:p>
          <a:p>
            <a:pPr marL="0" indent="0">
              <a:buNone/>
            </a:pPr>
            <a:r>
              <a:rPr lang="nn-NO" sz="2400" b="1"/>
              <a:t>Kommunane treng: </a:t>
            </a:r>
          </a:p>
          <a:p>
            <a:pPr marL="383540" indent="-383540">
              <a:buClr>
                <a:schemeClr val="accent2"/>
              </a:buClr>
            </a:pPr>
            <a:r>
              <a:rPr lang="nn-NO"/>
              <a:t>Verktøy for å nå målgruppa tidlegare</a:t>
            </a:r>
          </a:p>
          <a:p>
            <a:pPr marL="383540" indent="-383540">
              <a:buClr>
                <a:schemeClr val="accent2"/>
              </a:buClr>
            </a:pPr>
            <a:r>
              <a:rPr lang="nn-NO"/>
              <a:t>Meir strukturert samarbeid rundt pasientforløp </a:t>
            </a:r>
          </a:p>
          <a:p>
            <a:pPr marL="383540" indent="-383540">
              <a:buClr>
                <a:schemeClr val="accent2"/>
              </a:buClr>
            </a:pPr>
            <a:r>
              <a:rPr lang="nn-NO"/>
              <a:t>Kompetanseløft på tvers av tenester </a:t>
            </a:r>
          </a:p>
          <a:p>
            <a:pPr marL="383540" indent="-383540">
              <a:buClr>
                <a:schemeClr val="accent2"/>
              </a:buClr>
            </a:pPr>
            <a:r>
              <a:rPr lang="nn-NO"/>
              <a:t>Støtte til fagutvikling og implementering 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4DAE7298-5F2C-BC9C-24C1-CA108AAAE4F3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1543050"/>
          <a:ext cx="5524500" cy="19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0750">
                  <a:extLst>
                    <a:ext uri="{9D8B030D-6E8A-4147-A177-3AD203B41FA5}">
                      <a16:colId xmlns:a16="http://schemas.microsoft.com/office/drawing/2014/main" val="3515820212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val="2806604665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val="4005449086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val="4157855868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val="2565696078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val="3938248364"/>
                    </a:ext>
                  </a:extLst>
                </a:gridCol>
              </a:tblGrid>
              <a:tr h="171026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610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4215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3E0571-C9C1-1721-B754-8A8BF189D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980EC0F4-9B97-0423-9B3C-B92C0EACC2DD}"/>
              </a:ext>
            </a:extLst>
          </p:cNvPr>
          <p:cNvSpPr/>
          <p:nvPr/>
        </p:nvSpPr>
        <p:spPr>
          <a:xfrm>
            <a:off x="750" y="-916"/>
            <a:ext cx="12192226" cy="68623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27" name="Tabell 26">
            <a:extLst>
              <a:ext uri="{FF2B5EF4-FFF2-40B4-BE49-F238E27FC236}">
                <a16:creationId xmlns:a16="http://schemas.microsoft.com/office/drawing/2014/main" id="{27B04407-3A35-4A02-4D48-03724EFC69D3}"/>
              </a:ext>
            </a:extLst>
          </p:cNvPr>
          <p:cNvGraphicFramePr>
            <a:graphicFrameLocks noGrp="1"/>
          </p:cNvGraphicFramePr>
          <p:nvPr/>
        </p:nvGraphicFramePr>
        <p:xfrm>
          <a:off x="727710" y="746760"/>
          <a:ext cx="2865120" cy="40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024">
                  <a:extLst>
                    <a:ext uri="{9D8B030D-6E8A-4147-A177-3AD203B41FA5}">
                      <a16:colId xmlns:a16="http://schemas.microsoft.com/office/drawing/2014/main" val="3515820212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2806604665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4157855868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2565696078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3938248364"/>
                    </a:ext>
                  </a:extLst>
                </a:gridCol>
              </a:tblGrid>
              <a:tr h="401320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610078"/>
                  </a:ext>
                </a:extLst>
              </a:tr>
            </a:tbl>
          </a:graphicData>
        </a:graphic>
      </p:graphicFrame>
      <p:graphicFrame>
        <p:nvGraphicFramePr>
          <p:cNvPr id="29" name="Tabell 28">
            <a:extLst>
              <a:ext uri="{FF2B5EF4-FFF2-40B4-BE49-F238E27FC236}">
                <a16:creationId xmlns:a16="http://schemas.microsoft.com/office/drawing/2014/main" id="{9DD1E40B-ECA0-3EFF-BDCB-5F241E606826}"/>
              </a:ext>
            </a:extLst>
          </p:cNvPr>
          <p:cNvGraphicFramePr>
            <a:graphicFrameLocks noGrp="1"/>
          </p:cNvGraphicFramePr>
          <p:nvPr/>
        </p:nvGraphicFramePr>
        <p:xfrm>
          <a:off x="8478428" y="5702300"/>
          <a:ext cx="2865120" cy="40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024">
                  <a:extLst>
                    <a:ext uri="{9D8B030D-6E8A-4147-A177-3AD203B41FA5}">
                      <a16:colId xmlns:a16="http://schemas.microsoft.com/office/drawing/2014/main" val="3515820212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2806604665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4157855868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2565696078"/>
                    </a:ext>
                  </a:extLst>
                </a:gridCol>
                <a:gridCol w="573024">
                  <a:extLst>
                    <a:ext uri="{9D8B030D-6E8A-4147-A177-3AD203B41FA5}">
                      <a16:colId xmlns:a16="http://schemas.microsoft.com/office/drawing/2014/main" val="3938248364"/>
                    </a:ext>
                  </a:extLst>
                </a:gridCol>
              </a:tblGrid>
              <a:tr h="401320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610078"/>
                  </a:ext>
                </a:extLst>
              </a:tr>
            </a:tbl>
          </a:graphicData>
        </a:graphic>
      </p:graphicFrame>
      <p:sp>
        <p:nvSpPr>
          <p:cNvPr id="31" name="Undertittel 2">
            <a:extLst>
              <a:ext uri="{FF2B5EF4-FFF2-40B4-BE49-F238E27FC236}">
                <a16:creationId xmlns:a16="http://schemas.microsoft.com/office/drawing/2014/main" id="{61169A6E-8261-A356-8FF8-F2837B665A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5640996"/>
            <a:ext cx="6831673" cy="6808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>
                <a:solidFill>
                  <a:schemeClr val="bg1"/>
                </a:solidFill>
              </a:rPr>
              <a:t>Maria Vatnøy, kommunepsykolog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578991D2-773C-B40E-464A-894E9FF3D15A}"/>
              </a:ext>
            </a:extLst>
          </p:cNvPr>
          <p:cNvSpPr/>
          <p:nvPr/>
        </p:nvSpPr>
        <p:spPr>
          <a:xfrm>
            <a:off x="3592830" y="639981"/>
            <a:ext cx="445770" cy="5081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Tittel 1">
            <a:extLst>
              <a:ext uri="{FF2B5EF4-FFF2-40B4-BE49-F238E27FC236}">
                <a16:creationId xmlns:a16="http://schemas.microsoft.com/office/drawing/2014/main" id="{59130A0F-A2C3-A4D0-33F9-3E039472A7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857" y="1909776"/>
            <a:ext cx="11627489" cy="303966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nb-NO" sz="15200" b="1"/>
              <a:t>Austevoll</a:t>
            </a:r>
            <a:br>
              <a:rPr lang="nb-NO" sz="8800"/>
            </a:br>
            <a:r>
              <a:rPr lang="nb-NO" sz="6000"/>
              <a:t>rusbehandlingsutvalget</a:t>
            </a:r>
            <a:endParaRPr lang="nb-NO" sz="6800"/>
          </a:p>
        </p:txBody>
      </p:sp>
    </p:spTree>
    <p:extLst>
      <p:ext uri="{BB962C8B-B14F-4D97-AF65-F5344CB8AC3E}">
        <p14:creationId xmlns:p14="http://schemas.microsoft.com/office/powerpoint/2010/main" val="1415078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131DDA-28A2-2A7E-12B5-280497B0F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12273"/>
            <a:ext cx="4359599" cy="457093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spcAft>
                <a:spcPts val="3600"/>
              </a:spcAft>
            </a:pPr>
            <a:br>
              <a:rPr lang="nb-NO" sz="4800" b="1"/>
            </a:br>
            <a:r>
              <a:rPr lang="nb-NO" sz="4800" b="1"/>
              <a:t>Rusbehandling i framtida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F8D966A9-D153-5A37-A77A-ED909D1D91DE}"/>
              </a:ext>
            </a:extLst>
          </p:cNvPr>
          <p:cNvGrpSpPr/>
          <p:nvPr/>
        </p:nvGrpSpPr>
        <p:grpSpPr>
          <a:xfrm>
            <a:off x="6081760" y="1108817"/>
            <a:ext cx="4993885" cy="4918939"/>
            <a:chOff x="6081760" y="1108817"/>
            <a:chExt cx="4993885" cy="4918939"/>
          </a:xfrm>
        </p:grpSpPr>
        <p:sp>
          <p:nvSpPr>
            <p:cNvPr id="5" name="Frihåndsform: figur 4">
              <a:extLst>
                <a:ext uri="{FF2B5EF4-FFF2-40B4-BE49-F238E27FC236}">
                  <a16:creationId xmlns:a16="http://schemas.microsoft.com/office/drawing/2014/main" id="{33933E16-0477-1552-98A4-EFE0BDD9E7AD}"/>
                </a:ext>
              </a:extLst>
            </p:cNvPr>
            <p:cNvSpPr/>
            <p:nvPr/>
          </p:nvSpPr>
          <p:spPr>
            <a:xfrm>
              <a:off x="7778762" y="1108817"/>
              <a:ext cx="1599880" cy="999932"/>
            </a:xfrm>
            <a:custGeom>
              <a:avLst/>
              <a:gdLst>
                <a:gd name="connsiteX0" fmla="*/ 0 w 1599880"/>
                <a:gd name="connsiteY0" fmla="*/ 0 h 999932"/>
                <a:gd name="connsiteX1" fmla="*/ 1599880 w 1599880"/>
                <a:gd name="connsiteY1" fmla="*/ 0 h 999932"/>
                <a:gd name="connsiteX2" fmla="*/ 1599880 w 1599880"/>
                <a:gd name="connsiteY2" fmla="*/ 999932 h 999932"/>
                <a:gd name="connsiteX3" fmla="*/ 0 w 1599880"/>
                <a:gd name="connsiteY3" fmla="*/ 999932 h 999932"/>
                <a:gd name="connsiteX4" fmla="*/ 0 w 1599880"/>
                <a:gd name="connsiteY4" fmla="*/ 0 h 99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9880" h="999932">
                  <a:moveTo>
                    <a:pt x="0" y="0"/>
                  </a:moveTo>
                  <a:lnTo>
                    <a:pt x="1599880" y="0"/>
                  </a:lnTo>
                  <a:lnTo>
                    <a:pt x="1599880" y="999932"/>
                  </a:lnTo>
                  <a:lnTo>
                    <a:pt x="0" y="9999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2100"/>
                <a:t>Austevoll </a:t>
              </a:r>
              <a:br>
                <a:rPr lang="nb-NO" sz="2100"/>
              </a:br>
              <a:r>
                <a:rPr lang="nb-NO" sz="2100"/>
                <a:t>og reiseveg</a:t>
              </a:r>
            </a:p>
          </p:txBody>
        </p:sp>
        <p:sp>
          <p:nvSpPr>
            <p:cNvPr id="6" name="Frihåndsform: figur 5">
              <a:extLst>
                <a:ext uri="{FF2B5EF4-FFF2-40B4-BE49-F238E27FC236}">
                  <a16:creationId xmlns:a16="http://schemas.microsoft.com/office/drawing/2014/main" id="{A03944F3-7538-CFF3-5A04-7385F68A8AE1}"/>
                </a:ext>
              </a:extLst>
            </p:cNvPr>
            <p:cNvSpPr/>
            <p:nvPr/>
          </p:nvSpPr>
          <p:spPr>
            <a:xfrm>
              <a:off x="6393974" y="1489935"/>
              <a:ext cx="3919008" cy="391900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113409" y="375787"/>
                  </a:moveTo>
                  <a:arcTo wR="1959504" hR="1959504" stAng="18364637" swAng="824738"/>
                </a:path>
              </a:pathLst>
            </a:custGeom>
            <a:noFill/>
            <a:ln>
              <a:tailEnd type="arrow"/>
            </a:ln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nn-NO"/>
            </a:p>
          </p:txBody>
        </p:sp>
        <p:sp>
          <p:nvSpPr>
            <p:cNvPr id="7" name="Frihåndsform: figur 6">
              <a:extLst>
                <a:ext uri="{FF2B5EF4-FFF2-40B4-BE49-F238E27FC236}">
                  <a16:creationId xmlns:a16="http://schemas.microsoft.com/office/drawing/2014/main" id="{9DE3D3B2-655C-D09E-7255-41F9AE43FDD2}"/>
                </a:ext>
              </a:extLst>
            </p:cNvPr>
            <p:cNvSpPr/>
            <p:nvPr/>
          </p:nvSpPr>
          <p:spPr>
            <a:xfrm>
              <a:off x="9475765" y="2307508"/>
              <a:ext cx="1599880" cy="999932"/>
            </a:xfrm>
            <a:custGeom>
              <a:avLst/>
              <a:gdLst>
                <a:gd name="connsiteX0" fmla="*/ 0 w 1599880"/>
                <a:gd name="connsiteY0" fmla="*/ 0 h 999932"/>
                <a:gd name="connsiteX1" fmla="*/ 1599880 w 1599880"/>
                <a:gd name="connsiteY1" fmla="*/ 0 h 999932"/>
                <a:gd name="connsiteX2" fmla="*/ 1599880 w 1599880"/>
                <a:gd name="connsiteY2" fmla="*/ 999932 h 999932"/>
                <a:gd name="connsiteX3" fmla="*/ 0 w 1599880"/>
                <a:gd name="connsiteY3" fmla="*/ 999932 h 999932"/>
                <a:gd name="connsiteX4" fmla="*/ 0 w 1599880"/>
                <a:gd name="connsiteY4" fmla="*/ 0 h 99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9880" h="999932">
                  <a:moveTo>
                    <a:pt x="0" y="0"/>
                  </a:moveTo>
                  <a:lnTo>
                    <a:pt x="1599880" y="0"/>
                  </a:lnTo>
                  <a:lnTo>
                    <a:pt x="1599880" y="999932"/>
                  </a:lnTo>
                  <a:lnTo>
                    <a:pt x="0" y="9999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-1805898"/>
                <a:satOff val="2604"/>
                <a:lumOff val="509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2100"/>
                <a:t>Frå innsikt til praksis</a:t>
              </a:r>
            </a:p>
          </p:txBody>
        </p:sp>
        <p:sp>
          <p:nvSpPr>
            <p:cNvPr id="8" name="Frihåndsform: figur 7">
              <a:extLst>
                <a:ext uri="{FF2B5EF4-FFF2-40B4-BE49-F238E27FC236}">
                  <a16:creationId xmlns:a16="http://schemas.microsoft.com/office/drawing/2014/main" id="{6576B1BD-29DF-3F23-C741-398043099D1F}"/>
                </a:ext>
              </a:extLst>
            </p:cNvPr>
            <p:cNvSpPr/>
            <p:nvPr/>
          </p:nvSpPr>
          <p:spPr>
            <a:xfrm>
              <a:off x="6519688" y="1617513"/>
              <a:ext cx="3919008" cy="391900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912071" y="1794771"/>
                  </a:moveTo>
                  <a:arcTo wR="1959504" hR="1959504" stAng="21310653" swAng="558127"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  <a:tailEnd type="arrow"/>
            </a:ln>
          </p:spPr>
          <p:style>
            <a:lnRef idx="1">
              <a:schemeClr val="accent4">
                <a:hueOff val="-1805898"/>
                <a:satOff val="2604"/>
                <a:lumOff val="5098"/>
                <a:alphaOff val="0"/>
              </a:schemeClr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nn-NO"/>
            </a:p>
          </p:txBody>
        </p:sp>
        <p:sp>
          <p:nvSpPr>
            <p:cNvPr id="10" name="Frihåndsform: figur 9">
              <a:extLst>
                <a:ext uri="{FF2B5EF4-FFF2-40B4-BE49-F238E27FC236}">
                  <a16:creationId xmlns:a16="http://schemas.microsoft.com/office/drawing/2014/main" id="{E9EC6CFD-4873-2FED-00C0-FD76A4D2E734}"/>
                </a:ext>
              </a:extLst>
            </p:cNvPr>
            <p:cNvSpPr/>
            <p:nvPr/>
          </p:nvSpPr>
          <p:spPr>
            <a:xfrm>
              <a:off x="9475756" y="3834978"/>
              <a:ext cx="1599880" cy="999932"/>
            </a:xfrm>
            <a:custGeom>
              <a:avLst/>
              <a:gdLst>
                <a:gd name="connsiteX0" fmla="*/ 0 w 1599880"/>
                <a:gd name="connsiteY0" fmla="*/ 0 h 999932"/>
                <a:gd name="connsiteX1" fmla="*/ 1599880 w 1599880"/>
                <a:gd name="connsiteY1" fmla="*/ 0 h 999932"/>
                <a:gd name="connsiteX2" fmla="*/ 1599880 w 1599880"/>
                <a:gd name="connsiteY2" fmla="*/ 999932 h 999932"/>
                <a:gd name="connsiteX3" fmla="*/ 0 w 1599880"/>
                <a:gd name="connsiteY3" fmla="*/ 999932 h 999932"/>
                <a:gd name="connsiteX4" fmla="*/ 0 w 1599880"/>
                <a:gd name="connsiteY4" fmla="*/ 0 h 99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9880" h="999932">
                  <a:moveTo>
                    <a:pt x="0" y="0"/>
                  </a:moveTo>
                  <a:lnTo>
                    <a:pt x="1599880" y="0"/>
                  </a:lnTo>
                  <a:lnTo>
                    <a:pt x="1599880" y="999932"/>
                  </a:lnTo>
                  <a:lnTo>
                    <a:pt x="0" y="9999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-3611796"/>
                <a:satOff val="5208"/>
                <a:lumOff val="1019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2100"/>
                <a:t>Korleis nå målgruppa tidleg?</a:t>
              </a:r>
            </a:p>
          </p:txBody>
        </p:sp>
        <p:sp>
          <p:nvSpPr>
            <p:cNvPr id="11" name="Frihåndsform: figur 10">
              <a:extLst>
                <a:ext uri="{FF2B5EF4-FFF2-40B4-BE49-F238E27FC236}">
                  <a16:creationId xmlns:a16="http://schemas.microsoft.com/office/drawing/2014/main" id="{FDC8FF6E-CE36-3FFD-9E55-19F258092639}"/>
                </a:ext>
              </a:extLst>
            </p:cNvPr>
            <p:cNvSpPr/>
            <p:nvPr/>
          </p:nvSpPr>
          <p:spPr>
            <a:xfrm>
              <a:off x="6397669" y="1725366"/>
              <a:ext cx="3919008" cy="391900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450923" y="3230457"/>
                  </a:moveTo>
                  <a:arcTo wR="1959504" hR="1959504" stAng="2426212" swAng="818701"/>
                </a:path>
              </a:pathLst>
            </a:custGeom>
            <a:solidFill>
              <a:schemeClr val="accent3"/>
            </a:solidFill>
            <a:ln>
              <a:solidFill>
                <a:schemeClr val="accent3"/>
              </a:solidFill>
              <a:tailEnd type="arrow"/>
            </a:ln>
          </p:spPr>
          <p:style>
            <a:lnRef idx="1">
              <a:schemeClr val="accent4">
                <a:hueOff val="-3611796"/>
                <a:satOff val="5208"/>
                <a:lumOff val="10196"/>
                <a:alphaOff val="0"/>
              </a:schemeClr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nb-NO"/>
            </a:p>
          </p:txBody>
        </p:sp>
        <p:sp>
          <p:nvSpPr>
            <p:cNvPr id="12" name="Frihåndsform: figur 11">
              <a:extLst>
                <a:ext uri="{FF2B5EF4-FFF2-40B4-BE49-F238E27FC236}">
                  <a16:creationId xmlns:a16="http://schemas.microsoft.com/office/drawing/2014/main" id="{E31F59F0-5192-2B2D-A2CD-5C829562EE8F}"/>
                </a:ext>
              </a:extLst>
            </p:cNvPr>
            <p:cNvSpPr/>
            <p:nvPr/>
          </p:nvSpPr>
          <p:spPr>
            <a:xfrm>
              <a:off x="7778762" y="5027824"/>
              <a:ext cx="1599880" cy="999932"/>
            </a:xfrm>
            <a:custGeom>
              <a:avLst/>
              <a:gdLst>
                <a:gd name="connsiteX0" fmla="*/ 0 w 1599880"/>
                <a:gd name="connsiteY0" fmla="*/ 0 h 999932"/>
                <a:gd name="connsiteX1" fmla="*/ 1599880 w 1599880"/>
                <a:gd name="connsiteY1" fmla="*/ 0 h 999932"/>
                <a:gd name="connsiteX2" fmla="*/ 1599880 w 1599880"/>
                <a:gd name="connsiteY2" fmla="*/ 999932 h 999932"/>
                <a:gd name="connsiteX3" fmla="*/ 0 w 1599880"/>
                <a:gd name="connsiteY3" fmla="*/ 999932 h 999932"/>
                <a:gd name="connsiteX4" fmla="*/ 0 w 1599880"/>
                <a:gd name="connsiteY4" fmla="*/ 0 h 99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9880" h="999932">
                  <a:moveTo>
                    <a:pt x="0" y="0"/>
                  </a:moveTo>
                  <a:lnTo>
                    <a:pt x="1599880" y="0"/>
                  </a:lnTo>
                  <a:lnTo>
                    <a:pt x="1599880" y="999932"/>
                  </a:lnTo>
                  <a:lnTo>
                    <a:pt x="0" y="9999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-5417695"/>
                <a:satOff val="7812"/>
                <a:lumOff val="1529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n-NO" sz="2100"/>
                <a:t>Samarbeid på tvers</a:t>
              </a:r>
              <a:endParaRPr lang="nn-NO" sz="2100" kern="1200" noProof="0"/>
            </a:p>
          </p:txBody>
        </p:sp>
        <p:sp>
          <p:nvSpPr>
            <p:cNvPr id="13" name="Frihåndsform: figur 12">
              <a:extLst>
                <a:ext uri="{FF2B5EF4-FFF2-40B4-BE49-F238E27FC236}">
                  <a16:creationId xmlns:a16="http://schemas.microsoft.com/office/drawing/2014/main" id="{A5793D0B-5042-24BD-89C8-4B159170CB3A}"/>
                </a:ext>
              </a:extLst>
            </p:cNvPr>
            <p:cNvSpPr/>
            <p:nvPr/>
          </p:nvSpPr>
          <p:spPr>
            <a:xfrm>
              <a:off x="6840728" y="1725366"/>
              <a:ext cx="3919008" cy="391900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810003" y="3546420"/>
                  </a:moveTo>
                  <a:arcTo wR="1959504" hR="1959504" stAng="7555087" swAng="818701"/>
                </a:path>
              </a:pathLst>
            </a:custGeom>
            <a:noFill/>
            <a:ln>
              <a:solidFill>
                <a:schemeClr val="accent2"/>
              </a:solidFill>
              <a:tailEnd type="arrow"/>
            </a:ln>
          </p:spPr>
          <p:style>
            <a:lnRef idx="1">
              <a:schemeClr val="accent4">
                <a:hueOff val="-5417695"/>
                <a:satOff val="7812"/>
                <a:lumOff val="15295"/>
                <a:alphaOff val="0"/>
              </a:schemeClr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nn-NO"/>
            </a:p>
          </p:txBody>
        </p:sp>
        <p:sp>
          <p:nvSpPr>
            <p:cNvPr id="14" name="Frihåndsform: figur 13">
              <a:extLst>
                <a:ext uri="{FF2B5EF4-FFF2-40B4-BE49-F238E27FC236}">
                  <a16:creationId xmlns:a16="http://schemas.microsoft.com/office/drawing/2014/main" id="{186C2EB0-E9F3-1921-BA73-79C5892AD8F4}"/>
                </a:ext>
              </a:extLst>
            </p:cNvPr>
            <p:cNvSpPr/>
            <p:nvPr/>
          </p:nvSpPr>
          <p:spPr>
            <a:xfrm>
              <a:off x="6081768" y="3834978"/>
              <a:ext cx="1599880" cy="999932"/>
            </a:xfrm>
            <a:custGeom>
              <a:avLst/>
              <a:gdLst>
                <a:gd name="connsiteX0" fmla="*/ 0 w 1599880"/>
                <a:gd name="connsiteY0" fmla="*/ 0 h 999932"/>
                <a:gd name="connsiteX1" fmla="*/ 1599880 w 1599880"/>
                <a:gd name="connsiteY1" fmla="*/ 0 h 999932"/>
                <a:gd name="connsiteX2" fmla="*/ 1599880 w 1599880"/>
                <a:gd name="connsiteY2" fmla="*/ 999932 h 999932"/>
                <a:gd name="connsiteX3" fmla="*/ 0 w 1599880"/>
                <a:gd name="connsiteY3" fmla="*/ 999932 h 999932"/>
                <a:gd name="connsiteX4" fmla="*/ 0 w 1599880"/>
                <a:gd name="connsiteY4" fmla="*/ 0 h 99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9880" h="999932">
                  <a:moveTo>
                    <a:pt x="0" y="0"/>
                  </a:moveTo>
                  <a:lnTo>
                    <a:pt x="1599880" y="0"/>
                  </a:lnTo>
                  <a:lnTo>
                    <a:pt x="1599880" y="999932"/>
                  </a:lnTo>
                  <a:lnTo>
                    <a:pt x="0" y="9999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-7223593"/>
                <a:satOff val="10416"/>
                <a:lumOff val="2039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n-NO" sz="2100"/>
                <a:t>Kompetanse-behov</a:t>
              </a:r>
              <a:endParaRPr lang="nb-NO"/>
            </a:p>
          </p:txBody>
        </p:sp>
        <p:sp>
          <p:nvSpPr>
            <p:cNvPr id="15" name="Frihåndsform: figur 14">
              <a:extLst>
                <a:ext uri="{FF2B5EF4-FFF2-40B4-BE49-F238E27FC236}">
                  <a16:creationId xmlns:a16="http://schemas.microsoft.com/office/drawing/2014/main" id="{3EB6C05A-4221-37FC-63BE-A08DF4EC5442}"/>
                </a:ext>
              </a:extLst>
            </p:cNvPr>
            <p:cNvSpPr/>
            <p:nvPr/>
          </p:nvSpPr>
          <p:spPr>
            <a:xfrm>
              <a:off x="6718709" y="1617513"/>
              <a:ext cx="3919008" cy="391900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5986" y="2112551"/>
                  </a:moveTo>
                  <a:arcTo wR="1959504" hR="1959504" stAng="10531221" swAng="558127"/>
                </a:path>
              </a:pathLst>
            </a:custGeom>
            <a:noFill/>
            <a:ln>
              <a:solidFill>
                <a:schemeClr val="accent6"/>
              </a:solidFill>
              <a:tailEnd type="arrow"/>
            </a:ln>
          </p:spPr>
          <p:style>
            <a:lnRef idx="1">
              <a:schemeClr val="accent4">
                <a:hueOff val="-7223593"/>
                <a:satOff val="10416"/>
                <a:lumOff val="20393"/>
                <a:alphaOff val="0"/>
              </a:schemeClr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nn-NO"/>
            </a:p>
          </p:txBody>
        </p:sp>
        <p:sp>
          <p:nvSpPr>
            <p:cNvPr id="16" name="Frihåndsform: figur 15">
              <a:extLst>
                <a:ext uri="{FF2B5EF4-FFF2-40B4-BE49-F238E27FC236}">
                  <a16:creationId xmlns:a16="http://schemas.microsoft.com/office/drawing/2014/main" id="{EB0D6ECD-5C99-9140-AF18-42C5F4EC4355}"/>
                </a:ext>
              </a:extLst>
            </p:cNvPr>
            <p:cNvSpPr/>
            <p:nvPr/>
          </p:nvSpPr>
          <p:spPr>
            <a:xfrm>
              <a:off x="6081760" y="2307508"/>
              <a:ext cx="1599880" cy="999932"/>
            </a:xfrm>
            <a:custGeom>
              <a:avLst/>
              <a:gdLst>
                <a:gd name="connsiteX0" fmla="*/ 0 w 1599880"/>
                <a:gd name="connsiteY0" fmla="*/ 0 h 999932"/>
                <a:gd name="connsiteX1" fmla="*/ 1599880 w 1599880"/>
                <a:gd name="connsiteY1" fmla="*/ 0 h 999932"/>
                <a:gd name="connsiteX2" fmla="*/ 1599880 w 1599880"/>
                <a:gd name="connsiteY2" fmla="*/ 999932 h 999932"/>
                <a:gd name="connsiteX3" fmla="*/ 0 w 1599880"/>
                <a:gd name="connsiteY3" fmla="*/ 999932 h 999932"/>
                <a:gd name="connsiteX4" fmla="*/ 0 w 1599880"/>
                <a:gd name="connsiteY4" fmla="*/ 0 h 99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9880" h="999932">
                  <a:moveTo>
                    <a:pt x="0" y="0"/>
                  </a:moveTo>
                  <a:lnTo>
                    <a:pt x="1599880" y="0"/>
                  </a:lnTo>
                  <a:lnTo>
                    <a:pt x="1599880" y="999932"/>
                  </a:lnTo>
                  <a:lnTo>
                    <a:pt x="0" y="9999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-9029491"/>
                <a:satOff val="13020"/>
                <a:lumOff val="2549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n-NO" sz="2100" kern="1200" noProof="0"/>
                <a:t>Fleksible </a:t>
              </a:r>
              <a:r>
                <a:rPr lang="nn-NO" sz="2100" kern="1200" noProof="0" err="1"/>
                <a:t>stilli</a:t>
              </a:r>
              <a:r>
                <a:rPr lang="nn-NO" sz="2100" err="1"/>
                <a:t>ngar</a:t>
              </a:r>
              <a:endParaRPr lang="nn-NO" sz="2100" kern="1200" noProof="0"/>
            </a:p>
          </p:txBody>
        </p:sp>
        <p:sp>
          <p:nvSpPr>
            <p:cNvPr id="17" name="Frihåndsform: figur 16">
              <a:extLst>
                <a:ext uri="{FF2B5EF4-FFF2-40B4-BE49-F238E27FC236}">
                  <a16:creationId xmlns:a16="http://schemas.microsoft.com/office/drawing/2014/main" id="{22BF5BC7-4A02-6E6F-FCC8-A0F2D5E07B27}"/>
                </a:ext>
              </a:extLst>
            </p:cNvPr>
            <p:cNvSpPr/>
            <p:nvPr/>
          </p:nvSpPr>
          <p:spPr>
            <a:xfrm>
              <a:off x="6844423" y="1489935"/>
              <a:ext cx="3919008" cy="391900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62336" y="695325"/>
                  </a:moveTo>
                  <a:arcTo wR="1959504" hR="1959504" stAng="13210625" swAng="824738"/>
                </a:path>
              </a:pathLst>
            </a:custGeom>
            <a:noFill/>
            <a:ln>
              <a:solidFill>
                <a:schemeClr val="accent5"/>
              </a:solidFill>
              <a:tailEnd type="arrow"/>
            </a:ln>
          </p:spPr>
          <p:style>
            <a:lnRef idx="1">
              <a:schemeClr val="accent4">
                <a:hueOff val="-9029491"/>
                <a:satOff val="13020"/>
                <a:lumOff val="25491"/>
                <a:alphaOff val="0"/>
              </a:schemeClr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nn-NO"/>
            </a:p>
          </p:txBody>
        </p:sp>
      </p:grp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91EAE0C-35F2-A752-4A71-A6C2DF657386}"/>
              </a:ext>
            </a:extLst>
          </p:cNvPr>
          <p:cNvSpPr txBox="1"/>
          <p:nvPr/>
        </p:nvSpPr>
        <p:spPr>
          <a:xfrm>
            <a:off x="1371599" y="3038784"/>
            <a:ext cx="4061637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n-NO" sz="48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behovet sett frå ein øykommune</a:t>
            </a:r>
          </a:p>
        </p:txBody>
      </p:sp>
    </p:spTree>
    <p:extLst>
      <p:ext uri="{BB962C8B-B14F-4D97-AF65-F5344CB8AC3E}">
        <p14:creationId xmlns:p14="http://schemas.microsoft.com/office/powerpoint/2010/main" val="3735431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3D6D71-2B5B-D227-E5A3-B364D40F1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820400" cy="1485900"/>
          </a:xfrm>
        </p:spPr>
        <p:txBody>
          <a:bodyPr>
            <a:normAutofit/>
          </a:bodyPr>
          <a:lstStyle/>
          <a:p>
            <a:r>
              <a:rPr lang="nn-NO" sz="4800" b="1" dirty="0">
                <a:solidFill>
                  <a:schemeClr val="accent3"/>
                </a:solidFill>
              </a:rPr>
              <a:t>AUSTEVOLL. </a:t>
            </a:r>
            <a:r>
              <a:rPr lang="nn-NO" sz="4800" dirty="0">
                <a:solidFill>
                  <a:schemeClr val="accent3"/>
                </a:solidFill>
              </a:rPr>
              <a:t>Ein øykommune</a:t>
            </a:r>
          </a:p>
        </p:txBody>
      </p:sp>
      <p:pic>
        <p:nvPicPr>
          <p:cNvPr id="4" name="Bilde 3" descr="Eit bilete som inneheld kart, tekst, grunnpilar&#10;&#10;Automatisk generert skildring">
            <a:extLst>
              <a:ext uri="{FF2B5EF4-FFF2-40B4-BE49-F238E27FC236}">
                <a16:creationId xmlns:a16="http://schemas.microsoft.com/office/drawing/2014/main" id="{37CB1A08-6BA9-6E79-10EC-45814C1576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83"/>
          <a:stretch>
            <a:fillRect/>
          </a:stretch>
        </p:blipFill>
        <p:spPr>
          <a:xfrm>
            <a:off x="8335164" y="1712839"/>
            <a:ext cx="3410242" cy="3419645"/>
          </a:xfrm>
          <a:prstGeom prst="rect">
            <a:avLst/>
          </a:prstGeom>
        </p:spPr>
      </p:pic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682A8EA3-CAE5-5E00-580C-107E75D623CD}"/>
              </a:ext>
            </a:extLst>
          </p:cNvPr>
          <p:cNvSpPr txBox="1">
            <a:spLocks/>
          </p:cNvSpPr>
          <p:nvPr/>
        </p:nvSpPr>
        <p:spPr>
          <a:xfrm>
            <a:off x="1371600" y="1903820"/>
            <a:ext cx="9601200" cy="47146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3540" indent="-383540">
              <a:buClr>
                <a:schemeClr val="accent3"/>
              </a:buClr>
            </a:pPr>
            <a:r>
              <a:rPr lang="nn-NO" b="1" dirty="0"/>
              <a:t>Øykommune, ferje til fastlandet</a:t>
            </a:r>
          </a:p>
          <a:p>
            <a:pPr marL="383540" indent="-383540">
              <a:buClr>
                <a:schemeClr val="accent3"/>
              </a:buClr>
            </a:pPr>
            <a:r>
              <a:rPr lang="nn-NO" b="1" dirty="0"/>
              <a:t>Folketal: 5 548 </a:t>
            </a:r>
          </a:p>
          <a:p>
            <a:pPr marL="913765" lvl="1" indent="-383540">
              <a:buClr>
                <a:schemeClr val="accent3"/>
              </a:buClr>
            </a:pPr>
            <a:r>
              <a:rPr lang="nn-NO" dirty="0"/>
              <a:t>Folkevekst og fødselsoverskot </a:t>
            </a:r>
          </a:p>
          <a:p>
            <a:pPr marL="383540" indent="-383540">
              <a:buClr>
                <a:schemeClr val="accent3"/>
              </a:buClr>
            </a:pPr>
            <a:r>
              <a:rPr lang="nn-NO" b="1" dirty="0"/>
              <a:t>Psykisk helse og rus: 3,8 årsverk</a:t>
            </a:r>
            <a:endParaRPr lang="nn-NO" dirty="0"/>
          </a:p>
          <a:p>
            <a:pPr marL="913765" lvl="1" indent="-383540">
              <a:buClr>
                <a:schemeClr val="accent3"/>
              </a:buClr>
            </a:pPr>
            <a:r>
              <a:rPr lang="nn-NO" dirty="0"/>
              <a:t>Leiar. Ruskonsulent. Spesialsjukepleiar. Psykolog</a:t>
            </a:r>
          </a:p>
          <a:p>
            <a:pPr marL="913765" lvl="1" indent="-383540">
              <a:buClr>
                <a:schemeClr val="accent3"/>
              </a:buClr>
            </a:pPr>
            <a:r>
              <a:rPr lang="nn-NO" dirty="0"/>
              <a:t>Ikkje lenger erfaringskonsulent</a:t>
            </a:r>
          </a:p>
          <a:p>
            <a:pPr marL="383540" indent="-383540">
              <a:buClr>
                <a:schemeClr val="accent3"/>
              </a:buClr>
            </a:pPr>
            <a:r>
              <a:rPr lang="nn-NO" b="1" dirty="0"/>
              <a:t>Auke i aktive saker</a:t>
            </a:r>
            <a:endParaRPr lang="nn-NO" dirty="0"/>
          </a:p>
          <a:p>
            <a:pPr marL="383540" indent="-383540">
              <a:buClr>
                <a:schemeClr val="accent3"/>
              </a:buClr>
            </a:pPr>
            <a:r>
              <a:rPr lang="nn-NO" b="1" dirty="0"/>
              <a:t>Få tilvist for rusrelaterte vanskar </a:t>
            </a:r>
          </a:p>
          <a:p>
            <a:pPr marL="383540" indent="-383540">
              <a:buClr>
                <a:schemeClr val="accent3"/>
              </a:buClr>
            </a:pPr>
            <a:r>
              <a:rPr lang="nn-NO" b="1" dirty="0"/>
              <a:t>Statistikk og </a:t>
            </a:r>
            <a:r>
              <a:rPr lang="nn-NO" b="1" dirty="0" err="1"/>
              <a:t>Brukerplan</a:t>
            </a:r>
            <a:endParaRPr lang="nn-NO" b="1" dirty="0"/>
          </a:p>
          <a:p>
            <a:pPr marL="383540" indent="-383540">
              <a:buClr>
                <a:schemeClr val="accent3"/>
              </a:buClr>
            </a:pPr>
            <a:r>
              <a:rPr lang="nn-NO" b="1" dirty="0"/>
              <a:t>Næringsliv og verdiskaping: Fiskeri, havbruk og offshore </a:t>
            </a:r>
          </a:p>
          <a:p>
            <a:pPr lvl="1" indent="-383540">
              <a:buClr>
                <a:schemeClr val="accent3"/>
              </a:buClr>
            </a:pPr>
            <a:r>
              <a:rPr lang="nn-NO" i="0" dirty="0"/>
              <a:t>Havet som arbeidsplass</a:t>
            </a:r>
          </a:p>
          <a:p>
            <a:pPr lvl="1" indent="-383540">
              <a:buClr>
                <a:schemeClr val="accent3"/>
              </a:buClr>
            </a:pPr>
            <a:r>
              <a:rPr lang="nn-NO" i="0" dirty="0"/>
              <a:t>Friperiodar heime </a:t>
            </a:r>
          </a:p>
        </p:txBody>
      </p:sp>
    </p:spTree>
    <p:extLst>
      <p:ext uri="{BB962C8B-B14F-4D97-AF65-F5344CB8AC3E}">
        <p14:creationId xmlns:p14="http://schemas.microsoft.com/office/powerpoint/2010/main" val="189139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0D635-65CA-DA38-3960-2D6EC5F8C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1B446A0-CFE3-08C0-8B97-A06A153F4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685800"/>
            <a:ext cx="9601200" cy="1485900"/>
          </a:xfrm>
        </p:spPr>
        <p:txBody>
          <a:bodyPr/>
          <a:lstStyle/>
          <a:p>
            <a:r>
              <a:rPr lang="nn-NO" sz="4800" b="1">
                <a:solidFill>
                  <a:schemeClr val="accent6"/>
                </a:solidFill>
              </a:rPr>
              <a:t>Utfordringar</a:t>
            </a:r>
            <a:endParaRPr lang="nn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060D2E7-52E9-A1AE-CEBD-C6F209D92117}"/>
              </a:ext>
            </a:extLst>
          </p:cNvPr>
          <p:cNvSpPr txBox="1"/>
          <p:nvPr/>
        </p:nvSpPr>
        <p:spPr>
          <a:xfrm>
            <a:off x="1223481" y="1849069"/>
            <a:ext cx="4660349" cy="43858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  <a:buClr>
                <a:schemeClr val="accent6"/>
              </a:buClr>
            </a:pPr>
            <a:r>
              <a:rPr lang="nn-NO" sz="2400" b="1">
                <a:solidFill>
                  <a:schemeClr val="accent6"/>
                </a:solidFill>
              </a:rPr>
              <a:t>Me veit mykje om utfordringane </a:t>
            </a:r>
            <a:endParaRPr lang="en-US" sz="2400">
              <a:solidFill>
                <a:schemeClr val="accent6"/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"/>
            </a:pPr>
            <a:r>
              <a:rPr lang="nn-NO"/>
              <a:t>Lang reiseveg for behandling</a:t>
            </a: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"/>
            </a:pPr>
            <a:r>
              <a:rPr lang="nn-NO"/>
              <a:t>Ulik kompetanse på samtalar om rus ​</a:t>
            </a: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"/>
            </a:pPr>
            <a:r>
              <a:rPr lang="nn-NO"/>
              <a:t>Små fagmiljø treng drahjelp til å utvikle og prøve ut nye arbeidsmåtar</a:t>
            </a:r>
            <a:br>
              <a:rPr lang="nn-NO" dirty="0"/>
            </a:br>
            <a:endParaRPr lang="nn-NO"/>
          </a:p>
          <a:p>
            <a:pPr>
              <a:spcAft>
                <a:spcPts val="1200"/>
              </a:spcAft>
              <a:buClr>
                <a:schemeClr val="accent6"/>
              </a:buClr>
            </a:pPr>
            <a:r>
              <a:rPr lang="nn-NO" sz="2400" b="1">
                <a:solidFill>
                  <a:schemeClr val="accent6"/>
                </a:solidFill>
              </a:rPr>
              <a:t>… men korleis får me til endring i praksis? </a:t>
            </a: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"/>
            </a:pPr>
            <a:r>
              <a:rPr lang="nn-NO"/>
              <a:t>Tidlegare kontakt med målgruppa</a:t>
            </a: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"/>
            </a:pPr>
            <a:r>
              <a:rPr lang="nn-NO"/>
              <a:t>Samarbeid rundt pasientforløp </a:t>
            </a: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"/>
            </a:pPr>
            <a:r>
              <a:rPr lang="nn-NO"/>
              <a:t>Støtte til fagutvikling, kompetanse </a:t>
            </a:r>
            <a:br>
              <a:rPr lang="nn-NO" dirty="0"/>
            </a:br>
            <a:r>
              <a:rPr lang="nn-NO"/>
              <a:t>og implementering i kommunane​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42D2E47-2FF4-B879-D8D0-D5226CA14785}"/>
              </a:ext>
            </a:extLst>
          </p:cNvPr>
          <p:cNvGraphicFramePr>
            <a:graphicFrameLocks noGrp="1"/>
          </p:cNvGraphicFramePr>
          <p:nvPr/>
        </p:nvGraphicFramePr>
        <p:xfrm>
          <a:off x="6691442" y="378918"/>
          <a:ext cx="223525" cy="6171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25">
                  <a:extLst>
                    <a:ext uri="{9D8B030D-6E8A-4147-A177-3AD203B41FA5}">
                      <a16:colId xmlns:a16="http://schemas.microsoft.com/office/drawing/2014/main" val="3515820212"/>
                    </a:ext>
                  </a:extLst>
                </a:gridCol>
              </a:tblGrid>
              <a:tr h="1028588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 vert="vert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610078"/>
                  </a:ext>
                </a:extLst>
              </a:tr>
              <a:tr h="1028588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 vert="vert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795336"/>
                  </a:ext>
                </a:extLst>
              </a:tr>
              <a:tr h="1028588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 vert="vert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471280"/>
                  </a:ext>
                </a:extLst>
              </a:tr>
              <a:tr h="1028588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 vert="vert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97178"/>
                  </a:ext>
                </a:extLst>
              </a:tr>
              <a:tr h="1028588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 vert="vert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834942"/>
                  </a:ext>
                </a:extLst>
              </a:tr>
              <a:tr h="1028588">
                <a:tc>
                  <a:txBody>
                    <a:bodyPr/>
                    <a:lstStyle/>
                    <a:p>
                      <a:endParaRPr lang="nb-NO" sz="700"/>
                    </a:p>
                  </a:txBody>
                  <a:tcPr vert="vert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803195"/>
                  </a:ext>
                </a:extLst>
              </a:tr>
            </a:tbl>
          </a:graphicData>
        </a:graphic>
      </p:graphicFrame>
      <p:sp>
        <p:nvSpPr>
          <p:cNvPr id="8" name="TekstSylinder 7">
            <a:extLst>
              <a:ext uri="{FF2B5EF4-FFF2-40B4-BE49-F238E27FC236}">
                <a16:creationId xmlns:a16="http://schemas.microsoft.com/office/drawing/2014/main" id="{37F5F175-51E6-4B71-74C1-7F4A4C148A67}"/>
              </a:ext>
            </a:extLst>
          </p:cNvPr>
          <p:cNvSpPr txBox="1"/>
          <p:nvPr/>
        </p:nvSpPr>
        <p:spPr>
          <a:xfrm>
            <a:off x="6914000" y="379102"/>
            <a:ext cx="5049814" cy="616322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1300"/>
              </a:spcBef>
              <a:spcAft>
                <a:spcPts val="900"/>
              </a:spcAft>
              <a:buClr>
                <a:schemeClr val="accent6"/>
              </a:buClr>
            </a:pPr>
            <a:r>
              <a:rPr lang="nn-NO" sz="2800" b="1">
                <a:solidFill>
                  <a:schemeClr val="tx1">
                    <a:lumMod val="75000"/>
                    <a:lumOff val="25000"/>
                  </a:schemeClr>
                </a:solidFill>
              </a:rPr>
              <a:t>   Kjente utfordringar </a:t>
            </a:r>
            <a:endParaRPr lang="nb-NO"/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"/>
            </a:pPr>
            <a:r>
              <a:rPr lang="nn-NO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Falle mellom stolar.</a:t>
            </a:r>
            <a:r>
              <a:rPr lang="nn-NO" sz="1600">
                <a:solidFill>
                  <a:schemeClr val="tx1">
                    <a:lumMod val="75000"/>
                    <a:lumOff val="25000"/>
                  </a:schemeClr>
                </a:solidFill>
              </a:rPr>
              <a:t> Psykisk helsevern eller TSB? Kommune eller spesialisthelsetenesta? Kva teneste?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"/>
            </a:pPr>
            <a:r>
              <a:rPr lang="nn-NO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Somatisk helse: </a:t>
            </a:r>
            <a:r>
              <a:rPr lang="nn-NO" sz="1600">
                <a:solidFill>
                  <a:schemeClr val="tx1">
                    <a:lumMod val="75000"/>
                    <a:lumOff val="25000"/>
                  </a:schemeClr>
                </a:solidFill>
              </a:rPr>
              <a:t>Går under radaren, ikkje tilstrekkeleg følgt opp, tapte leveår og sjukdomsbyrde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"/>
            </a:pPr>
            <a:r>
              <a:rPr lang="nn-NO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Reiseveg: </a:t>
            </a:r>
            <a:r>
              <a:rPr lang="nn-NO" sz="1600">
                <a:solidFill>
                  <a:schemeClr val="tx1">
                    <a:lumMod val="75000"/>
                    <a:lumOff val="25000"/>
                  </a:schemeClr>
                </a:solidFill>
              </a:rPr>
              <a:t>Lang reiseveg gjer behandling mindre tilgjengeleg for mange 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"/>
            </a:pPr>
            <a:r>
              <a:rPr lang="nn-NO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Døgnbehandling</a:t>
            </a:r>
            <a:r>
              <a:rPr lang="nn-NO" sz="1600">
                <a:solidFill>
                  <a:schemeClr val="tx1">
                    <a:lumMod val="75000"/>
                    <a:lumOff val="25000"/>
                  </a:schemeClr>
                </a:solidFill>
              </a:rPr>
              <a:t>: Nedbygging av sengeplassar påverkar pasientar og kommunar i distrikta 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"/>
            </a:pPr>
            <a:r>
              <a:rPr lang="nn-NO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Negative møte med hjelpeapparat: </a:t>
            </a:r>
            <a:r>
              <a:rPr lang="nn-NO" sz="1600">
                <a:solidFill>
                  <a:schemeClr val="tx1">
                    <a:lumMod val="75000"/>
                    <a:lumOff val="25000"/>
                  </a:schemeClr>
                </a:solidFill>
              </a:rPr>
              <a:t>Negative opplevingar, manglande tillit, konliktar, oppmøte </a:t>
            </a:r>
            <a:endParaRPr lang="nn-NO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"/>
            </a:pPr>
            <a:r>
              <a:rPr lang="nn-NO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Tidleg innsats og stigma</a:t>
            </a:r>
            <a:r>
              <a:rPr lang="nn-NO" sz="1600">
                <a:solidFill>
                  <a:schemeClr val="tx1">
                    <a:lumMod val="75000"/>
                    <a:lumOff val="25000"/>
                  </a:schemeClr>
                </a:solidFill>
              </a:rPr>
              <a:t>: Høg terskel for å be om hjelp, utfordringane utviklar seg, korleis nå folk tidleg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"/>
            </a:pPr>
            <a:r>
              <a:rPr lang="nn-NO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Levekår og økonomi</a:t>
            </a:r>
            <a:r>
              <a:rPr lang="nn-NO" sz="1600">
                <a:solidFill>
                  <a:schemeClr val="tx1">
                    <a:lumMod val="75000"/>
                    <a:lumOff val="25000"/>
                  </a:schemeClr>
                </a:solidFill>
              </a:rPr>
              <a:t>: Eit viktig tema i livet og kvardagen for mange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"/>
            </a:pPr>
            <a:r>
              <a:rPr lang="nn-NO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Samhandling: </a:t>
            </a:r>
            <a:r>
              <a:rPr lang="nn-NO" sz="1600">
                <a:solidFill>
                  <a:schemeClr val="tx1">
                    <a:lumMod val="75000"/>
                    <a:lumOff val="25000"/>
                  </a:schemeClr>
                </a:solidFill>
              </a:rPr>
              <a:t>Utfordring i overgangar mellom spesialisthelsetenesta og kommunen</a:t>
            </a:r>
          </a:p>
          <a:p>
            <a:pPr marL="285750" indent="-285750">
              <a:spcAft>
                <a:spcPts val="1300"/>
              </a:spcAft>
              <a:buClr>
                <a:schemeClr val="tx2"/>
              </a:buClr>
              <a:buFont typeface="Wingdings" panose="05000000000000000000" pitchFamily="2" charset="2"/>
              <a:buChar char=""/>
            </a:pPr>
            <a:r>
              <a:rPr lang="nn-NO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Aukande ansvar og forventning til kommunane</a:t>
            </a:r>
            <a:r>
              <a:rPr lang="nn-NO" sz="700" b="1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br>
              <a:rPr lang="nn-NO" sz="7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n-NO" sz="700">
                <a:solidFill>
                  <a:schemeClr val="tx1">
                    <a:lumMod val="75000"/>
                    <a:lumOff val="25000"/>
                  </a:schemeClr>
                </a:solidFill>
              </a:rPr>
              <a:t>  </a:t>
            </a:r>
          </a:p>
        </p:txBody>
      </p:sp>
    </p:spTree>
    <p:extLst>
      <p:ext uri="{BB962C8B-B14F-4D97-AF65-F5344CB8AC3E}">
        <p14:creationId xmlns:p14="http://schemas.microsoft.com/office/powerpoint/2010/main" val="1925470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7A361-AFC4-60E4-CE5B-6D9DCFC0F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9C3BE6C-6DFC-1B12-946B-C914DD6F1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820400" cy="1424975"/>
          </a:xfrm>
        </p:spPr>
        <p:txBody>
          <a:bodyPr>
            <a:normAutofit/>
          </a:bodyPr>
          <a:lstStyle/>
          <a:p>
            <a:r>
              <a:rPr lang="nn-NO" sz="4800" b="1">
                <a:solidFill>
                  <a:schemeClr val="accent1"/>
                </a:solidFill>
              </a:rPr>
              <a:t>Korleis arbeide førebyggande </a:t>
            </a:r>
            <a:br>
              <a:rPr lang="nn-NO" sz="4800" b="1">
                <a:solidFill>
                  <a:schemeClr val="accent1"/>
                </a:solidFill>
              </a:rPr>
            </a:br>
            <a:r>
              <a:rPr lang="nn-NO" sz="4800" b="1">
                <a:solidFill>
                  <a:schemeClr val="accent1"/>
                </a:solidFill>
              </a:rPr>
              <a:t>og nå målgruppa tidlegare?</a:t>
            </a:r>
            <a:endParaRPr lang="nn-NO" sz="4800">
              <a:solidFill>
                <a:schemeClr val="accent1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8677524-7095-2BBD-A8D1-706D58982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31032"/>
            <a:ext cx="9837174" cy="416980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Clr>
                <a:srgbClr val="F3C82E"/>
              </a:buClr>
              <a:buNone/>
            </a:pPr>
            <a:r>
              <a:rPr lang="nb-NO" sz="2400" b="1">
                <a:solidFill>
                  <a:srgbClr val="4A2318"/>
                </a:solidFill>
              </a:rPr>
              <a:t>Ei av </a:t>
            </a:r>
            <a:r>
              <a:rPr lang="nb-NO" sz="2400" b="1" err="1">
                <a:solidFill>
                  <a:srgbClr val="4A2318"/>
                </a:solidFill>
              </a:rPr>
              <a:t>dei</a:t>
            </a:r>
            <a:r>
              <a:rPr lang="nb-NO" sz="2400" b="1">
                <a:solidFill>
                  <a:srgbClr val="4A2318"/>
                </a:solidFill>
              </a:rPr>
              <a:t> </a:t>
            </a:r>
            <a:r>
              <a:rPr lang="nb-NO" sz="2400" b="1" err="1">
                <a:solidFill>
                  <a:srgbClr val="4A2318"/>
                </a:solidFill>
              </a:rPr>
              <a:t>viktigaste</a:t>
            </a:r>
            <a:r>
              <a:rPr lang="nb-NO" sz="2400" b="1">
                <a:solidFill>
                  <a:srgbClr val="4A2318"/>
                </a:solidFill>
              </a:rPr>
              <a:t> </a:t>
            </a:r>
            <a:r>
              <a:rPr lang="nb-NO" sz="2400" b="1" err="1">
                <a:solidFill>
                  <a:srgbClr val="4A2318"/>
                </a:solidFill>
              </a:rPr>
              <a:t>utfordringane</a:t>
            </a:r>
            <a:r>
              <a:rPr lang="nb-NO" sz="2400" b="1">
                <a:solidFill>
                  <a:srgbClr val="4A2318"/>
                </a:solidFill>
              </a:rPr>
              <a:t> er å komme i kontakt med folk </a:t>
            </a:r>
            <a:r>
              <a:rPr lang="nb-NO" sz="2400" b="1" err="1">
                <a:solidFill>
                  <a:srgbClr val="4A2318"/>
                </a:solidFill>
              </a:rPr>
              <a:t>tidleg</a:t>
            </a:r>
            <a:endParaRPr lang="nb-NO" sz="2400" b="1" i="0">
              <a:solidFill>
                <a:srgbClr val="4A2318"/>
              </a:solidFill>
            </a:endParaRPr>
          </a:p>
          <a:p>
            <a:pPr marL="0" indent="0">
              <a:buClr>
                <a:srgbClr val="F3C82E"/>
              </a:buClr>
              <a:buNone/>
            </a:pPr>
            <a:endParaRPr lang="nn-NO"/>
          </a:p>
          <a:p>
            <a:pPr marL="383540" indent="-383540">
              <a:buClr>
                <a:srgbClr val="F3C82E"/>
              </a:buClr>
            </a:pPr>
            <a:r>
              <a:rPr lang="nn-NO" sz="1900">
                <a:solidFill>
                  <a:srgbClr val="4A2318"/>
                </a:solidFill>
              </a:rPr>
              <a:t>Mange oppsøker ikkje hjelp sjølv</a:t>
            </a:r>
            <a:endParaRPr lang="nb-NO" sz="1900">
              <a:solidFill>
                <a:srgbClr val="4A2318"/>
              </a:solidFill>
            </a:endParaRPr>
          </a:p>
          <a:p>
            <a:pPr marL="383540" indent="-383540">
              <a:buClr>
                <a:srgbClr val="F3C82E"/>
              </a:buClr>
            </a:pPr>
            <a:r>
              <a:rPr lang="nn-NO" sz="1900">
                <a:solidFill>
                  <a:srgbClr val="4A2318"/>
                </a:solidFill>
              </a:rPr>
              <a:t>Terskel for å snakke om rus </a:t>
            </a:r>
          </a:p>
          <a:p>
            <a:pPr marL="383540" indent="-383540">
              <a:buClr>
                <a:srgbClr val="F3C82E"/>
              </a:buClr>
            </a:pPr>
            <a:r>
              <a:rPr lang="nn-NO" sz="1900">
                <a:solidFill>
                  <a:srgbClr val="4A2318"/>
                </a:solidFill>
              </a:rPr>
              <a:t>Skular, arbeidsliv og andre tenester kan vere viktige arenaer</a:t>
            </a:r>
          </a:p>
          <a:p>
            <a:pPr marL="383540" indent="-383540">
              <a:buClr>
                <a:srgbClr val="F3C82E"/>
              </a:buClr>
            </a:pPr>
            <a:r>
              <a:rPr lang="nn-NO" sz="1900">
                <a:solidFill>
                  <a:srgbClr val="4A2318"/>
                </a:solidFill>
              </a:rPr>
              <a:t>Kva metodar fungerer faktisk for å nå målgruppa tidleg?</a:t>
            </a:r>
            <a:r>
              <a:rPr lang="nn-NO" sz="1700">
                <a:solidFill>
                  <a:srgbClr val="4A2318"/>
                </a:solidFill>
              </a:rPr>
              <a:t> </a:t>
            </a:r>
          </a:p>
          <a:p>
            <a:pPr marL="383540" indent="-383540">
              <a:buClr>
                <a:srgbClr val="F3C82E"/>
              </a:buClr>
            </a:pPr>
            <a:endParaRPr lang="nn-NO" sz="1600">
              <a:solidFill>
                <a:srgbClr val="4A2318"/>
              </a:solidFill>
            </a:endParaRPr>
          </a:p>
          <a:p>
            <a:pPr marL="0" indent="0">
              <a:buNone/>
            </a:pPr>
            <a:r>
              <a:rPr lang="nn-NO" sz="2600" b="1">
                <a:solidFill>
                  <a:srgbClr val="F3C82E"/>
                </a:solidFill>
              </a:rPr>
              <a:t>Små kommunar treng </a:t>
            </a:r>
            <a:r>
              <a:rPr lang="nn-NO" sz="2600" b="1" err="1">
                <a:solidFill>
                  <a:srgbClr val="F3C82E"/>
                </a:solidFill>
              </a:rPr>
              <a:t>drahjelp</a:t>
            </a:r>
            <a:endParaRPr lang="nn-NO" sz="2600"/>
          </a:p>
          <a:p>
            <a:pPr marL="383540" indent="-383540">
              <a:buClr>
                <a:srgbClr val="F3C82E"/>
              </a:buClr>
            </a:pPr>
            <a:r>
              <a:rPr lang="nn-NO" sz="1900">
                <a:solidFill>
                  <a:srgbClr val="4A2318"/>
                </a:solidFill>
              </a:rPr>
              <a:t>Kvalitetssikra ressursar og informasjonsmateriell</a:t>
            </a:r>
            <a:endParaRPr lang="nn-NO" sz="1900"/>
          </a:p>
          <a:p>
            <a:pPr marL="383540" indent="-383540">
              <a:buClr>
                <a:srgbClr val="F3C82E"/>
              </a:buClr>
            </a:pPr>
            <a:r>
              <a:rPr lang="nn-NO" sz="1900">
                <a:solidFill>
                  <a:srgbClr val="4A2318"/>
                </a:solidFill>
              </a:rPr>
              <a:t>Arbeidsmåtar og tiltak som kan tilpassast lokale forhold </a:t>
            </a:r>
          </a:p>
          <a:p>
            <a:pPr marL="383540" indent="-383540">
              <a:buClr>
                <a:srgbClr val="F3C82E"/>
              </a:buClr>
            </a:pPr>
            <a:r>
              <a:rPr lang="nn-NO" sz="1900">
                <a:solidFill>
                  <a:srgbClr val="4A2318"/>
                </a:solidFill>
              </a:rPr>
              <a:t>Enkle samarbeidsmodellar mellom helsetenester, nav, skule, arbeidsliv, frivillig sektor </a:t>
            </a:r>
            <a:endParaRPr lang="nb-NO" sz="1900">
              <a:solidFill>
                <a:srgbClr val="4A2318"/>
              </a:solidFill>
            </a:endParaRPr>
          </a:p>
          <a:p>
            <a:pPr marL="0" indent="0">
              <a:buClr>
                <a:schemeClr val="accent1"/>
              </a:buClr>
              <a:buNone/>
            </a:pPr>
            <a:endParaRPr lang="nn-NO" sz="1800"/>
          </a:p>
        </p:txBody>
      </p:sp>
    </p:spTree>
    <p:extLst>
      <p:ext uri="{BB962C8B-B14F-4D97-AF65-F5344CB8AC3E}">
        <p14:creationId xmlns:p14="http://schemas.microsoft.com/office/powerpoint/2010/main" val="3421151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64971-F1B2-E5E2-1252-C79ED928F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EF42A8-FC61-DCF4-B0F4-B468180F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820400" cy="923530"/>
          </a:xfrm>
        </p:spPr>
        <p:txBody>
          <a:bodyPr>
            <a:normAutofit/>
          </a:bodyPr>
          <a:lstStyle/>
          <a:p>
            <a:r>
              <a:rPr lang="nn-NO" sz="4800" b="1">
                <a:solidFill>
                  <a:schemeClr val="accent5"/>
                </a:solidFill>
              </a:rPr>
              <a:t>Samarbeid rundt pasientforløp</a:t>
            </a:r>
            <a:endParaRPr lang="nb-NO">
              <a:solidFill>
                <a:schemeClr val="accent5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BC08B01-DA10-B13C-8159-2E60C66D0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93497"/>
            <a:ext cx="9837174" cy="407931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Clr>
                <a:srgbClr val="F3C82E"/>
              </a:buClr>
              <a:buNone/>
            </a:pPr>
            <a:r>
              <a:rPr lang="nn-NO" sz="2600" b="1">
                <a:solidFill>
                  <a:schemeClr val="accent5"/>
                </a:solidFill>
              </a:rPr>
              <a:t>Det som fungerer godt </a:t>
            </a:r>
            <a:endParaRPr lang="nn-NO" sz="2600">
              <a:solidFill>
                <a:schemeClr val="accent5"/>
              </a:solidFill>
            </a:endParaRPr>
          </a:p>
          <a:p>
            <a:pPr marL="383540" indent="-383540">
              <a:buClr>
                <a:schemeClr val="accent5"/>
              </a:buClr>
              <a:buFont typeface="Franklin Gothic Book"/>
              <a:buChar char="■"/>
            </a:pPr>
            <a:r>
              <a:rPr lang="nn-NO" sz="1800">
                <a:solidFill>
                  <a:srgbClr val="4A2318"/>
                </a:solidFill>
              </a:rPr>
              <a:t>Låg terskel for kontakt ved behov </a:t>
            </a:r>
          </a:p>
          <a:p>
            <a:pPr marL="383540" indent="-383540">
              <a:buClr>
                <a:schemeClr val="accent5"/>
              </a:buClr>
              <a:buFont typeface="Franklin Gothic Book"/>
              <a:buChar char="■"/>
            </a:pPr>
            <a:r>
              <a:rPr lang="nn-NO" sz="1800">
                <a:solidFill>
                  <a:srgbClr val="4A2318"/>
                </a:solidFill>
              </a:rPr>
              <a:t>Gode relasjonar og engasjerte fagpersonar </a:t>
            </a:r>
          </a:p>
          <a:p>
            <a:pPr marL="383540" indent="-383540">
              <a:buClr>
                <a:schemeClr val="accent5"/>
              </a:buClr>
              <a:buFont typeface="Franklin Gothic Book"/>
              <a:buChar char="■"/>
            </a:pPr>
            <a:r>
              <a:rPr lang="nn-NO" sz="1800">
                <a:solidFill>
                  <a:srgbClr val="4A2318"/>
                </a:solidFill>
              </a:rPr>
              <a:t>Samarbeidsavtalar, nettverk og prosjektarbeid</a:t>
            </a:r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§"/>
            </a:pPr>
            <a:endParaRPr lang="nn-NO" sz="1600">
              <a:solidFill>
                <a:srgbClr val="4A2318"/>
              </a:solidFill>
            </a:endParaRPr>
          </a:p>
          <a:p>
            <a:pPr marL="0" indent="0">
              <a:buClr>
                <a:schemeClr val="accent5"/>
              </a:buClr>
              <a:buNone/>
            </a:pPr>
            <a:r>
              <a:rPr lang="nn-NO" sz="2400" b="1">
                <a:solidFill>
                  <a:schemeClr val="accent5"/>
                </a:solidFill>
              </a:rPr>
              <a:t>Vidare behov</a:t>
            </a:r>
          </a:p>
          <a:p>
            <a:pPr marL="383540" indent="-383540">
              <a:buClr>
                <a:schemeClr val="accent5"/>
              </a:buClr>
            </a:pPr>
            <a:r>
              <a:rPr lang="nn-NO" sz="1800">
                <a:solidFill>
                  <a:schemeClr val="tx1"/>
                </a:solidFill>
              </a:rPr>
              <a:t>Regelmessige møtepunkt rundt pasientforløp</a:t>
            </a:r>
          </a:p>
          <a:p>
            <a:pPr marL="383540" indent="-383540">
              <a:buClr>
                <a:schemeClr val="accent5"/>
              </a:buClr>
            </a:pPr>
            <a:r>
              <a:rPr lang="nn-NO" sz="1800">
                <a:solidFill>
                  <a:schemeClr val="tx1"/>
                </a:solidFill>
              </a:rPr>
              <a:t>Meir strukturert samarbeid når ansvar blir overført mellom tenestenivå </a:t>
            </a:r>
          </a:p>
          <a:p>
            <a:pPr marL="383540" indent="-383540">
              <a:buClr>
                <a:schemeClr val="accent5"/>
              </a:buClr>
            </a:pPr>
            <a:r>
              <a:rPr lang="nn-NO" sz="1800">
                <a:solidFill>
                  <a:schemeClr val="tx1"/>
                </a:solidFill>
              </a:rPr>
              <a:t>Involvering av kommunen ved avslutning av behandling når vidare oppfølging er venta </a:t>
            </a:r>
          </a:p>
          <a:p>
            <a:pPr marL="383540" indent="-383540">
              <a:buClr>
                <a:schemeClr val="accent5"/>
              </a:buClr>
            </a:pPr>
            <a:r>
              <a:rPr lang="nn-NO" sz="1800">
                <a:solidFill>
                  <a:schemeClr val="tx1"/>
                </a:solidFill>
              </a:rPr>
              <a:t>Arenaer for fagleg dialog og rettleiing </a:t>
            </a:r>
            <a:endParaRPr lang="nb-NO" sz="1800">
              <a:solidFill>
                <a:schemeClr val="tx1"/>
              </a:solidFill>
            </a:endParaRPr>
          </a:p>
          <a:p>
            <a:pPr marL="0" indent="0">
              <a:buClr>
                <a:schemeClr val="accent1"/>
              </a:buClr>
              <a:buNone/>
            </a:pPr>
            <a:endParaRPr lang="nn-NO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385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3D6D71-2B5B-D227-E5A3-B364D40F1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3463"/>
          </a:xfrm>
        </p:spPr>
        <p:txBody>
          <a:bodyPr>
            <a:normAutofit/>
          </a:bodyPr>
          <a:lstStyle/>
          <a:p>
            <a:r>
              <a:rPr lang="nn-NO" sz="4800" b="1">
                <a:solidFill>
                  <a:schemeClr val="accent3"/>
                </a:solidFill>
              </a:rPr>
              <a:t>Kompetanseheving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817A95-D6B7-7A86-1C28-DA5AB3144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95463"/>
            <a:ext cx="10238453" cy="479497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Clr>
                <a:schemeClr val="accent3"/>
              </a:buClr>
              <a:buNone/>
            </a:pPr>
            <a:r>
              <a:rPr lang="nb-NO" sz="2600" b="1"/>
              <a:t>Behov for kvalitetssikra kompetansehevingsprogram og </a:t>
            </a:r>
            <a:r>
              <a:rPr lang="nb-NO" sz="2600" b="1" err="1"/>
              <a:t>ressursar</a:t>
            </a:r>
            <a:r>
              <a:rPr lang="nb-NO" sz="2600" b="1"/>
              <a:t> til bruk i kommunane</a:t>
            </a:r>
            <a:br>
              <a:rPr lang="nb-NO" sz="2600" b="1"/>
            </a:br>
            <a:endParaRPr lang="nb-NO" sz="2600" b="1"/>
          </a:p>
          <a:p>
            <a:pPr marL="0" indent="0">
              <a:buClr>
                <a:schemeClr val="accent3"/>
              </a:buClr>
              <a:buNone/>
            </a:pPr>
            <a:r>
              <a:rPr lang="nn-NO" sz="2600" b="1">
                <a:solidFill>
                  <a:schemeClr val="accent3"/>
                </a:solidFill>
              </a:rPr>
              <a:t>Til tenester som møter innbyggarar i kvardagen</a:t>
            </a:r>
          </a:p>
          <a:p>
            <a:pPr marL="382905" indent="-383540">
              <a:buClr>
                <a:schemeClr val="accent3"/>
              </a:buClr>
            </a:pPr>
            <a:r>
              <a:rPr lang="nn-NO" sz="1900"/>
              <a:t>Samtalar om rus før problema blir store</a:t>
            </a:r>
          </a:p>
          <a:p>
            <a:pPr marL="382905" indent="-383540">
              <a:buClr>
                <a:schemeClr val="accent3"/>
              </a:buClr>
            </a:pPr>
            <a:r>
              <a:rPr lang="nn-NO" sz="1900">
                <a:solidFill>
                  <a:srgbClr val="4A2318"/>
                </a:solidFill>
              </a:rPr>
              <a:t>Samtalar om rus når utfordringane er etablerte</a:t>
            </a:r>
          </a:p>
          <a:p>
            <a:pPr marL="382905" indent="-383540">
              <a:buClr>
                <a:schemeClr val="accent3"/>
              </a:buClr>
            </a:pPr>
            <a:r>
              <a:rPr lang="nn-NO" sz="1900">
                <a:solidFill>
                  <a:srgbClr val="4A2318"/>
                </a:solidFill>
              </a:rPr>
              <a:t>Korleis fremje openheit, tillit og hjelpesøking</a:t>
            </a:r>
          </a:p>
          <a:p>
            <a:pPr marL="382905" indent="-383540">
              <a:buClr>
                <a:schemeClr val="accent3"/>
              </a:buClr>
            </a:pPr>
            <a:r>
              <a:rPr lang="nn-NO" sz="1900">
                <a:solidFill>
                  <a:srgbClr val="4A2318"/>
                </a:solidFill>
              </a:rPr>
              <a:t>Felles språk og forståing på tvers av tenester </a:t>
            </a:r>
          </a:p>
          <a:p>
            <a:pPr marL="382905" indent="-383540">
              <a:buClr>
                <a:schemeClr val="accent3"/>
              </a:buClr>
            </a:pPr>
            <a:endParaRPr lang="nn-NO">
              <a:solidFill>
                <a:srgbClr val="4A2318"/>
              </a:solidFill>
            </a:endParaRPr>
          </a:p>
          <a:p>
            <a:pPr marL="0" indent="0">
              <a:buClr>
                <a:schemeClr val="accent3"/>
              </a:buClr>
              <a:buNone/>
            </a:pPr>
            <a:r>
              <a:rPr lang="nn-NO" sz="2600" b="1">
                <a:solidFill>
                  <a:schemeClr val="accent3"/>
                </a:solidFill>
              </a:rPr>
              <a:t>Til innbyggarar </a:t>
            </a:r>
          </a:p>
          <a:p>
            <a:pPr marL="383540" indent="-383540">
              <a:buClr>
                <a:schemeClr val="accent3"/>
              </a:buClr>
            </a:pPr>
            <a:r>
              <a:rPr lang="nn-NO" sz="1900"/>
              <a:t>Kvalitetssikra informasjon til skule, foreldre, arbeidsgivarar eller andre</a:t>
            </a:r>
          </a:p>
          <a:p>
            <a:pPr marL="383540" indent="-383540">
              <a:buClr>
                <a:schemeClr val="accent3"/>
              </a:buClr>
            </a:pPr>
            <a:r>
              <a:rPr lang="nn-NO" sz="1900"/>
              <a:t>Redusere stigma og gjere det lettare å søke hjelp</a:t>
            </a:r>
          </a:p>
        </p:txBody>
      </p:sp>
    </p:spTree>
    <p:extLst>
      <p:ext uri="{BB962C8B-B14F-4D97-AF65-F5344CB8AC3E}">
        <p14:creationId xmlns:p14="http://schemas.microsoft.com/office/powerpoint/2010/main" val="1372295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3D6D71-2B5B-D227-E5A3-B364D40F1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10820400" cy="1485900"/>
          </a:xfrm>
        </p:spPr>
        <p:txBody>
          <a:bodyPr>
            <a:normAutofit/>
          </a:bodyPr>
          <a:lstStyle/>
          <a:p>
            <a:r>
              <a:rPr lang="nn-NO" sz="4800" b="1">
                <a:solidFill>
                  <a:schemeClr val="accent3"/>
                </a:solidFill>
              </a:rPr>
              <a:t>Kompetanseheving </a:t>
            </a:r>
            <a:br>
              <a:rPr lang="nn-NO" sz="4800" b="1">
                <a:solidFill>
                  <a:schemeClr val="accent3"/>
                </a:solidFill>
              </a:rPr>
            </a:br>
            <a:r>
              <a:rPr lang="nn-NO" sz="2000">
                <a:solidFill>
                  <a:schemeClr val="accent3"/>
                </a:solidFill>
              </a:rPr>
              <a:t>https://www.traumebevisst.no/skole/</a:t>
            </a:r>
            <a:endParaRPr lang="nn-NO" sz="4800" b="1">
              <a:solidFill>
                <a:schemeClr val="accent3"/>
              </a:solidFill>
            </a:endParaRPr>
          </a:p>
        </p:txBody>
      </p:sp>
      <p:pic>
        <p:nvPicPr>
          <p:cNvPr id="8" name="Bilete 7" descr="Eit bilete som inneheld tekst, skjermbilete, utklipp&#10;&#10;Automatisk generert skildring">
            <a:extLst>
              <a:ext uri="{FF2B5EF4-FFF2-40B4-BE49-F238E27FC236}">
                <a16:creationId xmlns:a16="http://schemas.microsoft.com/office/drawing/2014/main" id="{F909CBBE-7886-7ED0-FBBA-3DC2715CE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342" y="1749168"/>
            <a:ext cx="7359186" cy="5108832"/>
          </a:xfrm>
          <a:prstGeom prst="rect">
            <a:avLst/>
          </a:prstGeom>
        </p:spPr>
      </p:pic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0927A715-849A-838D-D23A-9A5139EB7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9699" y="2286000"/>
            <a:ext cx="2619944" cy="42139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>
              <a:buClr>
                <a:schemeClr val="accent3"/>
              </a:buClr>
            </a:pPr>
            <a:r>
              <a:rPr lang="nn-NO"/>
              <a:t>Ferdig opplæringspakke</a:t>
            </a:r>
            <a:endParaRPr lang="nb-NO"/>
          </a:p>
          <a:p>
            <a:pPr marL="383540" indent="-383540">
              <a:buClr>
                <a:schemeClr val="accent3"/>
              </a:buClr>
            </a:pPr>
            <a:r>
              <a:rPr lang="nn-NO"/>
              <a:t>Høg fagleg kvalitet </a:t>
            </a:r>
          </a:p>
          <a:p>
            <a:pPr marL="383540" indent="-383540">
              <a:buClr>
                <a:schemeClr val="accent3"/>
              </a:buClr>
            </a:pPr>
            <a:r>
              <a:rPr lang="nn-NO"/>
              <a:t>Konkret og praksisnær</a:t>
            </a:r>
          </a:p>
          <a:p>
            <a:pPr marL="383540" indent="-383540">
              <a:buClr>
                <a:schemeClr val="accent3"/>
              </a:buClr>
            </a:pPr>
            <a:r>
              <a:rPr lang="nn-NO"/>
              <a:t>Kan brukast til internundervisning av tilsette i kommunar</a:t>
            </a:r>
          </a:p>
          <a:p>
            <a:pPr marL="383540" indent="-383540">
              <a:buClr>
                <a:schemeClr val="accent3"/>
              </a:buClr>
            </a:pPr>
            <a:r>
              <a:rPr lang="nn-NO"/>
              <a:t>Noko tilsvarande kunne vore nyttig på rusfeltet</a:t>
            </a:r>
          </a:p>
          <a:p>
            <a:pPr marL="383540" indent="-383540">
              <a:buClr>
                <a:schemeClr val="accent3"/>
              </a:buClr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106714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3D6D71-2B5B-D227-E5A3-B364D40F1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4800" b="1">
                <a:solidFill>
                  <a:schemeClr val="accent4"/>
                </a:solidFill>
              </a:rPr>
              <a:t>Delte stillingar</a:t>
            </a:r>
            <a:endParaRPr lang="nb-NO">
              <a:solidFill>
                <a:schemeClr val="accent4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817A95-D6B7-7A86-1C28-DA5AB3144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99573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Clr>
                <a:schemeClr val="accent4"/>
              </a:buClr>
              <a:buNone/>
            </a:pPr>
            <a:r>
              <a:rPr lang="nb-NO" sz="2800" b="1"/>
              <a:t>Eit mogleg verkemiddel for betre samhandling</a:t>
            </a:r>
            <a:endParaRPr lang="nb-NO" sz="2800"/>
          </a:p>
          <a:p>
            <a:pPr marL="383540" indent="-383540">
              <a:buClr>
                <a:schemeClr val="accent4"/>
              </a:buClr>
            </a:pPr>
            <a:endParaRPr lang="nb-NO"/>
          </a:p>
          <a:p>
            <a:pPr marL="383540" indent="-383540">
              <a:buClr>
                <a:schemeClr val="accent4"/>
              </a:buClr>
            </a:pPr>
            <a:r>
              <a:rPr lang="nn-NO">
                <a:solidFill>
                  <a:srgbClr val="4A2318"/>
                </a:solidFill>
              </a:rPr>
              <a:t>Delt</a:t>
            </a:r>
            <a:r>
              <a:rPr lang="nn-NO"/>
              <a:t> stillingar mellom kommune og spesialisthelsetenesta</a:t>
            </a:r>
          </a:p>
          <a:p>
            <a:pPr marL="383540" indent="-383540">
              <a:buClr>
                <a:schemeClr val="accent4"/>
              </a:buClr>
            </a:pPr>
            <a:r>
              <a:rPr lang="nn-NO"/>
              <a:t>Faste tidspunkt der spesialisthelsetenesta er til stades i kommunen</a:t>
            </a:r>
          </a:p>
          <a:p>
            <a:pPr marL="0" indent="0">
              <a:buClr>
                <a:schemeClr val="accent4"/>
              </a:buClr>
              <a:buNone/>
            </a:pPr>
            <a:endParaRPr lang="nn-NO"/>
          </a:p>
          <a:p>
            <a:pPr marL="0" indent="0">
              <a:buNone/>
            </a:pPr>
            <a:r>
              <a:rPr lang="nn-NO" sz="2800" b="1">
                <a:solidFill>
                  <a:schemeClr val="accent4"/>
                </a:solidFill>
              </a:rPr>
              <a:t>Kan bidra til </a:t>
            </a:r>
            <a:endParaRPr lang="nn-NO">
              <a:solidFill>
                <a:schemeClr val="accent4"/>
              </a:solidFill>
            </a:endParaRPr>
          </a:p>
          <a:p>
            <a:pPr marL="383540" indent="-383540">
              <a:buClr>
                <a:schemeClr val="accent4"/>
              </a:buClr>
            </a:pPr>
            <a:r>
              <a:rPr lang="nn-NO"/>
              <a:t>Kompetanseoverføring begge vegar</a:t>
            </a:r>
          </a:p>
          <a:p>
            <a:pPr marL="383540" indent="-383540">
              <a:buClr>
                <a:schemeClr val="accent4"/>
              </a:buClr>
            </a:pPr>
            <a:r>
              <a:rPr lang="nn-NO"/>
              <a:t>Meir samanhengande pasientforløp</a:t>
            </a:r>
          </a:p>
          <a:p>
            <a:pPr marL="383540" indent="-383540">
              <a:buClr>
                <a:schemeClr val="accent4"/>
              </a:buClr>
            </a:pPr>
            <a:r>
              <a:rPr lang="nn-NO"/>
              <a:t>Auka tilgjengelegheit for behandling der folk bur </a:t>
            </a:r>
          </a:p>
          <a:p>
            <a:pPr marL="383540" indent="-383540">
              <a:buClr>
                <a:schemeClr val="accent4"/>
              </a:buClr>
            </a:pPr>
            <a:r>
              <a:rPr lang="nn-NO"/>
              <a:t>Støtte til fagutvikling og implementering</a:t>
            </a:r>
          </a:p>
          <a:p>
            <a:pPr marL="383540" indent="-383540">
              <a:buClr>
                <a:schemeClr val="accent4"/>
              </a:buClr>
            </a:pPr>
            <a:r>
              <a:rPr lang="nn-NO"/>
              <a:t>Særleg nyttig for små kommunar og små fagmiljø </a:t>
            </a:r>
          </a:p>
        </p:txBody>
      </p:sp>
    </p:spTree>
    <p:extLst>
      <p:ext uri="{BB962C8B-B14F-4D97-AF65-F5344CB8AC3E}">
        <p14:creationId xmlns:p14="http://schemas.microsoft.com/office/powerpoint/2010/main" val="612076417"/>
      </p:ext>
    </p:extLst>
  </p:cSld>
  <p:clrMapOvr>
    <a:masterClrMapping/>
  </p:clrMapOvr>
</p:sld>
</file>

<file path=ppt/theme/theme1.xml><?xml version="1.0" encoding="utf-8"?>
<a:theme xmlns:a="http://schemas.openxmlformats.org/drawingml/2006/main" name="Beskjæring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c3ffc1c-ef00-4620-9c2f-7d9c1597774b}" enabled="1" method="Standard" siteId="{bdcbe535-f3cf-49f5-8a6a-fb6d98dc7837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TM10001105[[fn=Beskjæring]]</Template>
  <TotalTime>0</TotalTime>
  <Words>620</Words>
  <Application>Microsoft Office PowerPoint</Application>
  <PresentationFormat>Widescreen</PresentationFormat>
  <Paragraphs>113</Paragraphs>
  <Slides>11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6" baseType="lpstr">
      <vt:lpstr>Aptos</vt:lpstr>
      <vt:lpstr>Calibri</vt:lpstr>
      <vt:lpstr>Franklin Gothic Book</vt:lpstr>
      <vt:lpstr>Wingdings</vt:lpstr>
      <vt:lpstr>Beskjæring</vt:lpstr>
      <vt:lpstr>Austevoll rusbehandlingsutvalget</vt:lpstr>
      <vt:lpstr> Rusbehandling i framtida</vt:lpstr>
      <vt:lpstr>AUSTEVOLL. Ein øykommune</vt:lpstr>
      <vt:lpstr>Utfordringar</vt:lpstr>
      <vt:lpstr>Korleis arbeide førebyggande  og nå målgruppa tidlegare?</vt:lpstr>
      <vt:lpstr>Samarbeid rundt pasientforløp</vt:lpstr>
      <vt:lpstr>Kompetanseheving</vt:lpstr>
      <vt:lpstr>Kompetanseheving  https://www.traumebevisst.no/skole/</vt:lpstr>
      <vt:lpstr>Delte stillingar</vt:lpstr>
      <vt:lpstr>Korleis får me til endring i praksis?</vt:lpstr>
      <vt:lpstr>Austevoll rusbehandlingsutvalget</vt:lpstr>
    </vt:vector>
  </TitlesOfParts>
  <Company>IKTNH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STAFF  16. november</dc:title>
  <dc:creator>Maria Vatnøy</dc:creator>
  <cp:lastModifiedBy>Herdis Dugstad</cp:lastModifiedBy>
  <cp:revision>34</cp:revision>
  <dcterms:created xsi:type="dcterms:W3CDTF">2022-11-02T12:17:05Z</dcterms:created>
  <dcterms:modified xsi:type="dcterms:W3CDTF">2026-08-05T10:59:10Z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Beskjæring:8</vt:lpwstr>
  </property>
  <property fmtid="{D5CDD505-2E9C-101B-9397-08002B2CF9AE}" pid="3" name="ClassificationContentMarkingFooterText">
    <vt:lpwstr>Følsomhet Intern (gul)</vt:lpwstr>
  </property>
  <property fmtid="{D5CDD505-2E9C-101B-9397-08002B2CF9AE}" pid="4" name="MSIP_Label_52cb0b57-dde8-42fe-9f44-53162ebab993_Enabled">
    <vt:lpwstr>true</vt:lpwstr>
  </property>
  <property fmtid="{D5CDD505-2E9C-101B-9397-08002B2CF9AE}" pid="5" name="MSIP_Label_52cb0b57-dde8-42fe-9f44-53162ebab993_SetDate">
    <vt:lpwstr>2026-08-05T10:59:09Z</vt:lpwstr>
  </property>
  <property fmtid="{D5CDD505-2E9C-101B-9397-08002B2CF9AE}" pid="6" name="MSIP_Label_52cb0b57-dde8-42fe-9f44-53162ebab993_Method">
    <vt:lpwstr>Standard</vt:lpwstr>
  </property>
  <property fmtid="{D5CDD505-2E9C-101B-9397-08002B2CF9AE}" pid="7" name="MSIP_Label_52cb0b57-dde8-42fe-9f44-53162ebab993_Name">
    <vt:lpwstr>Intern (HOD)</vt:lpwstr>
  </property>
  <property fmtid="{D5CDD505-2E9C-101B-9397-08002B2CF9AE}" pid="8" name="MSIP_Label_52cb0b57-dde8-42fe-9f44-53162ebab993_SiteId">
    <vt:lpwstr>f696e186-1c3b-44cd-bf76-5ace0e7007bd</vt:lpwstr>
  </property>
  <property fmtid="{D5CDD505-2E9C-101B-9397-08002B2CF9AE}" pid="9" name="MSIP_Label_52cb0b57-dde8-42fe-9f44-53162ebab993_ActionId">
    <vt:lpwstr>796658e6-6f67-42f8-a1e1-8373c6ae5b90</vt:lpwstr>
  </property>
  <property fmtid="{D5CDD505-2E9C-101B-9397-08002B2CF9AE}" pid="10" name="MSIP_Label_52cb0b57-dde8-42fe-9f44-53162ebab993_ContentBits">
    <vt:lpwstr>0</vt:lpwstr>
  </property>
  <property fmtid="{D5CDD505-2E9C-101B-9397-08002B2CF9AE}" pid="11" name="MSIP_Label_52cb0b57-dde8-42fe-9f44-53162ebab993_Tag">
    <vt:lpwstr>10, 3, 0, 1</vt:lpwstr>
  </property>
</Properties>
</file>