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83" r:id="rId4"/>
    <p:sldId id="285" r:id="rId5"/>
    <p:sldId id="284" r:id="rId6"/>
    <p:sldId id="259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6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023" autoAdjust="0"/>
  </p:normalViewPr>
  <p:slideViewPr>
    <p:cSldViewPr>
      <p:cViewPr>
        <p:scale>
          <a:sx n="80" d="100"/>
          <a:sy n="80" d="100"/>
        </p:scale>
        <p:origin x="-16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EA777-C7EF-465C-BB31-C265CFDC49FA}" type="doc">
      <dgm:prSet loTypeId="urn:microsoft.com/office/officeart/2005/8/layout/defaul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DDBD094D-9693-4775-AA43-C0F608A17D94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rPr>
            <a:t>Excellent Student Performance</a:t>
          </a:r>
          <a:endParaRPr lang="ko-KR" altLang="en-US" sz="18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Arial" pitchFamily="34" charset="0"/>
          </a:endParaRPr>
        </a:p>
      </dgm:t>
    </dgm:pt>
    <dgm:pt modelId="{A6FC4F0F-D035-4534-82B5-4EC2D1DED085}" type="parTrans" cxnId="{DF13AAB3-F9A8-4418-AAA5-30863A1ACCD2}">
      <dgm:prSet/>
      <dgm:spPr/>
      <dgm:t>
        <a:bodyPr/>
        <a:lstStyle/>
        <a:p>
          <a:pPr latinLnBrk="1"/>
          <a:endParaRPr lang="ko-KR" altLang="en-US"/>
        </a:p>
      </dgm:t>
    </dgm:pt>
    <dgm:pt modelId="{4E539178-04FB-43F2-A713-1324CCC0D1D9}" type="sibTrans" cxnId="{DF13AAB3-F9A8-4418-AAA5-30863A1ACCD2}">
      <dgm:prSet/>
      <dgm:spPr/>
      <dgm:t>
        <a:bodyPr/>
        <a:lstStyle/>
        <a:p>
          <a:pPr latinLnBrk="1"/>
          <a:endParaRPr lang="ko-KR" altLang="en-US"/>
        </a:p>
      </dgm:t>
    </dgm:pt>
    <dgm:pt modelId="{D179AD73-122A-484B-9511-83E25592C5DA}" type="pres">
      <dgm:prSet presAssocID="{B9CEA777-C7EF-465C-BB31-C265CFDC49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73A565-1237-48F3-BBF8-5572FEC80C08}" type="pres">
      <dgm:prSet presAssocID="{DDBD094D-9693-4775-AA43-C0F608A17D94}" presName="node" presStyleLbl="node1" presStyleIdx="0" presStyleCnt="1" custScaleX="286508" custLinFactNeighborX="-34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13AAB3-F9A8-4418-AAA5-30863A1ACCD2}" srcId="{B9CEA777-C7EF-465C-BB31-C265CFDC49FA}" destId="{DDBD094D-9693-4775-AA43-C0F608A17D94}" srcOrd="0" destOrd="0" parTransId="{A6FC4F0F-D035-4534-82B5-4EC2D1DED085}" sibTransId="{4E539178-04FB-43F2-A713-1324CCC0D1D9}"/>
    <dgm:cxn modelId="{FBBCC871-FFDA-4725-AD48-BD1B24F4DBEC}" type="presOf" srcId="{B9CEA777-C7EF-465C-BB31-C265CFDC49FA}" destId="{D179AD73-122A-484B-9511-83E25592C5DA}" srcOrd="0" destOrd="0" presId="urn:microsoft.com/office/officeart/2005/8/layout/default"/>
    <dgm:cxn modelId="{AE01419C-3CEC-4B01-B26F-07DD12E0AA30}" type="presOf" srcId="{DDBD094D-9693-4775-AA43-C0F608A17D94}" destId="{B373A565-1237-48F3-BBF8-5572FEC80C08}" srcOrd="0" destOrd="0" presId="urn:microsoft.com/office/officeart/2005/8/layout/default"/>
    <dgm:cxn modelId="{DEF81429-05EA-45F7-9A8C-0A59E7724041}" type="presParOf" srcId="{D179AD73-122A-484B-9511-83E25592C5DA}" destId="{B373A565-1237-48F3-BBF8-5572FEC80C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EA777-C7EF-465C-BB31-C265CFDC49FA}" type="doc">
      <dgm:prSet loTypeId="urn:microsoft.com/office/officeart/2005/8/layout/defaul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DDBD094D-9693-4775-AA43-C0F608A17D94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rPr>
            <a:t>Skilled Manpower</a:t>
          </a:r>
          <a:endParaRPr lang="ko-KR" altLang="en-US" sz="18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Arial" pitchFamily="34" charset="0"/>
          </a:endParaRPr>
        </a:p>
      </dgm:t>
    </dgm:pt>
    <dgm:pt modelId="{A6FC4F0F-D035-4534-82B5-4EC2D1DED085}" type="parTrans" cxnId="{DF13AAB3-F9A8-4418-AAA5-30863A1ACCD2}">
      <dgm:prSet/>
      <dgm:spPr/>
      <dgm:t>
        <a:bodyPr/>
        <a:lstStyle/>
        <a:p>
          <a:pPr latinLnBrk="1"/>
          <a:endParaRPr lang="ko-KR" altLang="en-US"/>
        </a:p>
      </dgm:t>
    </dgm:pt>
    <dgm:pt modelId="{4E539178-04FB-43F2-A713-1324CCC0D1D9}" type="sibTrans" cxnId="{DF13AAB3-F9A8-4418-AAA5-30863A1ACCD2}">
      <dgm:prSet/>
      <dgm:spPr/>
      <dgm:t>
        <a:bodyPr/>
        <a:lstStyle/>
        <a:p>
          <a:pPr latinLnBrk="1"/>
          <a:endParaRPr lang="ko-KR" altLang="en-US"/>
        </a:p>
      </dgm:t>
    </dgm:pt>
    <dgm:pt modelId="{D179AD73-122A-484B-9511-83E25592C5DA}" type="pres">
      <dgm:prSet presAssocID="{B9CEA777-C7EF-465C-BB31-C265CFDC49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73A565-1237-48F3-BBF8-5572FEC80C08}" type="pres">
      <dgm:prSet presAssocID="{DDBD094D-9693-4775-AA43-C0F608A17D94}" presName="node" presStyleLbl="node1" presStyleIdx="0" presStyleCnt="1" custScaleX="246747" custLinFactNeighborX="-54706" custLinFactNeighborY="-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13AAB3-F9A8-4418-AAA5-30863A1ACCD2}" srcId="{B9CEA777-C7EF-465C-BB31-C265CFDC49FA}" destId="{DDBD094D-9693-4775-AA43-C0F608A17D94}" srcOrd="0" destOrd="0" parTransId="{A6FC4F0F-D035-4534-82B5-4EC2D1DED085}" sibTransId="{4E539178-04FB-43F2-A713-1324CCC0D1D9}"/>
    <dgm:cxn modelId="{B3851E3B-9AF1-47F0-A7EA-40B431976345}" type="presOf" srcId="{B9CEA777-C7EF-465C-BB31-C265CFDC49FA}" destId="{D179AD73-122A-484B-9511-83E25592C5DA}" srcOrd="0" destOrd="0" presId="urn:microsoft.com/office/officeart/2005/8/layout/default"/>
    <dgm:cxn modelId="{A003A322-0C79-4062-94D9-67E6F6FA4D77}" type="presOf" srcId="{DDBD094D-9693-4775-AA43-C0F608A17D94}" destId="{B373A565-1237-48F3-BBF8-5572FEC80C08}" srcOrd="0" destOrd="0" presId="urn:microsoft.com/office/officeart/2005/8/layout/default"/>
    <dgm:cxn modelId="{03597FDF-29B1-4B95-8731-21F07C463BCB}" type="presParOf" srcId="{D179AD73-122A-484B-9511-83E25592C5DA}" destId="{B373A565-1237-48F3-BBF8-5572FEC80C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F2593-34CC-49AC-B68E-D8FB1A3F41F5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15DE9398-29F2-410B-886E-10277EE7B09B}">
      <dgm:prSet phldrT="[텍스트]" custT="1"/>
      <dgm:spPr/>
      <dgm:t>
        <a:bodyPr/>
        <a:lstStyle/>
        <a:p>
          <a:pPr latinLnBrk="1"/>
          <a:r>
            <a:rPr lang="en-US" altLang="ko-KR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Tertiary </a:t>
          </a:r>
          <a:endParaRPr lang="ko-KR" altLang="en-US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41142E-F153-403B-9663-211CA67D6D5A}" type="parTrans" cxnId="{0EBFDFF3-50BB-4404-96F1-F5E5BCA46E9A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7A5DE661-CD90-492D-A922-90E6E01D7308}" type="sibTrans" cxnId="{0EBFDFF3-50BB-4404-96F1-F5E5BCA46E9A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24D365A6-3051-4EFC-B157-3A2C18F61BA9}">
      <dgm:prSet phldrT="[텍스트]" custT="1"/>
      <dgm:spPr/>
      <dgm:t>
        <a:bodyPr/>
        <a:lstStyle/>
        <a:p>
          <a:pPr latinLnBrk="1"/>
          <a:r>
            <a:rPr lang="en-US" altLang="ko-KR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High School </a:t>
          </a:r>
          <a:endParaRPr lang="ko-KR" altLang="en-US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2C8320-10A1-48BD-A0B0-C40AE3156CC1}" type="parTrans" cxnId="{F198EAAF-5BB8-4DCF-9D88-EB952BBC92CC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1B535EAA-E438-4BC2-9403-F16BFB3C0F56}" type="sibTrans" cxnId="{F198EAAF-5BB8-4DCF-9D88-EB952BBC92CC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B9D03AD8-0814-4B78-8C0D-56E9C71B93E0}">
      <dgm:prSet phldrT="[텍스트]" custT="1"/>
      <dgm:spPr/>
      <dgm:t>
        <a:bodyPr/>
        <a:lstStyle/>
        <a:p>
          <a:pPr latinLnBrk="1"/>
          <a:r>
            <a:rPr lang="en-US" altLang="ko-KR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Middle School </a:t>
          </a:r>
          <a:endParaRPr lang="ko-KR" altLang="en-US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EED17-592D-4552-9512-078944306353}" type="parTrans" cxnId="{62CBBBEB-506C-4DA3-97AB-B2317E08DBED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2A2E9071-5563-499E-9A0F-7D65ADF2FEAB}" type="sibTrans" cxnId="{62CBBBEB-506C-4DA3-97AB-B2317E08DBED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EA1400F6-CEA4-4566-8798-007552BE62D3}">
      <dgm:prSet phldrT="[텍스트]" custT="1"/>
      <dgm:spPr/>
      <dgm:t>
        <a:bodyPr/>
        <a:lstStyle/>
        <a:p>
          <a:pPr latinLnBrk="1"/>
          <a:r>
            <a:rPr lang="en-US" altLang="ko-KR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Elementary School </a:t>
          </a:r>
          <a:endParaRPr lang="ko-KR" altLang="en-US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D12903-52A8-4BD0-B8E1-DC11C7076A36}" type="parTrans" cxnId="{CF3DC444-8B3D-494A-8CAC-1BB9DB6B364F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020B0C97-E0A4-47A6-9106-169DF3681BFA}" type="sibTrans" cxnId="{CF3DC444-8B3D-494A-8CAC-1BB9DB6B364F}">
      <dgm:prSet/>
      <dgm:spPr/>
      <dgm:t>
        <a:bodyPr/>
        <a:lstStyle/>
        <a:p>
          <a:pPr latinLnBrk="1"/>
          <a:endParaRPr lang="ko-KR" altLang="en-US" b="1">
            <a:solidFill>
              <a:schemeClr val="tx1"/>
            </a:solidFill>
          </a:endParaRPr>
        </a:p>
      </dgm:t>
    </dgm:pt>
    <dgm:pt modelId="{D85C395A-53A5-47D7-9738-4A0883DEEF1A}" type="pres">
      <dgm:prSet presAssocID="{77EF2593-34CC-49AC-B68E-D8FB1A3F41F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A36330-4C88-4ABA-B6CB-F8E65B24DFD3}" type="pres">
      <dgm:prSet presAssocID="{77EF2593-34CC-49AC-B68E-D8FB1A3F41F5}" presName="comp1" presStyleCnt="0"/>
      <dgm:spPr/>
      <dgm:t>
        <a:bodyPr/>
        <a:lstStyle/>
        <a:p>
          <a:pPr latinLnBrk="1"/>
          <a:endParaRPr lang="ko-KR" altLang="en-US"/>
        </a:p>
      </dgm:t>
    </dgm:pt>
    <dgm:pt modelId="{EC4331A8-31A5-4FA2-822A-DE6DC74DAB55}" type="pres">
      <dgm:prSet presAssocID="{77EF2593-34CC-49AC-B68E-D8FB1A3F41F5}" presName="circle1" presStyleLbl="node1" presStyleIdx="0" presStyleCnt="4" custScaleX="109677"/>
      <dgm:spPr/>
      <dgm:t>
        <a:bodyPr/>
        <a:lstStyle/>
        <a:p>
          <a:pPr latinLnBrk="1"/>
          <a:endParaRPr lang="ko-KR" altLang="en-US"/>
        </a:p>
      </dgm:t>
    </dgm:pt>
    <dgm:pt modelId="{82A23AC4-1A2B-422B-9C82-0DA91449CADB}" type="pres">
      <dgm:prSet presAssocID="{77EF2593-34CC-49AC-B68E-D8FB1A3F41F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31539B-E68A-48A8-80B6-81BBA675958A}" type="pres">
      <dgm:prSet presAssocID="{77EF2593-34CC-49AC-B68E-D8FB1A3F41F5}" presName="comp2" presStyleCnt="0"/>
      <dgm:spPr/>
      <dgm:t>
        <a:bodyPr/>
        <a:lstStyle/>
        <a:p>
          <a:pPr latinLnBrk="1"/>
          <a:endParaRPr lang="ko-KR" altLang="en-US"/>
        </a:p>
      </dgm:t>
    </dgm:pt>
    <dgm:pt modelId="{E84F5413-061D-48AA-9591-141A394F9C01}" type="pres">
      <dgm:prSet presAssocID="{77EF2593-34CC-49AC-B68E-D8FB1A3F41F5}" presName="circle2" presStyleLbl="node1" presStyleIdx="1" presStyleCnt="4" custScaleX="110435"/>
      <dgm:spPr/>
      <dgm:t>
        <a:bodyPr/>
        <a:lstStyle/>
        <a:p>
          <a:pPr latinLnBrk="1"/>
          <a:endParaRPr lang="ko-KR" altLang="en-US"/>
        </a:p>
      </dgm:t>
    </dgm:pt>
    <dgm:pt modelId="{55067F6D-5421-440E-8C24-38A3853CA8E3}" type="pres">
      <dgm:prSet presAssocID="{77EF2593-34CC-49AC-B68E-D8FB1A3F41F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F8BABA-6C5F-4C9D-9661-BE78D784E3AA}" type="pres">
      <dgm:prSet presAssocID="{77EF2593-34CC-49AC-B68E-D8FB1A3F41F5}" presName="comp3" presStyleCnt="0"/>
      <dgm:spPr/>
      <dgm:t>
        <a:bodyPr/>
        <a:lstStyle/>
        <a:p>
          <a:pPr latinLnBrk="1"/>
          <a:endParaRPr lang="ko-KR" altLang="en-US"/>
        </a:p>
      </dgm:t>
    </dgm:pt>
    <dgm:pt modelId="{2E3A4FF2-4041-4769-883A-BE1BB7FCF996}" type="pres">
      <dgm:prSet presAssocID="{77EF2593-34CC-49AC-B68E-D8FB1A3F41F5}" presName="circle3" presStyleLbl="node1" presStyleIdx="2" presStyleCnt="4" custScaleX="118116"/>
      <dgm:spPr/>
      <dgm:t>
        <a:bodyPr/>
        <a:lstStyle/>
        <a:p>
          <a:pPr latinLnBrk="1"/>
          <a:endParaRPr lang="ko-KR" altLang="en-US"/>
        </a:p>
      </dgm:t>
    </dgm:pt>
    <dgm:pt modelId="{C9F6A0A6-D711-48BC-A45E-C8CE9DEA9331}" type="pres">
      <dgm:prSet presAssocID="{77EF2593-34CC-49AC-B68E-D8FB1A3F41F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70D1B6-50C2-48F1-BD6E-25DFB81078D8}" type="pres">
      <dgm:prSet presAssocID="{77EF2593-34CC-49AC-B68E-D8FB1A3F41F5}" presName="comp4" presStyleCnt="0"/>
      <dgm:spPr/>
      <dgm:t>
        <a:bodyPr/>
        <a:lstStyle/>
        <a:p>
          <a:pPr latinLnBrk="1"/>
          <a:endParaRPr lang="ko-KR" altLang="en-US"/>
        </a:p>
      </dgm:t>
    </dgm:pt>
    <dgm:pt modelId="{14443493-A03F-45D8-898D-CA8127C91EEA}" type="pres">
      <dgm:prSet presAssocID="{77EF2593-34CC-49AC-B68E-D8FB1A3F41F5}" presName="circle4" presStyleLbl="node1" presStyleIdx="3" presStyleCnt="4" custScaleX="145162"/>
      <dgm:spPr/>
      <dgm:t>
        <a:bodyPr/>
        <a:lstStyle/>
        <a:p>
          <a:pPr latinLnBrk="1"/>
          <a:endParaRPr lang="ko-KR" altLang="en-US"/>
        </a:p>
      </dgm:t>
    </dgm:pt>
    <dgm:pt modelId="{C073D184-C084-4615-8458-26DB7345FA6E}" type="pres">
      <dgm:prSet presAssocID="{77EF2593-34CC-49AC-B68E-D8FB1A3F41F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B333251-7BF7-49FE-BB1C-FEDC3E2E4B21}" type="presOf" srcId="{24D365A6-3051-4EFC-B157-3A2C18F61BA9}" destId="{55067F6D-5421-440E-8C24-38A3853CA8E3}" srcOrd="1" destOrd="0" presId="urn:microsoft.com/office/officeart/2005/8/layout/venn2"/>
    <dgm:cxn modelId="{26B1641A-0D18-4476-9346-D0A90A18A274}" type="presOf" srcId="{15DE9398-29F2-410B-886E-10277EE7B09B}" destId="{EC4331A8-31A5-4FA2-822A-DE6DC74DAB55}" srcOrd="0" destOrd="0" presId="urn:microsoft.com/office/officeart/2005/8/layout/venn2"/>
    <dgm:cxn modelId="{62CBBBEB-506C-4DA3-97AB-B2317E08DBED}" srcId="{77EF2593-34CC-49AC-B68E-D8FB1A3F41F5}" destId="{B9D03AD8-0814-4B78-8C0D-56E9C71B93E0}" srcOrd="2" destOrd="0" parTransId="{5C4EED17-592D-4552-9512-078944306353}" sibTransId="{2A2E9071-5563-499E-9A0F-7D65ADF2FEAB}"/>
    <dgm:cxn modelId="{C4B264AB-DC4C-4E81-85B7-47A4B2C2CBE0}" type="presOf" srcId="{15DE9398-29F2-410B-886E-10277EE7B09B}" destId="{82A23AC4-1A2B-422B-9C82-0DA91449CADB}" srcOrd="1" destOrd="0" presId="urn:microsoft.com/office/officeart/2005/8/layout/venn2"/>
    <dgm:cxn modelId="{D49239A0-EC14-49D7-A935-242828ADEA10}" type="presOf" srcId="{B9D03AD8-0814-4B78-8C0D-56E9C71B93E0}" destId="{2E3A4FF2-4041-4769-883A-BE1BB7FCF996}" srcOrd="0" destOrd="0" presId="urn:microsoft.com/office/officeart/2005/8/layout/venn2"/>
    <dgm:cxn modelId="{CF3DC444-8B3D-494A-8CAC-1BB9DB6B364F}" srcId="{77EF2593-34CC-49AC-B68E-D8FB1A3F41F5}" destId="{EA1400F6-CEA4-4566-8798-007552BE62D3}" srcOrd="3" destOrd="0" parTransId="{5CD12903-52A8-4BD0-B8E1-DC11C7076A36}" sibTransId="{020B0C97-E0A4-47A6-9106-169DF3681BFA}"/>
    <dgm:cxn modelId="{CE8C05D3-C996-4427-8C77-8E70BC3F7F1A}" type="presOf" srcId="{EA1400F6-CEA4-4566-8798-007552BE62D3}" destId="{14443493-A03F-45D8-898D-CA8127C91EEA}" srcOrd="0" destOrd="0" presId="urn:microsoft.com/office/officeart/2005/8/layout/venn2"/>
    <dgm:cxn modelId="{F198EAAF-5BB8-4DCF-9D88-EB952BBC92CC}" srcId="{77EF2593-34CC-49AC-B68E-D8FB1A3F41F5}" destId="{24D365A6-3051-4EFC-B157-3A2C18F61BA9}" srcOrd="1" destOrd="0" parTransId="{692C8320-10A1-48BD-A0B0-C40AE3156CC1}" sibTransId="{1B535EAA-E438-4BC2-9403-F16BFB3C0F56}"/>
    <dgm:cxn modelId="{A8A20EEA-7DFD-4D19-8708-6705A567AF9D}" type="presOf" srcId="{B9D03AD8-0814-4B78-8C0D-56E9C71B93E0}" destId="{C9F6A0A6-D711-48BC-A45E-C8CE9DEA9331}" srcOrd="1" destOrd="0" presId="urn:microsoft.com/office/officeart/2005/8/layout/venn2"/>
    <dgm:cxn modelId="{0C3DF3A0-3FE8-4923-83ED-36D597000CDC}" type="presOf" srcId="{EA1400F6-CEA4-4566-8798-007552BE62D3}" destId="{C073D184-C084-4615-8458-26DB7345FA6E}" srcOrd="1" destOrd="0" presId="urn:microsoft.com/office/officeart/2005/8/layout/venn2"/>
    <dgm:cxn modelId="{0EBFDFF3-50BB-4404-96F1-F5E5BCA46E9A}" srcId="{77EF2593-34CC-49AC-B68E-D8FB1A3F41F5}" destId="{15DE9398-29F2-410B-886E-10277EE7B09B}" srcOrd="0" destOrd="0" parTransId="{FA41142E-F153-403B-9663-211CA67D6D5A}" sibTransId="{7A5DE661-CD90-492D-A922-90E6E01D7308}"/>
    <dgm:cxn modelId="{BFBB0990-0F17-4152-BE20-0BA0C1F5A2A0}" type="presOf" srcId="{24D365A6-3051-4EFC-B157-3A2C18F61BA9}" destId="{E84F5413-061D-48AA-9591-141A394F9C01}" srcOrd="0" destOrd="0" presId="urn:microsoft.com/office/officeart/2005/8/layout/venn2"/>
    <dgm:cxn modelId="{F16EF237-D7E8-424B-8DEC-23DF009742A5}" type="presOf" srcId="{77EF2593-34CC-49AC-B68E-D8FB1A3F41F5}" destId="{D85C395A-53A5-47D7-9738-4A0883DEEF1A}" srcOrd="0" destOrd="0" presId="urn:microsoft.com/office/officeart/2005/8/layout/venn2"/>
    <dgm:cxn modelId="{C79A1D6D-5695-4DA4-84FE-BC51C3F63CE7}" type="presParOf" srcId="{D85C395A-53A5-47D7-9738-4A0883DEEF1A}" destId="{0FA36330-4C88-4ABA-B6CB-F8E65B24DFD3}" srcOrd="0" destOrd="0" presId="urn:microsoft.com/office/officeart/2005/8/layout/venn2"/>
    <dgm:cxn modelId="{5669CF90-73F1-4616-8A4C-A6412A3DEEB6}" type="presParOf" srcId="{0FA36330-4C88-4ABA-B6CB-F8E65B24DFD3}" destId="{EC4331A8-31A5-4FA2-822A-DE6DC74DAB55}" srcOrd="0" destOrd="0" presId="urn:microsoft.com/office/officeart/2005/8/layout/venn2"/>
    <dgm:cxn modelId="{49E4CBB7-0111-4C11-9376-B02C851ABABC}" type="presParOf" srcId="{0FA36330-4C88-4ABA-B6CB-F8E65B24DFD3}" destId="{82A23AC4-1A2B-422B-9C82-0DA91449CADB}" srcOrd="1" destOrd="0" presId="urn:microsoft.com/office/officeart/2005/8/layout/venn2"/>
    <dgm:cxn modelId="{A3B66B39-31ED-483F-B3A2-A5EA8110C649}" type="presParOf" srcId="{D85C395A-53A5-47D7-9738-4A0883DEEF1A}" destId="{FE31539B-E68A-48A8-80B6-81BBA675958A}" srcOrd="1" destOrd="0" presId="urn:microsoft.com/office/officeart/2005/8/layout/venn2"/>
    <dgm:cxn modelId="{19D8B088-3445-49E7-B0E9-7CF1100412C8}" type="presParOf" srcId="{FE31539B-E68A-48A8-80B6-81BBA675958A}" destId="{E84F5413-061D-48AA-9591-141A394F9C01}" srcOrd="0" destOrd="0" presId="urn:microsoft.com/office/officeart/2005/8/layout/venn2"/>
    <dgm:cxn modelId="{3A63067B-41B3-4C51-9AB5-29B045BF9339}" type="presParOf" srcId="{FE31539B-E68A-48A8-80B6-81BBA675958A}" destId="{55067F6D-5421-440E-8C24-38A3853CA8E3}" srcOrd="1" destOrd="0" presId="urn:microsoft.com/office/officeart/2005/8/layout/venn2"/>
    <dgm:cxn modelId="{A0574514-D616-4389-A38A-76DB05E6A7EF}" type="presParOf" srcId="{D85C395A-53A5-47D7-9738-4A0883DEEF1A}" destId="{60F8BABA-6C5F-4C9D-9661-BE78D784E3AA}" srcOrd="2" destOrd="0" presId="urn:microsoft.com/office/officeart/2005/8/layout/venn2"/>
    <dgm:cxn modelId="{47F8724C-9F9A-4201-B191-3F048446D8E1}" type="presParOf" srcId="{60F8BABA-6C5F-4C9D-9661-BE78D784E3AA}" destId="{2E3A4FF2-4041-4769-883A-BE1BB7FCF996}" srcOrd="0" destOrd="0" presId="urn:microsoft.com/office/officeart/2005/8/layout/venn2"/>
    <dgm:cxn modelId="{7E3A5D85-318D-4866-94D7-79FAFF7C5EE9}" type="presParOf" srcId="{60F8BABA-6C5F-4C9D-9661-BE78D784E3AA}" destId="{C9F6A0A6-D711-48BC-A45E-C8CE9DEA9331}" srcOrd="1" destOrd="0" presId="urn:microsoft.com/office/officeart/2005/8/layout/venn2"/>
    <dgm:cxn modelId="{D2937130-DB02-4874-82EC-E3F851C5616E}" type="presParOf" srcId="{D85C395A-53A5-47D7-9738-4A0883DEEF1A}" destId="{1870D1B6-50C2-48F1-BD6E-25DFB81078D8}" srcOrd="3" destOrd="0" presId="urn:microsoft.com/office/officeart/2005/8/layout/venn2"/>
    <dgm:cxn modelId="{04529046-C390-4940-846C-51F0013735BA}" type="presParOf" srcId="{1870D1B6-50C2-48F1-BD6E-25DFB81078D8}" destId="{14443493-A03F-45D8-898D-CA8127C91EEA}" srcOrd="0" destOrd="0" presId="urn:microsoft.com/office/officeart/2005/8/layout/venn2"/>
    <dgm:cxn modelId="{CCC00A77-F7BF-4F29-8245-36D911D7FD87}" type="presParOf" srcId="{1870D1B6-50C2-48F1-BD6E-25DFB81078D8}" destId="{C073D184-C084-4615-8458-26DB7345FA6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1C5222-879C-4C58-8C00-50B7F0D42A9A}" type="doc">
      <dgm:prSet loTypeId="urn:microsoft.com/office/officeart/2005/8/layout/equation1" loCatId="process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A7E918F5-37B6-439E-87BB-AAAF5F72B845}">
      <dgm:prSet phldrT="[텍스트]" custT="1"/>
      <dgm:spPr/>
      <dgm:t>
        <a:bodyPr/>
        <a:lstStyle/>
        <a:p>
          <a:pPr latinLnBrk="1"/>
          <a:r>
            <a:rPr lang="en-US" altLang="ko-K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Educational Equality</a:t>
          </a:r>
          <a:endParaRPr lang="ko-KR" altLang="en-US" sz="2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E8341A5-684B-4F5B-9D94-6ECD1A18134D}" type="parTrans" cxnId="{3F1A11C4-ED28-4741-A9F8-561FE65DB6DE}">
      <dgm:prSet/>
      <dgm:spPr/>
      <dgm:t>
        <a:bodyPr/>
        <a:lstStyle/>
        <a:p>
          <a:pPr latinLnBrk="1"/>
          <a:endParaRPr lang="ko-KR" altLang="en-US" sz="36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DD0DCB7-4807-4FB1-B5D9-C9155832ABA4}" type="sibTrans" cxnId="{3F1A11C4-ED28-4741-A9F8-561FE65DB6DE}">
      <dgm:prSet custT="1"/>
      <dgm:spPr/>
      <dgm:t>
        <a:bodyPr/>
        <a:lstStyle/>
        <a:p>
          <a:pPr latinLnBrk="1"/>
          <a:endParaRPr lang="ko-KR" altLang="en-US" sz="12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CEFA86-EFF4-4AFB-96F8-F3D3C13659BE}">
      <dgm:prSet phldrT="[텍스트]" custT="1"/>
      <dgm:spPr/>
      <dgm:t>
        <a:bodyPr/>
        <a:lstStyle/>
        <a:p>
          <a:pPr latinLnBrk="1"/>
          <a:r>
            <a:rPr lang="en-US" altLang="ko-K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Education for All </a:t>
          </a:r>
          <a:endParaRPr lang="ko-KR" altLang="en-US" sz="2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321E7F-2877-4A22-AA8C-06845FC1C3AD}" type="parTrans" cxnId="{ED1D4407-8991-4C24-9DBF-547D7BF5BA83}">
      <dgm:prSet/>
      <dgm:spPr/>
      <dgm:t>
        <a:bodyPr/>
        <a:lstStyle/>
        <a:p>
          <a:pPr latinLnBrk="1"/>
          <a:endParaRPr lang="ko-KR" altLang="en-US" sz="36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9371EB-2105-4A56-94C0-ACB5660E4AA7}" type="sibTrans" cxnId="{ED1D4407-8991-4C24-9DBF-547D7BF5BA83}">
      <dgm:prSet/>
      <dgm:spPr/>
      <dgm:t>
        <a:bodyPr/>
        <a:lstStyle/>
        <a:p>
          <a:pPr latinLnBrk="1"/>
          <a:endParaRPr lang="ko-KR" altLang="en-US" sz="36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22A51A-36CF-42C2-A8D6-3BA358D43700}">
      <dgm:prSet phldrT="[텍스트]" custT="1"/>
      <dgm:spPr/>
      <dgm:t>
        <a:bodyPr/>
        <a:lstStyle/>
        <a:p>
          <a:pPr latinLnBrk="1"/>
          <a:r>
            <a:rPr lang="en-US" altLang="ko-K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Low-cost Approach </a:t>
          </a:r>
          <a:endParaRPr lang="ko-KR" altLang="en-US" sz="2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4D8666-D100-4215-8E45-291669717B70}" type="parTrans" cxnId="{6B7A4AE5-167C-4C34-861F-D939208AA072}">
      <dgm:prSet/>
      <dgm:spPr/>
      <dgm:t>
        <a:bodyPr/>
        <a:lstStyle/>
        <a:p>
          <a:pPr latinLnBrk="1"/>
          <a:endParaRPr lang="ko-KR" altLang="en-US" sz="36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9DBD8C-F0EC-4F68-996F-ED6C9A137512}" type="sibTrans" cxnId="{6B7A4AE5-167C-4C34-861F-D939208AA072}">
      <dgm:prSet custT="1"/>
      <dgm:spPr/>
      <dgm:t>
        <a:bodyPr/>
        <a:lstStyle/>
        <a:p>
          <a:pPr latinLnBrk="1"/>
          <a:endParaRPr lang="ko-KR" altLang="en-US" sz="12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B0E566-03FD-4729-AE17-656EC281C290}" type="pres">
      <dgm:prSet presAssocID="{171C5222-879C-4C58-8C00-50B7F0D42A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4A1EED-845F-4B61-A988-E807FA0DD899}" type="pres">
      <dgm:prSet presAssocID="{A7E918F5-37B6-439E-87BB-AAAF5F72B8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9E77E7-19B4-4CCB-BA1F-D909CB38F3FC}" type="pres">
      <dgm:prSet presAssocID="{9DD0DCB7-4807-4FB1-B5D9-C9155832ABA4}" presName="spacerL" presStyleCnt="0"/>
      <dgm:spPr/>
    </dgm:pt>
    <dgm:pt modelId="{CE4A1230-7935-45CD-BC87-0571BEC90E29}" type="pres">
      <dgm:prSet presAssocID="{9DD0DCB7-4807-4FB1-B5D9-C9155832ABA4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D64E76C-195F-46DB-BD35-06DDCC8C8846}" type="pres">
      <dgm:prSet presAssocID="{9DD0DCB7-4807-4FB1-B5D9-C9155832ABA4}" presName="spacerR" presStyleCnt="0"/>
      <dgm:spPr/>
    </dgm:pt>
    <dgm:pt modelId="{3D570F99-4D34-479D-9076-FDC717F63627}" type="pres">
      <dgm:prSet presAssocID="{3A22A51A-36CF-42C2-A8D6-3BA358D437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D41F17-3126-466F-805D-0DC64517120C}" type="pres">
      <dgm:prSet presAssocID="{D89DBD8C-F0EC-4F68-996F-ED6C9A137512}" presName="spacerL" presStyleCnt="0"/>
      <dgm:spPr/>
    </dgm:pt>
    <dgm:pt modelId="{3803DAB2-3FA8-4CB9-B4E2-4A29FAC91DDF}" type="pres">
      <dgm:prSet presAssocID="{D89DBD8C-F0EC-4F68-996F-ED6C9A137512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13B34D5-A63B-441B-9914-E67B442FC7F0}" type="pres">
      <dgm:prSet presAssocID="{D89DBD8C-F0EC-4F68-996F-ED6C9A137512}" presName="spacerR" presStyleCnt="0"/>
      <dgm:spPr/>
    </dgm:pt>
    <dgm:pt modelId="{3A25255A-63FE-49A7-8565-06B05AD3C493}" type="pres">
      <dgm:prSet presAssocID="{24CEFA86-EFF4-4AFB-96F8-F3D3C13659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4E472EA-CB63-42D6-9F9B-390BEBC9C5B1}" type="presOf" srcId="{24CEFA86-EFF4-4AFB-96F8-F3D3C13659BE}" destId="{3A25255A-63FE-49A7-8565-06B05AD3C493}" srcOrd="0" destOrd="0" presId="urn:microsoft.com/office/officeart/2005/8/layout/equation1"/>
    <dgm:cxn modelId="{42C44ECC-13CE-48F4-AAAB-BCB7FB61BF64}" type="presOf" srcId="{A7E918F5-37B6-439E-87BB-AAAF5F72B845}" destId="{FF4A1EED-845F-4B61-A988-E807FA0DD899}" srcOrd="0" destOrd="0" presId="urn:microsoft.com/office/officeart/2005/8/layout/equation1"/>
    <dgm:cxn modelId="{8747EDBF-213A-44A0-A788-BE72544E4686}" type="presOf" srcId="{3A22A51A-36CF-42C2-A8D6-3BA358D43700}" destId="{3D570F99-4D34-479D-9076-FDC717F63627}" srcOrd="0" destOrd="0" presId="urn:microsoft.com/office/officeart/2005/8/layout/equation1"/>
    <dgm:cxn modelId="{ED1D4407-8991-4C24-9DBF-547D7BF5BA83}" srcId="{171C5222-879C-4C58-8C00-50B7F0D42A9A}" destId="{24CEFA86-EFF4-4AFB-96F8-F3D3C13659BE}" srcOrd="2" destOrd="0" parTransId="{6E321E7F-2877-4A22-AA8C-06845FC1C3AD}" sibTransId="{769371EB-2105-4A56-94C0-ACB5660E4AA7}"/>
    <dgm:cxn modelId="{7768852F-809F-40AF-846F-6F3E911FDF1D}" type="presOf" srcId="{D89DBD8C-F0EC-4F68-996F-ED6C9A137512}" destId="{3803DAB2-3FA8-4CB9-B4E2-4A29FAC91DDF}" srcOrd="0" destOrd="0" presId="urn:microsoft.com/office/officeart/2005/8/layout/equation1"/>
    <dgm:cxn modelId="{7FB0A7E9-966E-403F-8E0D-05CD3CB44647}" type="presOf" srcId="{171C5222-879C-4C58-8C00-50B7F0D42A9A}" destId="{00B0E566-03FD-4729-AE17-656EC281C290}" srcOrd="0" destOrd="0" presId="urn:microsoft.com/office/officeart/2005/8/layout/equation1"/>
    <dgm:cxn modelId="{3F1A11C4-ED28-4741-A9F8-561FE65DB6DE}" srcId="{171C5222-879C-4C58-8C00-50B7F0D42A9A}" destId="{A7E918F5-37B6-439E-87BB-AAAF5F72B845}" srcOrd="0" destOrd="0" parTransId="{BE8341A5-684B-4F5B-9D94-6ECD1A18134D}" sibTransId="{9DD0DCB7-4807-4FB1-B5D9-C9155832ABA4}"/>
    <dgm:cxn modelId="{7AD5CD0D-1AFB-4A81-928A-547361038BF4}" type="presOf" srcId="{9DD0DCB7-4807-4FB1-B5D9-C9155832ABA4}" destId="{CE4A1230-7935-45CD-BC87-0571BEC90E29}" srcOrd="0" destOrd="0" presId="urn:microsoft.com/office/officeart/2005/8/layout/equation1"/>
    <dgm:cxn modelId="{6B7A4AE5-167C-4C34-861F-D939208AA072}" srcId="{171C5222-879C-4C58-8C00-50B7F0D42A9A}" destId="{3A22A51A-36CF-42C2-A8D6-3BA358D43700}" srcOrd="1" destOrd="0" parTransId="{EA4D8666-D100-4215-8E45-291669717B70}" sibTransId="{D89DBD8C-F0EC-4F68-996F-ED6C9A137512}"/>
    <dgm:cxn modelId="{42B33B74-4E3A-42EE-A6C3-3F89CEE699BE}" type="presParOf" srcId="{00B0E566-03FD-4729-AE17-656EC281C290}" destId="{FF4A1EED-845F-4B61-A988-E807FA0DD899}" srcOrd="0" destOrd="0" presId="urn:microsoft.com/office/officeart/2005/8/layout/equation1"/>
    <dgm:cxn modelId="{A5EF70FD-232A-494B-8A7F-9DB929CBE74C}" type="presParOf" srcId="{00B0E566-03FD-4729-AE17-656EC281C290}" destId="{A69E77E7-19B4-4CCB-BA1F-D909CB38F3FC}" srcOrd="1" destOrd="0" presId="urn:microsoft.com/office/officeart/2005/8/layout/equation1"/>
    <dgm:cxn modelId="{4DA1C55E-F899-4E33-95DC-B477FCA7747B}" type="presParOf" srcId="{00B0E566-03FD-4729-AE17-656EC281C290}" destId="{CE4A1230-7935-45CD-BC87-0571BEC90E29}" srcOrd="2" destOrd="0" presId="urn:microsoft.com/office/officeart/2005/8/layout/equation1"/>
    <dgm:cxn modelId="{1FEF5182-4CD9-447D-B35F-E29F9EF1EF9F}" type="presParOf" srcId="{00B0E566-03FD-4729-AE17-656EC281C290}" destId="{6D64E76C-195F-46DB-BD35-06DDCC8C8846}" srcOrd="3" destOrd="0" presId="urn:microsoft.com/office/officeart/2005/8/layout/equation1"/>
    <dgm:cxn modelId="{473A6DEE-2917-4504-8632-652BEA69999E}" type="presParOf" srcId="{00B0E566-03FD-4729-AE17-656EC281C290}" destId="{3D570F99-4D34-479D-9076-FDC717F63627}" srcOrd="4" destOrd="0" presId="urn:microsoft.com/office/officeart/2005/8/layout/equation1"/>
    <dgm:cxn modelId="{0E57B49F-E92A-47A6-BE5E-6160FEE53461}" type="presParOf" srcId="{00B0E566-03FD-4729-AE17-656EC281C290}" destId="{58D41F17-3126-466F-805D-0DC64517120C}" srcOrd="5" destOrd="0" presId="urn:microsoft.com/office/officeart/2005/8/layout/equation1"/>
    <dgm:cxn modelId="{D7E99169-680C-4090-8040-FE01FDCA82C4}" type="presParOf" srcId="{00B0E566-03FD-4729-AE17-656EC281C290}" destId="{3803DAB2-3FA8-4CB9-B4E2-4A29FAC91DDF}" srcOrd="6" destOrd="0" presId="urn:microsoft.com/office/officeart/2005/8/layout/equation1"/>
    <dgm:cxn modelId="{AFC28767-E211-46F7-92C7-541495DC233F}" type="presParOf" srcId="{00B0E566-03FD-4729-AE17-656EC281C290}" destId="{D13B34D5-A63B-441B-9914-E67B442FC7F0}" srcOrd="7" destOrd="0" presId="urn:microsoft.com/office/officeart/2005/8/layout/equation1"/>
    <dgm:cxn modelId="{E9E6FD72-81B9-44AF-9DD4-4211FF317BFF}" type="presParOf" srcId="{00B0E566-03FD-4729-AE17-656EC281C290}" destId="{3A25255A-63FE-49A7-8565-06B05AD3C49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4331A8-31A5-4FA2-822A-DE6DC74DAB55}">
      <dsp:nvSpPr>
        <dsp:cNvPr id="0" name=""/>
        <dsp:cNvSpPr/>
      </dsp:nvSpPr>
      <dsp:spPr>
        <a:xfrm>
          <a:off x="-118457" y="72082"/>
          <a:ext cx="2685136" cy="2448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Tertiary </a:t>
          </a:r>
          <a:endParaRPr lang="ko-KR" altLang="en-US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8728" y="194493"/>
        <a:ext cx="750764" cy="367233"/>
      </dsp:txXfrm>
    </dsp:sp>
    <dsp:sp modelId="{E84F5413-061D-48AA-9591-141A394F9C01}">
      <dsp:nvSpPr>
        <dsp:cNvPr id="0" name=""/>
        <dsp:cNvSpPr/>
      </dsp:nvSpPr>
      <dsp:spPr>
        <a:xfrm>
          <a:off x="142633" y="561726"/>
          <a:ext cx="2162955" cy="1958577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High School </a:t>
          </a:r>
          <a:endParaRPr lang="ko-KR" altLang="en-US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6134" y="679241"/>
        <a:ext cx="755952" cy="352543"/>
      </dsp:txXfrm>
    </dsp:sp>
    <dsp:sp modelId="{2E3A4FF2-4041-4769-883A-BE1BB7FCF996}">
      <dsp:nvSpPr>
        <dsp:cNvPr id="0" name=""/>
        <dsp:cNvSpPr/>
      </dsp:nvSpPr>
      <dsp:spPr>
        <a:xfrm>
          <a:off x="356588" y="1051371"/>
          <a:ext cx="1735045" cy="1468933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Middle School </a:t>
          </a:r>
          <a:endParaRPr lang="ko-KR" altLang="en-US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9845" y="1161541"/>
        <a:ext cx="808531" cy="330509"/>
      </dsp:txXfrm>
    </dsp:sp>
    <dsp:sp modelId="{14443493-A03F-45D8-898D-CA8127C91EEA}">
      <dsp:nvSpPr>
        <dsp:cNvPr id="0" name=""/>
        <dsp:cNvSpPr/>
      </dsp:nvSpPr>
      <dsp:spPr>
        <a:xfrm>
          <a:off x="513333" y="1541015"/>
          <a:ext cx="1421555" cy="97928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Elementary School </a:t>
          </a:r>
          <a:endParaRPr lang="ko-KR" altLang="en-US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515" y="1785837"/>
        <a:ext cx="1005191" cy="4896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4B17-2592-42DB-B868-13879D01BA3B}" type="datetimeFigureOut">
              <a:rPr lang="ko-KR" altLang="en-US" smtClean="0"/>
              <a:pPr/>
              <a:t>2013-03-04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2BEA-A11A-4C0B-BA04-DC2D45B8DC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400" i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ko-KR" altLang="en-US" sz="1400" dirty="0" smtClean="0">
              <a:latin typeface="+mn-ea"/>
              <a:ea typeface="+mn-ea"/>
            </a:endParaRPr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A85EC-9437-494B-A8CB-F94452F4FC1C}" type="slidenum">
              <a:rPr lang="ko-KR" altLang="en-US">
                <a:solidFill>
                  <a:srgbClr val="EEECE1"/>
                </a:solidFill>
              </a:rPr>
              <a:pPr/>
              <a:t>10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400" dirty="0" smtClean="0"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latin typeface="+mn-ea"/>
              <a:ea typeface="+mn-ea"/>
            </a:endParaRPr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3F450-57EF-4DA3-97D2-CD749B82325B}" type="slidenum">
              <a:rPr lang="ko-KR" altLang="en-US">
                <a:solidFill>
                  <a:srgbClr val="EEECE1"/>
                </a:solidFill>
              </a:rPr>
              <a:pPr/>
              <a:t>12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sz="1400" b="0" dirty="0" smtClean="0">
              <a:latin typeface="+mn-ea"/>
              <a:ea typeface="+mn-ea"/>
            </a:endParaRPr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9460C-69E0-47D5-A5E7-56E905D59DCD}" type="slidenum">
              <a:rPr lang="ko-KR" altLang="en-US">
                <a:solidFill>
                  <a:srgbClr val="EEECE1"/>
                </a:solidFill>
              </a:rPr>
              <a:pPr/>
              <a:t>13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latin typeface="+mn-ea"/>
              <a:ea typeface="+mn-ea"/>
            </a:endParaRPr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B58F1-B2BC-4DFE-9575-888CE67AA2C5}" type="slidenum">
              <a:rPr lang="ko-KR" altLang="en-US">
                <a:solidFill>
                  <a:srgbClr val="EEECE1"/>
                </a:solidFill>
              </a:rPr>
              <a:pPr/>
              <a:t>14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400" dirty="0" smtClean="0">
              <a:latin typeface="+mn-ea"/>
              <a:ea typeface="+mn-ea"/>
            </a:endParaRPr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51519-C494-4E98-8DF4-01089BD52C72}" type="slidenum">
              <a:rPr lang="ko-KR" altLang="en-US">
                <a:solidFill>
                  <a:srgbClr val="EEECE1"/>
                </a:solidFill>
              </a:rPr>
              <a:pPr/>
              <a:t>15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latin typeface="+mn-ea"/>
              <a:ea typeface="+mn-ea"/>
            </a:endParaRPr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EF2CB-16F5-4780-81F3-92580E6A16EC}" type="slidenum">
              <a:rPr lang="ko-KR" altLang="en-US">
                <a:solidFill>
                  <a:srgbClr val="EEECE1"/>
                </a:solidFill>
              </a:rPr>
              <a:pPr/>
              <a:t>16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23E19-011A-4F61-9CC8-9DF965FDC790}" type="slidenum">
              <a:rPr lang="ko-KR" altLang="en-US">
                <a:solidFill>
                  <a:srgbClr val="EEECE1"/>
                </a:solidFill>
              </a:rPr>
              <a:pPr/>
              <a:t>17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aseline="0" dirty="0" smtClean="0">
              <a:latin typeface="+mn-ea"/>
              <a:ea typeface="+mn-ea"/>
            </a:endParaRPr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6EC1-93A9-4694-BEE3-516956A87747}" type="slidenum">
              <a:rPr lang="ko-KR" altLang="en-US">
                <a:solidFill>
                  <a:srgbClr val="EEECE1"/>
                </a:solidFill>
              </a:rPr>
              <a:pPr/>
              <a:t>18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81295-FC3A-4D3C-95C8-54B013500128}" type="slidenum">
              <a:rPr lang="ko-KR" altLang="en-US">
                <a:solidFill>
                  <a:srgbClr val="EEECE1"/>
                </a:solidFill>
              </a:rPr>
              <a:pPr/>
              <a:t>19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ko-KR" altLang="ko-KR" sz="1400" dirty="0" smtClean="0"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ko-KR" altLang="en-US" dirty="0" smtClean="0"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latin typeface="+mn-lt"/>
              <a:ea typeface="+mn-ea"/>
            </a:endParaRP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7F605-85CA-413F-B98A-3E8FE8748DFF}" type="slidenum">
              <a:rPr lang="ko-KR" altLang="en-US">
                <a:solidFill>
                  <a:srgbClr val="EEECE1"/>
                </a:solidFill>
              </a:rPr>
              <a:pPr/>
              <a:t>21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400" dirty="0" smtClean="0">
              <a:solidFill>
                <a:schemeClr val="tx1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0E89A-C258-466D-A3E7-E48BEE50B24F}" type="slidenum">
              <a:rPr lang="ko-KR" altLang="en-US">
                <a:solidFill>
                  <a:srgbClr val="EEECE1"/>
                </a:solidFill>
              </a:rPr>
              <a:pPr/>
              <a:t>22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sz="140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BC688-D2C3-4DEF-A3F6-EE8643911216}" type="slidenum">
              <a:rPr lang="ko-KR" altLang="en-US">
                <a:solidFill>
                  <a:srgbClr val="EEECE1"/>
                </a:solidFill>
              </a:rPr>
              <a:pPr/>
              <a:t>23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sz="1400" dirty="0" smtClean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2BF2F-1FC1-4058-9553-1C50B62809E9}" type="slidenum">
              <a:rPr lang="ko-KR" altLang="en-US">
                <a:solidFill>
                  <a:srgbClr val="EEECE1"/>
                </a:solidFill>
              </a:rPr>
              <a:pPr/>
              <a:t>24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dirty="0" smtClean="0">
              <a:latin typeface="+mn-ea"/>
            </a:endParaRPr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4D6B7-6E7A-47F3-935C-911CD4A30E4C}" type="slidenum">
              <a:rPr lang="ko-KR" altLang="en-US">
                <a:solidFill>
                  <a:srgbClr val="EEECE1"/>
                </a:solidFill>
              </a:rPr>
              <a:pPr/>
              <a:t>25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ko-KR" sz="1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65548-5508-4AE7-9E62-2AACC363E96F}" type="slidenum">
              <a:rPr lang="ko-KR" altLang="en-US">
                <a:solidFill>
                  <a:srgbClr val="EEECE1"/>
                </a:solidFill>
              </a:rPr>
              <a:pPr/>
              <a:t>28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latin typeface="+mn-ea"/>
              <a:ea typeface="+mn-ea"/>
            </a:endParaRPr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F6F9C-3879-4F6E-8663-26D02B406721}" type="slidenum">
              <a:rPr lang="ko-KR" altLang="en-US">
                <a:solidFill>
                  <a:srgbClr val="EEECE1"/>
                </a:solidFill>
              </a:rPr>
              <a:pPr/>
              <a:t>29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2BEA-A11A-4C0B-BA04-DC2D45B8DC2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2BEA-A11A-4C0B-BA04-DC2D45B8DC2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2BEA-A11A-4C0B-BA04-DC2D45B8DC2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7043A-75C9-4DAE-A321-290CD487B721}" type="slidenum">
              <a:rPr lang="ko-KR" altLang="en-US">
                <a:solidFill>
                  <a:srgbClr val="EEECE1"/>
                </a:solidFill>
              </a:rPr>
              <a:pPr/>
              <a:t>6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latin typeface="+mn-ea"/>
              <a:ea typeface="+mn-ea"/>
            </a:endParaRPr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175DE-0A33-4816-A4FA-6D22851235E5}" type="slidenum">
              <a:rPr lang="ko-KR" altLang="en-US">
                <a:solidFill>
                  <a:srgbClr val="EEECE1"/>
                </a:solidFill>
              </a:rPr>
              <a:pPr/>
              <a:t>7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175DE-0A33-4816-A4FA-6D22851235E5}" type="slidenum">
              <a:rPr lang="ko-KR" altLang="en-US">
                <a:solidFill>
                  <a:srgbClr val="EEECE1"/>
                </a:solidFill>
              </a:rPr>
              <a:pPr/>
              <a:t>8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76DC5-D4C9-4124-8A99-A79212C4D3A4}" type="slidenum">
              <a:rPr lang="ko-KR" altLang="en-US">
                <a:solidFill>
                  <a:srgbClr val="EEECE1"/>
                </a:solidFill>
              </a:rPr>
              <a:pPr/>
              <a:t>9</a:t>
            </a:fld>
            <a:endParaRPr lang="ko-KR" alt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3AD1-2DC0-48D6-B2A2-C36831B9A6C0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9E8F-83BD-4DEA-ACA2-812E49E34B98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7BFE733-F55F-4CA0-98D9-CDC23694B7FA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2AC1-4DA8-4E0A-892B-6036520338B0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280135E-749D-4935-A422-744BB0EDA1A1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8" y="-2738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ko-KR" altLang="en-US" noProof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23A3A9-1CB5-4C14-A7EA-9C721D685E55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lang="ko-KR" altLang="en-US" sz="1600" b="1" kern="1200">
                <a:solidFill>
                  <a:srgbClr val="B2B2B2"/>
                </a:solidFill>
                <a:latin typeface="Arial" pitchFamily="34" charset="0"/>
                <a:ea typeface="산돌고딕 M" pitchFamily="18" charset="-127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1AD7646-1F39-4DD5-BD7F-D605D89F42E4}" type="slidenum">
              <a:rPr lang="en-US" altLang="ko-KR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565150"/>
            <a:ext cx="7608887" cy="4873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4019550" cy="5105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0263" y="1484313"/>
            <a:ext cx="4019550" cy="5105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lang="ko-KR" altLang="en-US" sz="1600" b="1" kern="1200">
                <a:solidFill>
                  <a:srgbClr val="B2B2B2"/>
                </a:solidFill>
                <a:latin typeface="Arial" pitchFamily="34" charset="0"/>
                <a:ea typeface="산돌고딕 M" pitchFamily="18" charset="-127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1AD7646-1F39-4DD5-BD7F-D605D89F42E4}" type="slidenum">
              <a:rPr lang="en-US" altLang="ko-KR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AA8E-C085-450C-A0C0-541E09575BB6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lang="ko-KR" altLang="en-US" sz="1600" b="1" kern="1200">
                <a:solidFill>
                  <a:srgbClr val="B2B2B2"/>
                </a:solidFill>
                <a:latin typeface="Arial" pitchFamily="34" charset="0"/>
                <a:ea typeface="산돌고딕 M" pitchFamily="18" charset="-127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B8581B9-F1BF-4075-BE42-9FC53BA54C6E}" type="slidenum">
              <a:rPr lang="en-US" altLang="ko-KR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7AC9-7845-4B38-A95C-6801A0EE0831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BE25B52-9743-4311-AAA1-D73BA35B21F7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1717-ABEC-4E1A-BC1D-5A09813301C8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E5C21E4-ED9E-4197-B2DB-ABF6FB5A2C42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D079-3A33-4E00-BDBC-C0063743601E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5EFCC8E-CE6D-4164-9C57-D7BC90AEFA57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9994-EE30-480A-97F9-7413AF671379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1A9F93F-2A7A-43D2-A5BF-25B4D9D36B64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4721-C0C2-4906-9900-793AF071FE6B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lang="ko-KR" altLang="en-US" sz="1600" b="1" kern="1200">
                <a:solidFill>
                  <a:srgbClr val="B2B2B2"/>
                </a:solidFill>
                <a:latin typeface="Arial" pitchFamily="34" charset="0"/>
                <a:ea typeface="산돌고딕 M" pitchFamily="18" charset="-127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0817924-E255-40B9-A3C3-9F066A0A9125}" type="slidenum">
              <a:rPr lang="en-US" altLang="ko-KR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C0C9-E0BD-403F-BECF-3480E23D383F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ECA6A50-EAAC-4AF7-89FC-0E57B6584F69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5B48-D23E-4F09-BDBC-6ED5C85A4AE6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9DD6326-7440-4DE2-8FDC-5FF0BF2F47CF}" type="slidenum">
              <a: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BCE56-A546-4290-AE5E-100532898C93}" type="datetime1">
              <a:rPr kumimoji="1" lang="ko-KR" altLang="en-US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산돌고딕 M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2013-03-04</a:t>
            </a:fld>
            <a:endParaRPr kumimoji="1" lang="ko-KR" altLang="en-US" b="1">
              <a:solidFill>
                <a:prstClr val="black">
                  <a:tint val="75000"/>
                </a:prstClr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>
              <a:solidFill>
                <a:prstClr val="black">
                  <a:tint val="75000"/>
                </a:prstClr>
              </a:solidFill>
              <a:latin typeface="Arial" pitchFamily="34" charset="0"/>
              <a:ea typeface="산돌고딕 M" pitchFamily="18" charset="-127"/>
            </a:endParaRPr>
          </a:p>
        </p:txBody>
      </p:sp>
      <p:pic>
        <p:nvPicPr>
          <p:cNvPr id="5126" name="그림 10" descr="titl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13" y="115888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그림 11" descr="KEDI logo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56513" y="295275"/>
            <a:ext cx="1225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-regneark2.xls"/><Relationship Id="rId4" Type="http://schemas.openxmlformats.org/officeDocument/2006/relationships/oleObject" Target="../embeddings/Microsoft_Office_Excel_97-2003-regneark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3421063" y="6384925"/>
            <a:ext cx="539908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172450" y="6423025"/>
            <a:ext cx="668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>
                <a:solidFill>
                  <a:srgbClr val="B2B2B2"/>
                </a:solidFill>
                <a:latin typeface="산돌고딕 L" pitchFamily="18" charset="-127"/>
                <a:ea typeface="산돌고딕 L" pitchFamily="18" charset="-127"/>
              </a:rPr>
              <a:t>2013.3.5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64096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산돌고딕 M" pitchFamily="18" charset="-127"/>
              </a:rPr>
              <a:t>Education</a:t>
            </a:r>
            <a:r>
              <a:rPr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1"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산돌고딕 M" pitchFamily="18" charset="-127"/>
              </a:rPr>
              <a:t>and Economic Growth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산돌고딕 M" pitchFamily="18" charset="-127"/>
              </a:rPr>
              <a:t>- Korean Experience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717" y="3068638"/>
            <a:ext cx="8640763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500" b="1" dirty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Post 2015 – MDG </a:t>
            </a:r>
            <a:r>
              <a:rPr kumimoji="1" lang="en-US" altLang="ko-KR" sz="2500" b="1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Seminar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200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March 5</a:t>
            </a:r>
            <a:r>
              <a:rPr kumimoji="1" lang="en-US" altLang="ko-KR" sz="2200" baseline="30000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th</a:t>
            </a:r>
            <a:r>
              <a:rPr kumimoji="1" lang="en-US" altLang="ko-KR" sz="2200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, 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200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Oslo, Norway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4543380"/>
            <a:ext cx="61212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200" b="1" dirty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Sun-</a:t>
            </a:r>
            <a:r>
              <a:rPr kumimoji="1" lang="en-US" altLang="ko-KR" sz="2200" b="1" dirty="0" err="1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Geun</a:t>
            </a:r>
            <a:r>
              <a:rPr kumimoji="1" lang="en-US" altLang="ko-KR" sz="2200" b="1" dirty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 </a:t>
            </a:r>
            <a:r>
              <a:rPr kumimoji="1" lang="en-US" altLang="ko-KR" sz="2200" b="1" dirty="0" err="1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Baek</a:t>
            </a:r>
            <a:r>
              <a:rPr kumimoji="1" lang="en-US" altLang="ko-KR" sz="2200" b="1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, </a:t>
            </a:r>
            <a:r>
              <a:rPr kumimoji="1" lang="en-US" altLang="ko-KR" sz="2200" b="1" dirty="0" err="1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Ph.D</a:t>
            </a:r>
            <a:endParaRPr kumimoji="1" lang="en-US" altLang="ko-KR" sz="2200" b="1" dirty="0">
              <a:solidFill>
                <a:srgbClr val="B2B2B2"/>
              </a:solidFill>
              <a:latin typeface="Calibri" pitchFamily="34" charset="0"/>
              <a:ea typeface="HY견고딕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President, Korean</a:t>
            </a:r>
            <a:r>
              <a:rPr kumimoji="1" lang="ko-KR" altLang="en-US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 </a:t>
            </a:r>
            <a:r>
              <a:rPr kumimoji="1" lang="en-US" altLang="ko-KR" dirty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Educational Development Institute (KEDI</a:t>
            </a:r>
            <a:r>
              <a:rPr kumimoji="1" lang="en-US" altLang="ko-KR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Professor, Department of Education, Seoul National University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smtClean="0">
                <a:solidFill>
                  <a:srgbClr val="B2B2B2"/>
                </a:solidFill>
                <a:latin typeface="Calibri" pitchFamily="34" charset="0"/>
                <a:ea typeface="HY견고딕" pitchFamily="18" charset="-127"/>
              </a:rPr>
              <a:t>President, Korean Society for Educational Evaluation</a:t>
            </a:r>
            <a:endParaRPr kumimoji="1" lang="en-US" altLang="ko-KR" dirty="0">
              <a:solidFill>
                <a:srgbClr val="B2B2B2"/>
              </a:solidFill>
              <a:latin typeface="Calibri" pitchFamily="34" charset="0"/>
              <a:ea typeface="HY견고딕" pitchFamily="18" charset="-127"/>
            </a:endParaRPr>
          </a:p>
        </p:txBody>
      </p:sp>
      <p:pic>
        <p:nvPicPr>
          <p:cNvPr id="10" name="그림 9" descr="KEDI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838" y="6016625"/>
            <a:ext cx="1223962" cy="36512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2531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CEABA70-9C59-4143-B70F-D700B86D8FB3}" type="slidenum">
              <a:rPr smtClean="0"/>
              <a:pPr/>
              <a:t>10</a:t>
            </a:fld>
            <a:endParaRPr smtClean="0"/>
          </a:p>
        </p:txBody>
      </p:sp>
      <p:sp>
        <p:nvSpPr>
          <p:cNvPr id="22532" name="Text Box 22"/>
          <p:cNvSpPr txBox="1">
            <a:spLocks noChangeArrowheads="1"/>
          </p:cNvSpPr>
          <p:nvPr/>
        </p:nvSpPr>
        <p:spPr bwMode="auto">
          <a:xfrm>
            <a:off x="684213" y="214313"/>
            <a:ext cx="43783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Korea: </a:t>
            </a:r>
            <a:r>
              <a:rPr kumimoji="1" lang="en-US" altLang="ko-KR" sz="2500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Yesterday and </a:t>
            </a: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Today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0825" y="2468563"/>
            <a:ext cx="4321175" cy="3416300"/>
          </a:xfrm>
          <a:prstGeom prst="rect">
            <a:avLst/>
          </a:prstGeom>
          <a:ln cap="rnd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- </a:t>
            </a:r>
            <a:r>
              <a:rPr kumimoji="1"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ICCS (Institute for Citizen-Centered Service )</a:t>
            </a:r>
            <a:endParaRPr kumimoji="1" lang="ko-KR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: Civic knowledge assessment among lower-</a:t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 secondary school students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 (International average score: 500 points)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 · No.1 Finland 576 points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 · No.2 Denmark 576 points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 · No.3 Korea 565 points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   * Korea’s goal: true holistic education </a:t>
            </a: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323850" y="1262063"/>
            <a:ext cx="87074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Achievements of Korean Education 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Excellent Student Performance &amp; Skilled Manpower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 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 </a:t>
            </a: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08서울한강체 M"/>
              <a:cs typeface="08서울한강체 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Arial" pitchFamily="34" charset="0"/>
              <a:ea typeface="08서울한강체 M"/>
              <a:cs typeface="08서울한강체 M"/>
            </a:endParaRP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508000" y="5084763"/>
            <a:ext cx="2911475" cy="431800"/>
            <a:chOff x="363498" y="5589221"/>
            <a:chExt cx="2912358" cy="504069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395536" y="5589234"/>
              <a:ext cx="2880320" cy="504056"/>
              <a:chOff x="765101" y="2142375"/>
              <a:chExt cx="7632848" cy="504056"/>
            </a:xfrm>
          </p:grpSpPr>
          <p:sp>
            <p:nvSpPr>
              <p:cNvPr id="11" name="모서리가 둥근 직사각형 10"/>
              <p:cNvSpPr/>
              <p:nvPr/>
            </p:nvSpPr>
            <p:spPr>
              <a:xfrm>
                <a:off x="765101" y="2142375"/>
                <a:ext cx="7632848" cy="504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030A0">
                      <a:alpha val="32000"/>
                    </a:srgbClr>
                  </a:gs>
                  <a:gs pos="50000">
                    <a:srgbClr val="7030A0">
                      <a:alpha val="16000"/>
                    </a:srgbClr>
                  </a:gs>
                  <a:gs pos="50000">
                    <a:srgbClr val="7030A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899025" y="2225755"/>
                <a:ext cx="1582265" cy="3372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40" name="직사각형 12"/>
            <p:cNvSpPr>
              <a:spLocks noChangeArrowheads="1"/>
            </p:cNvSpPr>
            <p:nvPr/>
          </p:nvSpPr>
          <p:spPr bwMode="auto">
            <a:xfrm>
              <a:off x="363498" y="5589221"/>
              <a:ext cx="808107" cy="39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prstClr val="black"/>
                  </a:solidFill>
                  <a:latin typeface="Calibri" pitchFamily="34" charset="0"/>
                  <a:ea typeface="산돌고딕 M" pitchFamily="18" charset="-127"/>
                  <a:cs typeface="Arial" pitchFamily="34" charset="0"/>
                </a:rPr>
                <a:t>· No.3 </a:t>
              </a:r>
              <a:endPara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4643438" y="2470150"/>
            <a:ext cx="4321175" cy="34163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kumimoji="1" lang="en-US" altLang="ko-K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 </a:t>
            </a:r>
            <a:r>
              <a:rPr kumimoji="1"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IVTC (International </a:t>
            </a:r>
            <a:r>
              <a:rPr kumimoji="1" lang="en-US" altLang="ko-K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Vocational Training </a:t>
            </a:r>
            <a:r>
              <a:rPr kumimoji="1"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kumimoji="1"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kumimoji="1"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Competition)</a:t>
            </a:r>
            <a:endParaRPr kumimoji="1"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· </a:t>
            </a:r>
            <a:r>
              <a:rPr kumimoji="1" lang="en-US" altLang="ko-KR" sz="1600" b="1" dirty="0">
                <a:solidFill>
                  <a:srgbClr val="0000FF"/>
                </a:solidFill>
                <a:latin typeface="Calibri" pitchFamily="34" charset="0"/>
              </a:rPr>
              <a:t>Champion for 9 consecutive years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· 2009, Calgary, Canada Competition No. 1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</a:rPr>
              <a:t>      · </a:t>
            </a:r>
            <a:r>
              <a:rPr kumimoji="1" lang="en-US" altLang="ko-KR" sz="1600" b="1" dirty="0">
                <a:solidFill>
                  <a:srgbClr val="FF0000"/>
                </a:solidFill>
                <a:latin typeface="Calibri" pitchFamily="34" charset="0"/>
              </a:rPr>
              <a:t>Won 16 times in total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</p:txBody>
      </p:sp>
      <p:graphicFrame>
        <p:nvGraphicFramePr>
          <p:cNvPr id="18" name="다이어그램 17"/>
          <p:cNvGraphicFramePr/>
          <p:nvPr/>
        </p:nvGraphicFramePr>
        <p:xfrm>
          <a:off x="683568" y="2204864"/>
          <a:ext cx="345638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다이어그램 18"/>
          <p:cNvGraphicFramePr/>
          <p:nvPr/>
        </p:nvGraphicFramePr>
        <p:xfrm>
          <a:off x="5436096" y="2204864"/>
          <a:ext cx="266429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2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CFD00C-F7E4-4EF2-8C8E-86D73DF96DC8}" type="slidenum">
              <a:rPr lang="en-US" altLang="ko-KR" smtClean="0"/>
              <a:pPr/>
              <a:t>11</a:t>
            </a:fld>
            <a:endParaRPr lang="en-US" smtClean="0"/>
          </a:p>
        </p:txBody>
      </p:sp>
      <p:sp>
        <p:nvSpPr>
          <p:cNvPr id="23555" name="Line 116"/>
          <p:cNvSpPr>
            <a:spLocks noChangeShapeType="1"/>
          </p:cNvSpPr>
          <p:nvPr/>
        </p:nvSpPr>
        <p:spPr bwMode="auto">
          <a:xfrm flipH="1">
            <a:off x="4427538" y="2205038"/>
            <a:ext cx="0" cy="22320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6" name="Line 121"/>
          <p:cNvSpPr>
            <a:spLocks noChangeShapeType="1"/>
          </p:cNvSpPr>
          <p:nvPr/>
        </p:nvSpPr>
        <p:spPr bwMode="auto">
          <a:xfrm flipV="1">
            <a:off x="179388" y="4437063"/>
            <a:ext cx="8713787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black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3557" name="Line 116"/>
          <p:cNvSpPr>
            <a:spLocks noChangeShapeType="1"/>
          </p:cNvSpPr>
          <p:nvPr/>
        </p:nvSpPr>
        <p:spPr bwMode="auto">
          <a:xfrm flipH="1">
            <a:off x="2411413" y="2276475"/>
            <a:ext cx="0" cy="2160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3558" name="직사각형 96"/>
          <p:cNvSpPr>
            <a:spLocks noChangeArrowheads="1"/>
          </p:cNvSpPr>
          <p:nvPr/>
        </p:nvSpPr>
        <p:spPr bwMode="auto">
          <a:xfrm>
            <a:off x="250825" y="2997200"/>
            <a:ext cx="2808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Independence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Korean War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Reconstruction</a:t>
            </a:r>
            <a:endParaRPr kumimoji="1" lang="ko-KR" altLang="en-US" b="1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</p:txBody>
      </p:sp>
      <p:sp>
        <p:nvSpPr>
          <p:cNvPr id="23559" name="직사각형 97"/>
          <p:cNvSpPr>
            <a:spLocks noChangeArrowheads="1"/>
          </p:cNvSpPr>
          <p:nvPr/>
        </p:nvSpPr>
        <p:spPr bwMode="auto">
          <a:xfrm>
            <a:off x="2555875" y="3197225"/>
            <a:ext cx="23034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Industrialization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Urbanization</a:t>
            </a:r>
            <a:endParaRPr kumimoji="1" lang="ko-KR" altLang="en-US" b="1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</p:txBody>
      </p:sp>
      <p:sp>
        <p:nvSpPr>
          <p:cNvPr id="23560" name="직사각형 98"/>
          <p:cNvSpPr>
            <a:spLocks noChangeArrowheads="1"/>
          </p:cNvSpPr>
          <p:nvPr/>
        </p:nvSpPr>
        <p:spPr bwMode="auto">
          <a:xfrm>
            <a:off x="4500563" y="3159125"/>
            <a:ext cx="24479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Democratization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Stabilized Economic</a:t>
            </a:r>
            <a:b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</a:b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Growth</a:t>
            </a:r>
            <a:endParaRPr kumimoji="1" lang="ko-KR" altLang="en-US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</p:txBody>
      </p:sp>
      <p:sp>
        <p:nvSpPr>
          <p:cNvPr id="23561" name="직사각형 99"/>
          <p:cNvSpPr>
            <a:spLocks noChangeArrowheads="1"/>
          </p:cNvSpPr>
          <p:nvPr/>
        </p:nvSpPr>
        <p:spPr bwMode="auto">
          <a:xfrm>
            <a:off x="6732588" y="2924944"/>
            <a:ext cx="26638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Globalization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Knowledge-Based    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/>
            </a:r>
            <a:b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</a:b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</a:t>
            </a: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Society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ICT Society</a:t>
            </a:r>
            <a:endParaRPr kumimoji="1" lang="ko-KR" altLang="en-US" b="1" dirty="0">
              <a:solidFill>
                <a:prstClr val="black"/>
              </a:solidFill>
              <a:latin typeface="Arial" pitchFamily="34" charset="0"/>
              <a:ea typeface="산돌고딕 M" pitchFamily="18" charset="-127"/>
              <a:cs typeface="Arial" pitchFamily="34" charset="0"/>
            </a:endParaRPr>
          </a:p>
        </p:txBody>
      </p:sp>
      <p:sp>
        <p:nvSpPr>
          <p:cNvPr id="23562" name="Line 116"/>
          <p:cNvSpPr>
            <a:spLocks noChangeShapeType="1"/>
          </p:cNvSpPr>
          <p:nvPr/>
        </p:nvSpPr>
        <p:spPr bwMode="auto">
          <a:xfrm flipH="1">
            <a:off x="6659563" y="2206625"/>
            <a:ext cx="0" cy="22304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3563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</a:t>
            </a:r>
            <a:r>
              <a:rPr kumimoji="1" lang="en-US" altLang="ko-KR" sz="20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Phases of Korea </a:t>
            </a:r>
            <a:r>
              <a:rPr kumimoji="1" lang="en-US" altLang="ko-KR" sz="2000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and</a:t>
            </a:r>
            <a:r>
              <a:rPr kumimoji="1" lang="en-US" altLang="ko-KR" sz="20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 </a:t>
            </a:r>
            <a:r>
              <a:rPr kumimoji="1" lang="en-US" altLang="ko-KR" sz="2000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its Education System</a:t>
            </a:r>
          </a:p>
        </p:txBody>
      </p:sp>
      <p:grpSp>
        <p:nvGrpSpPr>
          <p:cNvPr id="2" name="그룹 17"/>
          <p:cNvGrpSpPr/>
          <p:nvPr/>
        </p:nvGrpSpPr>
        <p:grpSpPr>
          <a:xfrm>
            <a:off x="179512" y="2206427"/>
            <a:ext cx="2232248" cy="772988"/>
            <a:chOff x="4449" y="826568"/>
            <a:chExt cx="1896468" cy="7729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직사각형 18"/>
            <p:cNvSpPr/>
            <p:nvPr/>
          </p:nvSpPr>
          <p:spPr>
            <a:xfrm>
              <a:off x="4449" y="826568"/>
              <a:ext cx="1888381" cy="7553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직사각형 19"/>
            <p:cNvSpPr/>
            <p:nvPr/>
          </p:nvSpPr>
          <p:spPr>
            <a:xfrm>
              <a:off x="12536" y="844204"/>
              <a:ext cx="1888381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1</a:t>
              </a:r>
              <a:r>
                <a:rPr kumimoji="1" lang="en-US" altLang="ko-KR" b="1" baseline="300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st</a:t>
              </a: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Phase </a:t>
              </a:r>
            </a:p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(1945-1960)</a:t>
              </a:r>
              <a:endParaRPr kumimoji="1"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그룹 23"/>
          <p:cNvGrpSpPr/>
          <p:nvPr/>
        </p:nvGrpSpPr>
        <p:grpSpPr>
          <a:xfrm>
            <a:off x="2411760" y="2206427"/>
            <a:ext cx="2016224" cy="772988"/>
            <a:chOff x="4449" y="826568"/>
            <a:chExt cx="1896468" cy="7729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직사각형 24"/>
            <p:cNvSpPr/>
            <p:nvPr/>
          </p:nvSpPr>
          <p:spPr>
            <a:xfrm>
              <a:off x="4449" y="826568"/>
              <a:ext cx="1888381" cy="7553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직사각형 25"/>
            <p:cNvSpPr/>
            <p:nvPr/>
          </p:nvSpPr>
          <p:spPr>
            <a:xfrm>
              <a:off x="72180" y="844204"/>
              <a:ext cx="1828737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2</a:t>
              </a:r>
              <a:r>
                <a:rPr kumimoji="1" lang="en-US" altLang="ko-KR" b="1" baseline="300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nd</a:t>
              </a: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Phase </a:t>
              </a:r>
            </a:p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(1961-1979)</a:t>
              </a:r>
              <a:endParaRPr kumimoji="1"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그룹 26"/>
          <p:cNvGrpSpPr/>
          <p:nvPr/>
        </p:nvGrpSpPr>
        <p:grpSpPr>
          <a:xfrm>
            <a:off x="4427984" y="2206427"/>
            <a:ext cx="2232248" cy="772988"/>
            <a:chOff x="4449" y="826568"/>
            <a:chExt cx="1896468" cy="7729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직사각형 27"/>
            <p:cNvSpPr/>
            <p:nvPr/>
          </p:nvSpPr>
          <p:spPr>
            <a:xfrm>
              <a:off x="4449" y="826568"/>
              <a:ext cx="1888381" cy="7553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직사각형 28"/>
            <p:cNvSpPr/>
            <p:nvPr/>
          </p:nvSpPr>
          <p:spPr>
            <a:xfrm>
              <a:off x="12536" y="844204"/>
              <a:ext cx="1888381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3</a:t>
              </a:r>
              <a:r>
                <a:rPr kumimoji="1" lang="en-US" altLang="ko-KR" b="1" baseline="300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rd</a:t>
              </a: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Phase </a:t>
              </a:r>
            </a:p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(1980-1997)</a:t>
              </a:r>
              <a:endParaRPr kumimoji="1"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그룹 29"/>
          <p:cNvGrpSpPr/>
          <p:nvPr/>
        </p:nvGrpSpPr>
        <p:grpSpPr>
          <a:xfrm>
            <a:off x="6660232" y="2206427"/>
            <a:ext cx="2232248" cy="772988"/>
            <a:chOff x="4449" y="826568"/>
            <a:chExt cx="1896468" cy="7729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직사각형 30"/>
            <p:cNvSpPr/>
            <p:nvPr/>
          </p:nvSpPr>
          <p:spPr>
            <a:xfrm>
              <a:off x="4449" y="826568"/>
              <a:ext cx="1888381" cy="7553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직사각형 31"/>
            <p:cNvSpPr/>
            <p:nvPr/>
          </p:nvSpPr>
          <p:spPr>
            <a:xfrm>
              <a:off x="12536" y="844204"/>
              <a:ext cx="1888381" cy="7553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4</a:t>
              </a:r>
              <a:r>
                <a:rPr kumimoji="1" lang="en-US" altLang="ko-KR" b="1" baseline="300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st</a:t>
              </a: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 Phase </a:t>
              </a:r>
            </a:p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(1998-Present)</a:t>
              </a:r>
              <a:endParaRPr kumimoji="1"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568" name="직사각형 4"/>
          <p:cNvSpPr>
            <a:spLocks noChangeArrowheads="1"/>
          </p:cNvSpPr>
          <p:nvPr/>
        </p:nvSpPr>
        <p:spPr bwMode="auto">
          <a:xfrm>
            <a:off x="395288" y="1341438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 Development phases of Korea (1945 ~ Present)</a:t>
            </a:r>
            <a:endParaRPr kumimoji="1" lang="ko-KR" altLang="en-US" sz="2000" b="1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23850" y="1157288"/>
            <a:ext cx="870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1</a:t>
            </a:r>
            <a:r>
              <a:rPr kumimoji="1" lang="en-US" altLang="ko-KR" sz="2000" b="1" baseline="3000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st</a:t>
            </a: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Phase : Independence, Korean War, Reconstruction (1945-1960)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4580" name="슬라이드 번호 개체 틀 8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8F981E0-957F-4998-8A7F-B25379137591}" type="slidenum">
              <a:rPr smtClean="0"/>
              <a:pPr/>
              <a:t>12</a:t>
            </a:fld>
            <a:endParaRPr smtClean="0"/>
          </a:p>
        </p:txBody>
      </p:sp>
      <p:sp>
        <p:nvSpPr>
          <p:cNvPr id="24581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</a:t>
            </a:r>
            <a:r>
              <a:rPr kumimoji="1" lang="en-US" altLang="ko-KR" sz="20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Phases of Korea and its Education System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11188" y="1773238"/>
          <a:ext cx="7993062" cy="4539298"/>
        </p:xfrm>
        <a:graphic>
          <a:graphicData uri="http://schemas.openxmlformats.org/drawingml/2006/table">
            <a:tbl>
              <a:tblPr/>
              <a:tblGrid>
                <a:gridCol w="2532062"/>
                <a:gridCol w="54610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Development Phase(Period)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1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st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 phase (1945-1960)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Manpower Supply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Literate and manually skilled workforce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Important Social Movement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Adult Literacy Campaign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Establishment of Schools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Universities by private donors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Education Development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Setting Basic Educational System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Universal Primary Education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Policy Choices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Compulsory Education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Reconstructing educational facilities 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36563" y="1239838"/>
            <a:ext cx="87074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1st Phase : Independence, Korean War, Reconstruction (1945-1960)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The 6 year compulsory education policy (1954-1959)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kumimoji="1" lang="en-US" altLang="ko-KR" b="1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kumimoji="1" lang="en-US" altLang="ko-KR" b="1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ko-KR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</a:t>
            </a:r>
            <a:endParaRPr kumimoji="1" lang="en-US" altLang="ko-KR" b="1">
              <a:solidFill>
                <a:prstClr val="black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68338" y="2225675"/>
            <a:ext cx="7478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>
                <a:solidFill>
                  <a:prstClr val="black"/>
                </a:solidFill>
                <a:latin typeface="Calibri" pitchFamily="34" charset="0"/>
              </a:rPr>
              <a:t>&lt;School Attendance Rate Among Elementary School-Age Children&gt;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55650" y="2565400"/>
          <a:ext cx="799288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21"/>
                <a:gridCol w="3197743"/>
                <a:gridCol w="2808312"/>
                <a:gridCol w="1008113"/>
              </a:tblGrid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itchFamily="34" charset="0"/>
                        </a:rPr>
                        <a:t>Year</a:t>
                      </a:r>
                      <a:endParaRPr lang="ko-KR" altLang="en-US" sz="1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itchFamily="34" charset="0"/>
                        </a:rPr>
                        <a:t>Number</a:t>
                      </a:r>
                      <a:r>
                        <a:rPr lang="en-US" altLang="ko-KR" sz="1500" baseline="0" dirty="0" smtClean="0">
                          <a:latin typeface="Calibri" pitchFamily="34" charset="0"/>
                        </a:rPr>
                        <a:t> of School Age Children</a:t>
                      </a:r>
                      <a:endParaRPr lang="ko-KR" altLang="en-US" sz="1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itchFamily="34" charset="0"/>
                        </a:rPr>
                        <a:t>Number of Schooled</a:t>
                      </a:r>
                      <a:r>
                        <a:rPr lang="en-US" altLang="ko-KR" sz="1500" baseline="0" dirty="0" smtClean="0">
                          <a:latin typeface="Calibri" pitchFamily="34" charset="0"/>
                        </a:rPr>
                        <a:t> Children</a:t>
                      </a:r>
                      <a:endParaRPr lang="ko-KR" altLang="en-US" sz="1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itchFamily="34" charset="0"/>
                        </a:rPr>
                        <a:t>Ratio (%)</a:t>
                      </a:r>
                      <a:endParaRPr lang="ko-KR" altLang="en-US" sz="15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3,096,293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2,259,313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72.9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1954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3,246,364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2,678,978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82.5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1955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3,289,865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2,947,436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89.5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1956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3,333,949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2,997,813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89.9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1957</a:t>
                      </a:r>
                      <a:endParaRPr lang="ko-KR" altLang="en-US" sz="1500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3,480,225</a:t>
                      </a:r>
                      <a:endParaRPr lang="ko-KR" altLang="en-US" sz="1500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3,170,981</a:t>
                      </a:r>
                      <a:endParaRPr lang="ko-KR" altLang="en-US" sz="1500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91.1</a:t>
                      </a:r>
                      <a:endParaRPr lang="ko-KR" altLang="en-US" sz="1500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1958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3,583,427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3,315,898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92.5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3,689,690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3,558,142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96.4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24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1960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3,799,105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3,622,685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Calibri" pitchFamily="34" charset="0"/>
                        </a:rPr>
                        <a:t>95.3</a:t>
                      </a:r>
                      <a:endParaRPr lang="ko-KR" altLang="en-US" sz="15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7" name="TextBox 7"/>
          <p:cNvSpPr txBox="1">
            <a:spLocks noChangeArrowheads="1"/>
          </p:cNvSpPr>
          <p:nvPr/>
        </p:nvSpPr>
        <p:spPr bwMode="auto">
          <a:xfrm>
            <a:off x="4067175" y="5456238"/>
            <a:ext cx="478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Source: Cheon-Seok OH 1974, 66 (Byeong-Seon Gwak. 2008. 15, Reused)</a:t>
            </a:r>
            <a:endParaRPr kumimoji="1" lang="ko-KR" altLang="en-US" sz="1200" b="1" i="1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sp>
        <p:nvSpPr>
          <p:cNvPr id="25658" name="슬라이드 번호 개체 틀 10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E73576-EDCB-4DF6-835B-94FB9F532978}" type="slidenum">
              <a:rPr smtClean="0"/>
              <a:pPr/>
              <a:t>13</a:t>
            </a:fld>
            <a:endParaRPr smtClean="0"/>
          </a:p>
        </p:txBody>
      </p:sp>
      <p:sp>
        <p:nvSpPr>
          <p:cNvPr id="25659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sp>
        <p:nvSpPr>
          <p:cNvPr id="25660" name="직사각형 9"/>
          <p:cNvSpPr>
            <a:spLocks noChangeArrowheads="1"/>
          </p:cNvSpPr>
          <p:nvPr/>
        </p:nvSpPr>
        <p:spPr bwMode="auto">
          <a:xfrm>
            <a:off x="557213" y="5807075"/>
            <a:ext cx="7038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- Adult Literacy Campaign: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Adult illiteracy rate (78.0% in 1945-&gt;41.3% in 1948 -&gt; 4.1% in 1958) </a:t>
            </a:r>
            <a:endParaRPr kumimoji="1" lang="ko-KR" altLang="en-US" b="1" dirty="0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23850" y="1157288"/>
            <a:ext cx="870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2</a:t>
            </a:r>
            <a:r>
              <a:rPr kumimoji="1" lang="en-US" altLang="ko-KR" sz="2000" b="1" baseline="3000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nd</a:t>
            </a: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Phase : Industrialization, Urbanization (1961-1979)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6628" name="슬라이드 번호 개체 틀 8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44DAA06-771E-4429-9196-D0B6C191FA5B}" type="slidenum">
              <a:rPr smtClean="0"/>
              <a:pPr/>
              <a:t>14</a:t>
            </a:fld>
            <a:endParaRPr smtClean="0"/>
          </a:p>
        </p:txBody>
      </p: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11188" y="1773238"/>
          <a:ext cx="7993062" cy="4336098"/>
        </p:xfrm>
        <a:graphic>
          <a:graphicData uri="http://schemas.openxmlformats.org/drawingml/2006/table">
            <a:tbl>
              <a:tblPr/>
              <a:tblGrid>
                <a:gridCol w="2532062"/>
                <a:gridCol w="54610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Development Phase(Period)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nd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 phase (1961-1979)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Manpower Supply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Semi skilled &amp; Skilled workforce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Important Social Movement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Saemaul Undong</a:t>
                      </a:r>
                      <a:b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</a:b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(New Community Development Movement)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Education Development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Universal Secondary Education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Amplification of Vocational Education and Training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Policy Choices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Abolishment of the Middle School Entrance Exam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High School Equalization Policy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36563" y="1125538"/>
            <a:ext cx="870743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2nd Phase :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Industrialization, Urbanization (1961-1979)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-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5-Year Economic Development Plan implemented in 1962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   Linking educational process to economic development plans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- New Community Development Movement (</a:t>
            </a:r>
            <a:r>
              <a:rPr kumimoji="1" lang="en-US" altLang="ko-KR" dirty="0" err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Saemaul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</a:t>
            </a:r>
            <a:r>
              <a:rPr kumimoji="1" lang="en-US" altLang="ko-KR" dirty="0" err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Undong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Expansion of Secondary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    School-age population increases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-&gt;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excessive competition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    private tutoring was sought to enter the nation’s best secondary schools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· Abolishment of the Middle School Entrance Exam(1969) </a:t>
            </a: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· High School Equalization Policy(1974)  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- 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Expansion of Vocational Education &amp; Training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Vocational Training Law in 1967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Central Vocational Training Institute was established in 1968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Special Measure Law for Vocational Training enacted in 1974 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</a:t>
            </a: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08서울한강체 M"/>
              <a:cs typeface="08서울한강체 M"/>
            </a:endParaRPr>
          </a:p>
        </p:txBody>
      </p:sp>
      <p:sp>
        <p:nvSpPr>
          <p:cNvPr id="27651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384417-8F36-419F-A125-537367D32855}" type="slidenum">
              <a:rPr smtClean="0"/>
              <a:pPr/>
              <a:t>15</a:t>
            </a:fld>
            <a:endParaRPr smtClean="0"/>
          </a:p>
        </p:txBody>
      </p:sp>
      <p:sp>
        <p:nvSpPr>
          <p:cNvPr id="27652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539750" y="2962275"/>
            <a:ext cx="4064000" cy="395288"/>
            <a:chOff x="363498" y="5547359"/>
            <a:chExt cx="2912358" cy="616659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395536" y="5547359"/>
              <a:ext cx="2880320" cy="504056"/>
              <a:chOff x="765101" y="2100500"/>
              <a:chExt cx="7632848" cy="504056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765101" y="2100500"/>
                <a:ext cx="7632848" cy="504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030A0">
                      <a:alpha val="32000"/>
                    </a:srgbClr>
                  </a:gs>
                  <a:gs pos="50000">
                    <a:srgbClr val="7030A0">
                      <a:alpha val="16000"/>
                    </a:srgbClr>
                  </a:gs>
                  <a:gs pos="50000">
                    <a:srgbClr val="7030A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876159" y="2154984"/>
                <a:ext cx="274341" cy="3962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600" dirty="0">
                    <a:solidFill>
                      <a:prstClr val="black"/>
                    </a:solidFill>
                  </a:rPr>
                  <a:t>-</a:t>
                </a:r>
                <a:endParaRPr kumimoji="1" lang="ko-KR" alt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662" name="직사각형 12"/>
            <p:cNvSpPr>
              <a:spLocks noChangeArrowheads="1"/>
            </p:cNvSpPr>
            <p:nvPr/>
          </p:nvSpPr>
          <p:spPr bwMode="auto">
            <a:xfrm>
              <a:off x="363498" y="5690031"/>
              <a:ext cx="463343" cy="47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>
                  <a:solidFill>
                    <a:prstClr val="black"/>
                  </a:solidFill>
                  <a:latin typeface="Calibri" pitchFamily="34" charset="0"/>
                  <a:ea typeface="굴림" pitchFamily="50" charset="-127"/>
                </a:rPr>
                <a:t>  </a:t>
              </a:r>
              <a:endPara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endParaRPr>
            </a:p>
          </p:txBody>
        </p:sp>
      </p:grpSp>
      <p:grpSp>
        <p:nvGrpSpPr>
          <p:cNvPr id="4" name="그룹 18"/>
          <p:cNvGrpSpPr>
            <a:grpSpLocks/>
          </p:cNvGrpSpPr>
          <p:nvPr/>
        </p:nvGrpSpPr>
        <p:grpSpPr bwMode="auto">
          <a:xfrm>
            <a:off x="508000" y="4437063"/>
            <a:ext cx="4064000" cy="393700"/>
            <a:chOff x="363498" y="5547359"/>
            <a:chExt cx="2912358" cy="616659"/>
          </a:xfrm>
        </p:grpSpPr>
        <p:grpSp>
          <p:nvGrpSpPr>
            <p:cNvPr id="5" name="그룹 15"/>
            <p:cNvGrpSpPr>
              <a:grpSpLocks/>
            </p:cNvGrpSpPr>
            <p:nvPr/>
          </p:nvGrpSpPr>
          <p:grpSpPr bwMode="auto">
            <a:xfrm>
              <a:off x="395536" y="5547359"/>
              <a:ext cx="2880320" cy="504056"/>
              <a:chOff x="765101" y="2100500"/>
              <a:chExt cx="7632848" cy="504056"/>
            </a:xfrm>
          </p:grpSpPr>
          <p:sp>
            <p:nvSpPr>
              <p:cNvPr id="22" name="모서리가 둥근 직사각형 21"/>
              <p:cNvSpPr/>
              <p:nvPr/>
            </p:nvSpPr>
            <p:spPr>
              <a:xfrm>
                <a:off x="765101" y="2100500"/>
                <a:ext cx="7632848" cy="504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030A0">
                      <a:alpha val="32000"/>
                    </a:srgbClr>
                  </a:gs>
                  <a:gs pos="50000">
                    <a:srgbClr val="7030A0">
                      <a:alpha val="16000"/>
                    </a:srgbClr>
                  </a:gs>
                  <a:gs pos="50000">
                    <a:srgbClr val="7030A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876159" y="2155204"/>
                <a:ext cx="274341" cy="3953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600" dirty="0">
                    <a:solidFill>
                      <a:prstClr val="black"/>
                    </a:solidFill>
                  </a:rPr>
                  <a:t>-</a:t>
                </a:r>
                <a:endParaRPr kumimoji="1" lang="ko-KR" alt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656" name="직사각형 12"/>
            <p:cNvSpPr>
              <a:spLocks noChangeArrowheads="1"/>
            </p:cNvSpPr>
            <p:nvPr/>
          </p:nvSpPr>
          <p:spPr bwMode="auto">
            <a:xfrm>
              <a:off x="363498" y="5690031"/>
              <a:ext cx="463343" cy="47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>
                  <a:solidFill>
                    <a:prstClr val="black"/>
                  </a:solidFill>
                  <a:latin typeface="Calibri" pitchFamily="34" charset="0"/>
                  <a:ea typeface="굴림" pitchFamily="50" charset="-127"/>
                </a:rPr>
                <a:t>  </a:t>
              </a:r>
              <a:endParaRPr kumimoji="1" lang="ko-KR" altLang="en-US" sz="1600" b="1">
                <a:solidFill>
                  <a:srgbClr val="EEECE1"/>
                </a:solidFill>
                <a:latin typeface="Arial" pitchFamily="34" charset="0"/>
                <a:ea typeface="산돌고딕 M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23850" y="1157288"/>
            <a:ext cx="870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3</a:t>
            </a:r>
            <a:r>
              <a:rPr kumimoji="1" lang="en-US" altLang="ko-KR" sz="2000" b="1" baseline="3000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rd</a:t>
            </a: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Phase : Democratization, Stabilized Economic Growth (1980-1997)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8676" name="슬라이드 번호 개체 틀 8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109CCF8-00FD-471C-9BAA-D7C564448CF2}" type="slidenum">
              <a:rPr smtClean="0"/>
              <a:pPr/>
              <a:t>16</a:t>
            </a:fld>
            <a:endParaRPr smtClean="0"/>
          </a:p>
        </p:txBody>
      </p:sp>
      <p:sp>
        <p:nvSpPr>
          <p:cNvPr id="28677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11188" y="1892300"/>
          <a:ext cx="7993062" cy="3624898"/>
        </p:xfrm>
        <a:graphic>
          <a:graphicData uri="http://schemas.openxmlformats.org/drawingml/2006/table">
            <a:tbl>
              <a:tblPr/>
              <a:tblGrid>
                <a:gridCol w="2532062"/>
                <a:gridCol w="54610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Development Phase(Period)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3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rd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 phase (1980-1997)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Manpower Supply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Highly skilled &amp; Educated workforce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Education Development</a:t>
                      </a:r>
                      <a:endParaRPr kumimoji="0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Mass Higher Education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Pursuit of Education Substantiality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Policy Choices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July 30 Education Reform in 1980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Decentralized local autonomy of education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23850" y="1125538"/>
            <a:ext cx="87074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3rd Phase: Democratization, Stabilized Economic Growth (1980-1997)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July 30 Education Reform in 1980 / Expansion of Higher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Lifted the control of university enrollment  (Execution of the graduation quota system)  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11560" y="24928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&lt;Growth of  University Enrollment, 1970-2010&gt;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(The number of students)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4" name="슬라이드 번호 개체 틀 9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EBCBB36-DDC9-4313-80F1-9A75BEC2E5F7}" type="slidenum">
              <a:rPr smtClean="0"/>
              <a:pPr/>
              <a:t>17</a:t>
            </a:fld>
            <a:endParaRPr smtClean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23850" y="5085184"/>
            <a:ext cx="8707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-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Decentralized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local autonomy of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-  Operation  Presidential Committee for  Educational Reform (PCER)</a:t>
            </a:r>
          </a:p>
        </p:txBody>
      </p:sp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11557" y="3111351"/>
          <a:ext cx="8136907" cy="144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097"/>
                <a:gridCol w="792088"/>
                <a:gridCol w="864096"/>
                <a:gridCol w="792088"/>
                <a:gridCol w="936104"/>
                <a:gridCol w="936104"/>
                <a:gridCol w="936104"/>
                <a:gridCol w="945582"/>
                <a:gridCol w="1070644"/>
              </a:tblGrid>
              <a:tr h="72008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1970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1975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1980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1985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1990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1995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2000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2005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2010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146,414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208,986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402,979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931,884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1,040,166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1,187,735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1,665,398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1,886,639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2,028,841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11560" y="4551511"/>
            <a:ext cx="82089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i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KEDI </a:t>
            </a:r>
            <a:r>
              <a:rPr kumimoji="1" lang="en-US" altLang="ko-KR" sz="11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(</a:t>
            </a:r>
            <a:r>
              <a:rPr kumimoji="1" lang="en-US" altLang="ko-KR" sz="1100" b="1" i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2011). National Development through Education: Lessons from Korea. Brief Understanding of Korean </a:t>
            </a:r>
            <a:r>
              <a:rPr kumimoji="1" lang="en-US" altLang="ko-KR" sz="11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Educational </a:t>
            </a:r>
            <a:r>
              <a:rPr kumimoji="1" lang="en-US" altLang="ko-KR" sz="1100" b="1" i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Policy, p.13. </a:t>
            </a:r>
            <a:endParaRPr kumimoji="1" lang="ko-KR" altLang="en-US" sz="1100" b="1" i="1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23850" y="1157288"/>
            <a:ext cx="870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4</a:t>
            </a:r>
            <a:r>
              <a:rPr kumimoji="1" lang="en-US" altLang="ko-KR" sz="2000" b="1" baseline="30000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th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Phase : 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Globalization, Knowledge-Based Society, ICT Society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(1998-present)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29700" name="슬라이드 번호 개체 틀 8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F11D27E-B739-4848-853E-ADEA90091E31}" type="slidenum">
              <a:rPr smtClean="0"/>
              <a:pPr/>
              <a:t>18</a:t>
            </a:fld>
            <a:endParaRPr smtClean="0"/>
          </a:p>
        </p:txBody>
      </p:sp>
      <p:sp>
        <p:nvSpPr>
          <p:cNvPr id="29701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11188" y="2006615"/>
          <a:ext cx="7993062" cy="3438609"/>
        </p:xfrm>
        <a:graphic>
          <a:graphicData uri="http://schemas.openxmlformats.org/drawingml/2006/table">
            <a:tbl>
              <a:tblPr/>
              <a:tblGrid>
                <a:gridCol w="2532062"/>
                <a:gridCol w="5461000"/>
              </a:tblGrid>
              <a:tr h="589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Development Phase(Period)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4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th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 phase (1998-present)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589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Manpower Supply</a:t>
                      </a:r>
                      <a:endParaRPr kumimoji="0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Knowledge/ICT workforce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9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Phase of Education Development</a:t>
                      </a:r>
                      <a:endParaRPr kumimoji="0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Globalization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Enforcement of Educational Reformation and Competitive Power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  <a:tr h="1201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Policy Choices</a:t>
                      </a:r>
                      <a:endParaRPr kumimoji="0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National HRD Policy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Restructuring Higher Education (BK 21)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Lifelong Education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맑은 고딕" pitchFamily="50" charset="-127"/>
                        </a:rPr>
                        <a:t>ICT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4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직사각형 3"/>
          <p:cNvSpPr>
            <a:spLocks noChangeArrowheads="1"/>
          </p:cNvSpPr>
          <p:nvPr/>
        </p:nvSpPr>
        <p:spPr bwMode="auto">
          <a:xfrm>
            <a:off x="325438" y="1281113"/>
            <a:ext cx="88201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4th Phase : 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Globalization, Knowledge-Based Society, ICT Society (1998-present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National Human Resource Development Network Policy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Ministry of Education -&gt; Ministry of Education and HRD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Higher Education Reform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Arial" pitchFamily="34" charset="0"/>
                <a:ea typeface="굴림" pitchFamily="50" charset="-127"/>
              </a:rPr>
              <a:t>  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·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The Brain Korea 21 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: To foster research-oriented graduate programs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Arial" pitchFamily="34" charset="0"/>
                <a:ea typeface="굴림" pitchFamily="50" charset="-127"/>
              </a:rPr>
              <a:t>  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·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New University for Regional Innovation [NURI]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: To create specialization in regional universities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           building regional community development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           rise of the employment rate of local students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Promoting Lifelong Learning (academic credit bank system)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· 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Aiming Open Education and Lifelong Learning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            Recognize Various Qualification and Forms of Learning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30723" name="그림 4" descr="b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2724150"/>
            <a:ext cx="1952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A1B0E5-B627-4493-BC09-B678850523E3}" type="slidenum">
              <a:rPr smtClean="0"/>
              <a:pPr/>
              <a:t>19</a:t>
            </a:fld>
            <a:endParaRPr smtClean="0"/>
          </a:p>
        </p:txBody>
      </p:sp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and its Education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5"/>
          <p:cNvSpPr>
            <a:spLocks noChangeShapeType="1"/>
          </p:cNvSpPr>
          <p:nvPr/>
        </p:nvSpPr>
        <p:spPr bwMode="auto">
          <a:xfrm>
            <a:off x="0" y="49371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1979613" y="2708920"/>
            <a:ext cx="7350125" cy="720229"/>
            <a:chOff x="789651" y="1556793"/>
            <a:chExt cx="8678893" cy="780138"/>
          </a:xfrm>
        </p:grpSpPr>
        <p:pic>
          <p:nvPicPr>
            <p:cNvPr id="19473" name="Picture 47" descr="C:\Documents and Settings\losha\바탕 화면\개체분리및PPT\비즈니스\글로벌_03_01\글로벌_03_01\바_0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651" y="1556793"/>
              <a:ext cx="6662669" cy="78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4" name="텍스트"/>
            <p:cNvSpPr txBox="1">
              <a:spLocks noChangeArrowheads="1"/>
            </p:cNvSpPr>
            <p:nvPr/>
          </p:nvSpPr>
          <p:spPr bwMode="auto">
            <a:xfrm>
              <a:off x="1611027" y="1750467"/>
              <a:ext cx="7857517" cy="36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>
                  <a:solidFill>
                    <a:prstClr val="black"/>
                  </a:solidFill>
                  <a:latin typeface="Times New Roman" pitchFamily="18" charset="0"/>
                  <a:ea typeface="산돌고딕 M" pitchFamily="18" charset="-127"/>
                  <a:cs typeface="Times New Roman" pitchFamily="18" charset="0"/>
                </a:rPr>
                <a:t>Korea: Yesterday and Today</a:t>
              </a:r>
              <a:endParaRPr kumimoji="1" lang="ko-KR" altLang="en-US" sz="2000" b="1" dirty="0">
                <a:solidFill>
                  <a:prstClr val="black"/>
                </a:solidFill>
                <a:latin typeface="Times New Roman" pitchFamily="18" charset="0"/>
                <a:ea typeface="산돌고딕 M" pitchFamily="18" charset="-127"/>
                <a:cs typeface="Times New Roman" pitchFamily="18" charset="0"/>
              </a:endParaRPr>
            </a:p>
          </p:txBody>
        </p:sp>
        <p:sp>
          <p:nvSpPr>
            <p:cNvPr id="19475" name="텍스트"/>
            <p:cNvSpPr txBox="1">
              <a:spLocks noChangeArrowheads="1"/>
            </p:cNvSpPr>
            <p:nvPr/>
          </p:nvSpPr>
          <p:spPr bwMode="auto">
            <a:xfrm>
              <a:off x="925049" y="1709192"/>
              <a:ext cx="426257" cy="45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prstClr val="white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  <a:endParaRPr kumimoji="1" lang="en-US" altLang="ko-KR" sz="2400" b="1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1972815" y="3573165"/>
            <a:ext cx="7351713" cy="720080"/>
            <a:chOff x="789651" y="1556793"/>
            <a:chExt cx="8678893" cy="780138"/>
          </a:xfrm>
        </p:grpSpPr>
        <p:pic>
          <p:nvPicPr>
            <p:cNvPr id="19470" name="Picture 47" descr="C:\Documents and Settings\losha\바탕 화면\개체분리및PPT\비즈니스\글로벌_03_01\글로벌_03_01\바_0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651" y="1556793"/>
              <a:ext cx="6662669" cy="78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텍스트"/>
            <p:cNvSpPr txBox="1">
              <a:spLocks noChangeArrowheads="1"/>
            </p:cNvSpPr>
            <p:nvPr/>
          </p:nvSpPr>
          <p:spPr bwMode="auto">
            <a:xfrm>
              <a:off x="1610501" y="1750393"/>
              <a:ext cx="7858043" cy="43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b="1" dirty="0">
                  <a:latin typeface="Times New Roman" pitchFamily="18" charset="0"/>
                  <a:ea typeface="산돌고딕 M" pitchFamily="18" charset="-127"/>
                  <a:cs typeface="Times New Roman" pitchFamily="18" charset="0"/>
                </a:rPr>
                <a:t>Developmental phases of Korea and its Education System</a:t>
              </a:r>
              <a:endParaRPr kumimoji="1" lang="ko-KR" altLang="en-US" sz="2000" b="1" dirty="0">
                <a:latin typeface="Times New Roman" pitchFamily="18" charset="0"/>
                <a:ea typeface="산돌고딕 M" pitchFamily="18" charset="-127"/>
                <a:cs typeface="Times New Roman" pitchFamily="18" charset="0"/>
              </a:endParaRPr>
            </a:p>
          </p:txBody>
        </p:sp>
        <p:sp>
          <p:nvSpPr>
            <p:cNvPr id="19472" name="텍스트"/>
            <p:cNvSpPr txBox="1">
              <a:spLocks noChangeArrowheads="1"/>
            </p:cNvSpPr>
            <p:nvPr/>
          </p:nvSpPr>
          <p:spPr bwMode="auto">
            <a:xfrm>
              <a:off x="925094" y="1709192"/>
              <a:ext cx="426165" cy="45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prstClr val="white"/>
                  </a:solidFill>
                  <a:latin typeface="HY헤드라인M" pitchFamily="18" charset="-127"/>
                  <a:ea typeface="HY헤드라인M" pitchFamily="18" charset="-127"/>
                </a:rPr>
                <a:t>3</a:t>
              </a:r>
              <a:endParaRPr kumimoji="1" lang="en-US" altLang="ko-KR" sz="2400" b="1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18"/>
          <p:cNvGrpSpPr>
            <a:grpSpLocks/>
          </p:cNvGrpSpPr>
          <p:nvPr/>
        </p:nvGrpSpPr>
        <p:grpSpPr bwMode="auto">
          <a:xfrm>
            <a:off x="1979712" y="4509269"/>
            <a:ext cx="7351713" cy="720080"/>
            <a:chOff x="789651" y="1556793"/>
            <a:chExt cx="8678893" cy="780138"/>
          </a:xfrm>
        </p:grpSpPr>
        <p:pic>
          <p:nvPicPr>
            <p:cNvPr id="19467" name="Picture 47" descr="C:\Documents and Settings\losha\바탕 화면\개체분리및PPT\비즈니스\글로벌_03_01\글로벌_03_01\바_0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651" y="1556793"/>
              <a:ext cx="6662669" cy="78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텍스트"/>
            <p:cNvSpPr txBox="1">
              <a:spLocks noChangeArrowheads="1"/>
            </p:cNvSpPr>
            <p:nvPr/>
          </p:nvSpPr>
          <p:spPr bwMode="auto">
            <a:xfrm>
              <a:off x="1610501" y="1750393"/>
              <a:ext cx="7858043" cy="43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b="1" dirty="0">
                  <a:latin typeface="Times New Roman" pitchFamily="18" charset="0"/>
                  <a:ea typeface="산돌고딕 M" pitchFamily="18" charset="-127"/>
                  <a:cs typeface="Times New Roman" pitchFamily="18" charset="0"/>
                </a:rPr>
                <a:t>Driving Forces of Educational Development</a:t>
              </a:r>
              <a:endParaRPr kumimoji="1" lang="ko-KR" altLang="en-US" sz="2000" b="1" dirty="0">
                <a:latin typeface="Times New Roman" pitchFamily="18" charset="0"/>
                <a:ea typeface="산돌고딕 M" pitchFamily="18" charset="-127"/>
                <a:cs typeface="Times New Roman" pitchFamily="18" charset="0"/>
              </a:endParaRPr>
            </a:p>
          </p:txBody>
        </p:sp>
        <p:sp>
          <p:nvSpPr>
            <p:cNvPr id="19469" name="텍스트"/>
            <p:cNvSpPr txBox="1">
              <a:spLocks noChangeArrowheads="1"/>
            </p:cNvSpPr>
            <p:nvPr/>
          </p:nvSpPr>
          <p:spPr bwMode="auto">
            <a:xfrm>
              <a:off x="925094" y="1709192"/>
              <a:ext cx="426165" cy="45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prstClr val="white"/>
                  </a:solidFill>
                  <a:latin typeface="HY헤드라인M" pitchFamily="18" charset="-127"/>
                  <a:ea typeface="HY헤드라인M" pitchFamily="18" charset="-127"/>
                </a:rPr>
                <a:t>4</a:t>
              </a:r>
              <a:endParaRPr kumimoji="1" lang="en-US" altLang="ko-KR" sz="2400" b="1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22"/>
          <p:cNvGrpSpPr>
            <a:grpSpLocks/>
          </p:cNvGrpSpPr>
          <p:nvPr/>
        </p:nvGrpSpPr>
        <p:grpSpPr bwMode="auto">
          <a:xfrm>
            <a:off x="1979712" y="5445374"/>
            <a:ext cx="7351713" cy="720079"/>
            <a:chOff x="789651" y="1556793"/>
            <a:chExt cx="8678893" cy="780138"/>
          </a:xfrm>
        </p:grpSpPr>
        <p:pic>
          <p:nvPicPr>
            <p:cNvPr id="19464" name="Picture 47" descr="C:\Documents and Settings\losha\바탕 화면\개체분리및PPT\비즈니스\글로벌_03_01\글로벌_03_01\바_0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651" y="1556793"/>
              <a:ext cx="6662669" cy="78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텍스트"/>
            <p:cNvSpPr txBox="1">
              <a:spLocks noChangeArrowheads="1"/>
            </p:cNvSpPr>
            <p:nvPr/>
          </p:nvSpPr>
          <p:spPr bwMode="auto">
            <a:xfrm>
              <a:off x="1610501" y="1750393"/>
              <a:ext cx="7858043" cy="4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b="1" dirty="0">
                  <a:latin typeface="Times New Roman" pitchFamily="18" charset="0"/>
                  <a:ea typeface="산돌고딕 M" pitchFamily="18" charset="-127"/>
                  <a:cs typeface="Times New Roman" pitchFamily="18" charset="0"/>
                </a:rPr>
                <a:t>Toward Better Education : Future Tasks</a:t>
              </a:r>
              <a:endParaRPr kumimoji="1" lang="ko-KR" altLang="en-US" sz="2000" b="1" dirty="0">
                <a:latin typeface="Times New Roman" pitchFamily="18" charset="0"/>
                <a:ea typeface="산돌고딕 M" pitchFamily="18" charset="-127"/>
                <a:cs typeface="Times New Roman" pitchFamily="18" charset="0"/>
              </a:endParaRPr>
            </a:p>
          </p:txBody>
        </p:sp>
        <p:sp>
          <p:nvSpPr>
            <p:cNvPr id="19466" name="텍스트"/>
            <p:cNvSpPr txBox="1">
              <a:spLocks noChangeArrowheads="1"/>
            </p:cNvSpPr>
            <p:nvPr/>
          </p:nvSpPr>
          <p:spPr bwMode="auto">
            <a:xfrm>
              <a:off x="925094" y="1709192"/>
              <a:ext cx="426165" cy="454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 smtClean="0">
                  <a:solidFill>
                    <a:prstClr val="white"/>
                  </a:solidFill>
                  <a:latin typeface="HY헤드라인M" pitchFamily="18" charset="-127"/>
                  <a:ea typeface="HY헤드라인M" pitchFamily="18" charset="-127"/>
                </a:rPr>
                <a:t>5</a:t>
              </a:r>
              <a:endParaRPr kumimoji="1" lang="en-US" altLang="ko-KR" sz="2400" b="1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463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E78DD5-04BE-4BE6-B5F6-06FA27A4A41F}" type="slidenum">
              <a:rPr smtClean="0"/>
              <a:pPr/>
              <a:t>2</a:t>
            </a:fld>
            <a:endParaRPr dirty="0" smtClean="0"/>
          </a:p>
        </p:txBody>
      </p:sp>
      <p:grpSp>
        <p:nvGrpSpPr>
          <p:cNvPr id="20" name="그룹 10"/>
          <p:cNvGrpSpPr>
            <a:grpSpLocks/>
          </p:cNvGrpSpPr>
          <p:nvPr/>
        </p:nvGrpSpPr>
        <p:grpSpPr bwMode="auto">
          <a:xfrm>
            <a:off x="1974403" y="1844824"/>
            <a:ext cx="7350125" cy="720229"/>
            <a:chOff x="789651" y="1556793"/>
            <a:chExt cx="8678893" cy="780138"/>
          </a:xfrm>
        </p:grpSpPr>
        <p:pic>
          <p:nvPicPr>
            <p:cNvPr id="22" name="Picture 47" descr="C:\Documents and Settings\losha\바탕 화면\개체분리및PPT\비즈니스\글로벌_03_01\글로벌_03_01\바_0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651" y="1556793"/>
              <a:ext cx="6662670" cy="78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텍스트"/>
            <p:cNvSpPr txBox="1">
              <a:spLocks noChangeArrowheads="1"/>
            </p:cNvSpPr>
            <p:nvPr/>
          </p:nvSpPr>
          <p:spPr bwMode="auto">
            <a:xfrm>
              <a:off x="1611028" y="1750467"/>
              <a:ext cx="7857516" cy="39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 smtClean="0">
                  <a:solidFill>
                    <a:prstClr val="black"/>
                  </a:solidFill>
                  <a:latin typeface="Times New Roman" pitchFamily="18" charset="0"/>
                  <a:ea typeface="산돌고딕 M" pitchFamily="18" charset="-127"/>
                  <a:cs typeface="Times New Roman" pitchFamily="18" charset="0"/>
                </a:rPr>
                <a:t>Introduction</a:t>
              </a:r>
              <a:endParaRPr kumimoji="1" lang="ko-KR" altLang="en-US" sz="2000" b="1" dirty="0">
                <a:solidFill>
                  <a:prstClr val="black"/>
                </a:solidFill>
                <a:latin typeface="Times New Roman" pitchFamily="18" charset="0"/>
                <a:ea typeface="산돌고딕 M" pitchFamily="18" charset="-127"/>
                <a:cs typeface="Times New Roman" pitchFamily="18" charset="0"/>
              </a:endParaRPr>
            </a:p>
          </p:txBody>
        </p:sp>
        <p:sp>
          <p:nvSpPr>
            <p:cNvPr id="24" name="텍스트"/>
            <p:cNvSpPr txBox="1">
              <a:spLocks noChangeArrowheads="1"/>
            </p:cNvSpPr>
            <p:nvPr/>
          </p:nvSpPr>
          <p:spPr bwMode="auto">
            <a:xfrm>
              <a:off x="960626" y="1709192"/>
              <a:ext cx="355103" cy="41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prstClr val="white"/>
                  </a:solidFill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5949280"/>
            <a:ext cx="53908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8070729-EEFF-43D9-B3C2-45345A1C1E1E}" type="slidenum">
              <a:rPr lang="en-US" altLang="ko-KR" smtClean="0"/>
              <a:pPr/>
              <a:t>20</a:t>
            </a:fld>
            <a:endParaRPr lang="en-US" smtClean="0"/>
          </a:p>
        </p:txBody>
      </p:sp>
      <p:sp>
        <p:nvSpPr>
          <p:cNvPr id="31747" name="직사각형 4"/>
          <p:cNvSpPr>
            <a:spLocks noChangeArrowheads="1"/>
          </p:cNvSpPr>
          <p:nvPr/>
        </p:nvSpPr>
        <p:spPr bwMode="auto">
          <a:xfrm>
            <a:off x="395288" y="981075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 A Framework of Educational &amp; National Development</a:t>
            </a:r>
            <a:endParaRPr kumimoji="1" lang="ko-KR" altLang="en-US" sz="2000" b="1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6" name="굽은 화살표 5"/>
          <p:cNvSpPr/>
          <p:nvPr/>
        </p:nvSpPr>
        <p:spPr>
          <a:xfrm>
            <a:off x="2411413" y="2116138"/>
            <a:ext cx="576262" cy="792162"/>
          </a:xfrm>
          <a:prstGeom prst="bentArrow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black"/>
              </a:solidFill>
            </a:endParaRPr>
          </a:p>
        </p:txBody>
      </p:sp>
      <p:sp>
        <p:nvSpPr>
          <p:cNvPr id="7" name="굽은 화살표 6"/>
          <p:cNvSpPr/>
          <p:nvPr/>
        </p:nvSpPr>
        <p:spPr>
          <a:xfrm rot="5400000">
            <a:off x="6192838" y="2152650"/>
            <a:ext cx="574675" cy="790575"/>
          </a:xfrm>
          <a:prstGeom prst="bentArrow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black"/>
              </a:solidFill>
            </a:endParaRPr>
          </a:p>
        </p:txBody>
      </p:sp>
      <p:sp>
        <p:nvSpPr>
          <p:cNvPr id="8" name="굽은 화살표 7"/>
          <p:cNvSpPr/>
          <p:nvPr/>
        </p:nvSpPr>
        <p:spPr>
          <a:xfrm rot="10800000">
            <a:off x="6227763" y="5103813"/>
            <a:ext cx="576262" cy="792162"/>
          </a:xfrm>
          <a:prstGeom prst="bentArrow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black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16200000">
            <a:off x="2447926" y="4995862"/>
            <a:ext cx="576262" cy="792163"/>
          </a:xfrm>
          <a:prstGeom prst="bentArrow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black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275856" y="1593528"/>
            <a:ext cx="2527445" cy="1313780"/>
            <a:chOff x="2156946" y="841898"/>
            <a:chExt cx="1886537" cy="7553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직사각형 10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Educational Development </a:t>
              </a:r>
              <a:endParaRPr kumimoji="1"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3" name="그룹 17"/>
          <p:cNvGrpSpPr/>
          <p:nvPr/>
        </p:nvGrpSpPr>
        <p:grpSpPr>
          <a:xfrm>
            <a:off x="5796136" y="3195340"/>
            <a:ext cx="2808312" cy="1512168"/>
            <a:chOff x="2156946" y="841898"/>
            <a:chExt cx="1886537" cy="7553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직사각형 13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직사각형 14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Improvement in Individual Abilities (change in knowledge, skills, &amp; attitude)</a:t>
              </a:r>
              <a:endParaRPr kumimoji="1"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4" name="그룹 24"/>
          <p:cNvGrpSpPr/>
          <p:nvPr/>
        </p:nvGrpSpPr>
        <p:grpSpPr>
          <a:xfrm>
            <a:off x="3347864" y="4995540"/>
            <a:ext cx="2527445" cy="1313780"/>
            <a:chOff x="2156946" y="841898"/>
            <a:chExt cx="1886537" cy="7553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직사각형 16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직사각형 17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Political, Economic, Socio-cultural Development </a:t>
              </a:r>
              <a:endParaRPr kumimoji="1"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그룹 29"/>
          <p:cNvGrpSpPr/>
          <p:nvPr/>
        </p:nvGrpSpPr>
        <p:grpSpPr>
          <a:xfrm>
            <a:off x="611560" y="3267348"/>
            <a:ext cx="2808312" cy="1512168"/>
            <a:chOff x="2156946" y="841898"/>
            <a:chExt cx="1886537" cy="7553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직사각형 19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직사각형 20"/>
            <p:cNvSpPr/>
            <p:nvPr/>
          </p:nvSpPr>
          <p:spPr>
            <a:xfrm>
              <a:off x="2156946" y="841898"/>
              <a:ext cx="1886537" cy="75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65024" rIns="113792" bIns="65024" spcCol="1270" anchor="ctr"/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en-US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Improved Capacity at National, Regional, &amp; Individual level </a:t>
              </a:r>
              <a:endParaRPr kumimoji="1"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756" name="Text Box 22"/>
          <p:cNvSpPr txBox="1">
            <a:spLocks noChangeArrowheads="1"/>
          </p:cNvSpPr>
          <p:nvPr/>
        </p:nvSpPr>
        <p:spPr bwMode="auto">
          <a:xfrm>
            <a:off x="611188" y="230188"/>
            <a:ext cx="694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Developmental Phases of Korea </a:t>
            </a:r>
            <a:r>
              <a:rPr kumimoji="1" lang="en-US" altLang="ko-KR" sz="200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and</a:t>
            </a:r>
            <a:r>
              <a:rPr kumimoji="1" lang="en-US" altLang="ko-KR" sz="20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 </a:t>
            </a:r>
            <a:r>
              <a:rPr kumimoji="1" lang="en-US" altLang="ko-KR" sz="200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its Education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3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23850" y="1341438"/>
            <a:ext cx="8707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Interest and Passion for 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- </a:t>
            </a:r>
            <a:r>
              <a:rPr lang="en-US" altLang="ko-KR" sz="2000" dirty="0" smtClean="0">
                <a:latin typeface="Calibri" pitchFamily="34" charset="0"/>
              </a:rPr>
              <a:t> In Korea, education represents an investment in the future.</a:t>
            </a:r>
            <a:endParaRPr lang="en-US" altLang="ko-KR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prstClr val="black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2771" name="Text Box 22"/>
          <p:cNvSpPr txBox="1">
            <a:spLocks noChangeArrowheads="1"/>
          </p:cNvSpPr>
          <p:nvPr/>
        </p:nvSpPr>
        <p:spPr bwMode="auto">
          <a:xfrm>
            <a:off x="611188" y="215900"/>
            <a:ext cx="679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Driving Forces of Educational Development</a:t>
            </a: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pic>
        <p:nvPicPr>
          <p:cNvPr id="14" name="그림 13" descr="p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69071"/>
            <a:ext cx="2664296" cy="1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p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55" y="2412168"/>
            <a:ext cx="2664296" cy="1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p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12168"/>
            <a:ext cx="2664296" cy="1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p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255" y="4069071"/>
            <a:ext cx="2664296" cy="1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슬라이드 번호 개체 틀 9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EF308B8-D207-4165-9F8F-E6EA1D6B0C50}" type="slidenum">
              <a:rPr smtClean="0"/>
              <a:pPr/>
              <a:t>21</a:t>
            </a:fld>
            <a:endParaRPr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4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12" name="직사각형 8"/>
          <p:cNvSpPr>
            <a:spLocks noChangeArrowheads="1"/>
          </p:cNvSpPr>
          <p:nvPr/>
        </p:nvSpPr>
        <p:spPr bwMode="auto">
          <a:xfrm>
            <a:off x="539552" y="5727739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dirty="0" smtClean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69988"/>
            <a:ext cx="842461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Government-led Education in Accordance with Economic 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- National development strategy and education policies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complementary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5-Year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Economic Development Plan (1962)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Cooperative and complimentary with educational 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Education and policies managed systematically and strategically by the government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Curriculum, Staffing, Budgeting, Educational Environment improvement etc.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Increased Government education finance and steady Government’s education budget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78.47 billion KRW (1970) → 562.43 billion KRW (1990) → 35 trillion KRW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(2008) ·           </a:t>
            </a:r>
            <a:b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</a:b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· Local Education Act(1963), and Local Education Finance Grant Act(1971)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077" name="슬라이드 번호 개체 틀 9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108E26D-C47A-4D3B-86DF-989D5C108110}" type="slidenum">
              <a:rPr smtClean="0"/>
              <a:pPr/>
              <a:t>22</a:t>
            </a:fld>
            <a:endParaRPr smtClean="0"/>
          </a:p>
        </p:txBody>
      </p:sp>
      <p:sp>
        <p:nvSpPr>
          <p:cNvPr id="3078" name="Text Box 22"/>
          <p:cNvSpPr txBox="1">
            <a:spLocks noChangeArrowheads="1"/>
          </p:cNvSpPr>
          <p:nvPr/>
        </p:nvSpPr>
        <p:spPr bwMode="auto">
          <a:xfrm>
            <a:off x="611188" y="215900"/>
            <a:ext cx="679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Driving Forces of Educational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4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01638" y="1268760"/>
            <a:ext cx="874236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Active Participation of the Private Sector in Education </a:t>
            </a:r>
            <a:endParaRPr kumimoji="1" lang="en-US" altLang="ko-KR" sz="2000" b="1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- Government  provided the private sector with financial incentives for the                </a:t>
            </a:r>
            <a:b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</a:b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establishment of private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schools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· Tax Exemption : Direct operation of private schools are waived.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· Public Subsidies : Tuitions for private schools- same level as of those for public schools</a:t>
            </a: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4101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95927B9-598D-47FF-AF44-9DCD82799699}" type="slidenum">
              <a:rPr smtClean="0"/>
              <a:pPr/>
              <a:t>23</a:t>
            </a:fld>
            <a:endParaRPr smtClean="0"/>
          </a:p>
        </p:txBody>
      </p:sp>
      <p:sp>
        <p:nvSpPr>
          <p:cNvPr id="4102" name="Text Box 22"/>
          <p:cNvSpPr txBox="1">
            <a:spLocks noChangeArrowheads="1"/>
          </p:cNvSpPr>
          <p:nvPr/>
        </p:nvSpPr>
        <p:spPr bwMode="auto">
          <a:xfrm>
            <a:off x="611188" y="215900"/>
            <a:ext cx="679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Driving Forces of Educational Development</a:t>
            </a:r>
          </a:p>
        </p:txBody>
      </p:sp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3203575" y="3234878"/>
            <a:ext cx="266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Times New Roman" pitchFamily="18" charset="0"/>
              </a:rPr>
              <a:t>&lt;Ratio of Private Schools&gt;</a:t>
            </a:r>
            <a:endParaRPr kumimoji="1" lang="ko-KR" altLang="en-US" sz="1600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Times New Roman" pitchFamily="18" charset="0"/>
            </a:endParaRPr>
          </a:p>
        </p:txBody>
      </p:sp>
      <p:sp>
        <p:nvSpPr>
          <p:cNvPr id="4104" name="TextBox 6"/>
          <p:cNvSpPr txBox="1">
            <a:spLocks noChangeArrowheads="1"/>
          </p:cNvSpPr>
          <p:nvPr/>
        </p:nvSpPr>
        <p:spPr bwMode="auto">
          <a:xfrm>
            <a:off x="1043608" y="5127278"/>
            <a:ext cx="7128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Compiled from KEDI (2009). </a:t>
            </a:r>
            <a:r>
              <a:rPr kumimoji="1" lang="en-US" altLang="ko-KR" sz="1100" b="1" i="1" dirty="0" err="1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Universalization</a:t>
            </a:r>
            <a:r>
              <a:rPr kumimoji="1" lang="en-US" altLang="ko-KR" sz="11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of Elementary and Middle School Education. Understanding Korean Educational Policy, Vol. 4, p.66, p.73. </a:t>
            </a:r>
            <a:endParaRPr kumimoji="1" lang="ko-KR" altLang="en-US" sz="1100" b="1" i="1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043608" y="3645024"/>
          <a:ext cx="7128793" cy="14401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4176"/>
                <a:gridCol w="1760196"/>
                <a:gridCol w="1232137"/>
                <a:gridCol w="1320147"/>
                <a:gridCol w="1232137"/>
              </a:tblGrid>
              <a:tr h="480053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1965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1970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1975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1980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Middle School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42.5%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43.4%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36.6%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35.7%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High School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45.1%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47%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Calibri" pitchFamily="34" charset="0"/>
                        </a:rPr>
                        <a:t>49.2%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51%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4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95288" y="1196752"/>
            <a:ext cx="870743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Excellent Teachers</a:t>
            </a: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	</a:t>
            </a:r>
            <a:endParaRPr kumimoji="1" lang="en-US" altLang="ko-KR" b="1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- Attractive teaching job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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High qualified students become teachers.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· Social image: Traditional respect for teacher: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        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  <a:sym typeface="Wingdings" pitchFamily="2" charset="2"/>
              </a:rPr>
              <a:t>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Teachers are regarded as professionals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        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  <a:sym typeface="Wingdings" pitchFamily="2" charset="2"/>
              </a:rPr>
              <a:t>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Traditional authority identified with that of the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        ( ※ Trinity : King = Teacher = Father)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  <a:sym typeface="Wingdings" pitchFamily="2" charset="2"/>
              </a:rPr>
              <a:t>         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  <a:sym typeface="Wingdings" pitchFamily="2" charset="2"/>
              </a:rPr>
              <a:t>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Required to have superior morality, integrity,  and sincerity as models for the            </a:t>
            </a:r>
            <a:b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</a:b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         general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public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-  Job Security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· Legal status of public school teachers: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 national civil servants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  <a:sym typeface="Wingdings" pitchFamily="2" charset="2"/>
              </a:rPr>
              <a:t> </a:t>
            </a: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high status and job security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· Private school teachers: employees of each foundation; however,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 enjoy same job security based on Private School Act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· Special Act on Improvement of Teachers’ Status: guarantees decent treatment and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  compensation, employment of teachers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    · Lifetime employment guarantee until retirement age (62) without license renewal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Arial" pitchFamily="34" charset="0"/>
              <a:ea typeface="08서울한강체 M"/>
              <a:cs typeface="08서울한강체 M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33796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D26235C-F5F6-45EF-9073-A26B4B74B840}" type="slidenum">
              <a:rPr smtClean="0"/>
              <a:pPr/>
              <a:t>24</a:t>
            </a:fld>
            <a:endParaRPr smtClean="0"/>
          </a:p>
        </p:txBody>
      </p:sp>
      <p:sp>
        <p:nvSpPr>
          <p:cNvPr id="33797" name="Text Box 22"/>
          <p:cNvSpPr txBox="1">
            <a:spLocks noChangeArrowheads="1"/>
          </p:cNvSpPr>
          <p:nvPr/>
        </p:nvSpPr>
        <p:spPr bwMode="auto">
          <a:xfrm>
            <a:off x="611188" y="215900"/>
            <a:ext cx="679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Driving Forces of Educational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4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78FD59E-9419-4C16-A37B-602D3D78E59F}" type="slidenum">
              <a:rPr smtClean="0"/>
              <a:pPr/>
              <a:t>25</a:t>
            </a:fld>
            <a:endParaRPr smtClean="0"/>
          </a:p>
        </p:txBody>
      </p:sp>
      <p:sp>
        <p:nvSpPr>
          <p:cNvPr id="34819" name="Text Box 22"/>
          <p:cNvSpPr txBox="1">
            <a:spLocks noChangeArrowheads="1"/>
          </p:cNvSpPr>
          <p:nvPr/>
        </p:nvSpPr>
        <p:spPr bwMode="auto">
          <a:xfrm>
            <a:off x="611188" y="215900"/>
            <a:ext cx="679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Driving Forces of Educational Development</a:t>
            </a:r>
          </a:p>
        </p:txBody>
      </p:sp>
      <p:sp>
        <p:nvSpPr>
          <p:cNvPr id="34820" name="제목 1"/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1143000"/>
          </a:xfrm>
        </p:spPr>
        <p:txBody>
          <a:bodyPr anchor="t"/>
          <a:lstStyle/>
          <a:p>
            <a:pPr marL="342900" indent="-342900" algn="l" eaLnBrk="1" hangingPunct="1"/>
            <a:r>
              <a:rPr lang="en-US" altLang="ko-KR" sz="2000" b="1" smtClean="0">
                <a:latin typeface="Calibri" pitchFamily="34" charset="0"/>
              </a:rPr>
              <a:t>▪ Strategy 1: Sequential Approach </a:t>
            </a:r>
            <a:r>
              <a:rPr lang="en-US" altLang="ko-KR" sz="2000" b="1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ko-KR" sz="2000" b="1" smtClean="0">
                <a:latin typeface="Calibri" pitchFamily="34" charset="0"/>
                <a:cs typeface="Times New Roman" pitchFamily="18" charset="0"/>
              </a:rPr>
            </a:br>
            <a:endParaRPr lang="ko-KR" altLang="en-US" sz="2000" smtClean="0">
              <a:latin typeface="Calibri" pitchFamily="34" charset="0"/>
            </a:endParaRPr>
          </a:p>
        </p:txBody>
      </p:sp>
      <p:sp>
        <p:nvSpPr>
          <p:cNvPr id="34821" name="내용 개체 틀 2"/>
          <p:cNvSpPr txBox="1">
            <a:spLocks/>
          </p:cNvSpPr>
          <p:nvPr/>
        </p:nvSpPr>
        <p:spPr bwMode="auto">
          <a:xfrm>
            <a:off x="395288" y="14128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2" indent="-34290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74295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262626"/>
                </a:solidFill>
                <a:latin typeface="Calibri" pitchFamily="34" charset="0"/>
              </a:rPr>
              <a:t>A step-by-step approach (a bottom-up sequential approach) rather than </a:t>
            </a:r>
          </a:p>
          <a:p>
            <a:pPr marL="74295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262626"/>
                </a:solidFill>
                <a:latin typeface="Calibri" pitchFamily="34" charset="0"/>
              </a:rPr>
              <a:t>increment increase at all levels at the same time </a:t>
            </a:r>
            <a:endParaRPr lang="en-US" altLang="ko-KR" dirty="0">
              <a:solidFill>
                <a:srgbClr val="262626"/>
              </a:solidFill>
              <a:latin typeface="Calibri" pitchFamily="34" charset="0"/>
              <a:sym typeface="Wingdings" pitchFamily="2" charset="2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1547788" y="3068960"/>
            <a:ext cx="5255240" cy="2592388"/>
            <a:chOff x="1981449" y="2123044"/>
            <a:chExt cx="5255344" cy="2232251"/>
          </a:xfrm>
        </p:grpSpPr>
        <p:graphicFrame>
          <p:nvGraphicFramePr>
            <p:cNvPr id="9" name="다이어그램 8"/>
            <p:cNvGraphicFramePr/>
            <p:nvPr/>
          </p:nvGraphicFramePr>
          <p:xfrm>
            <a:off x="4788523" y="2123045"/>
            <a:ext cx="2448270" cy="22322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981449" y="2618569"/>
              <a:ext cx="2087603" cy="4510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산돌고딕 M" pitchFamily="18" charset="-127"/>
                  <a:cs typeface="Times New Roman" pitchFamily="18" charset="0"/>
                </a:rPr>
                <a:t>Sequential Approach from Elementary </a:t>
              </a:r>
              <a:r>
                <a:rPr kumimoji="1" lang="en-US" altLang="ko-KR" sz="1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산돌고딕 M" pitchFamily="18" charset="-127"/>
                  <a:cs typeface="Times New Roman" pitchFamily="18" charset="0"/>
                  <a:sym typeface="Wingdings" pitchFamily="2" charset="2"/>
                </a:rPr>
                <a:t> Tertiary </a:t>
              </a:r>
              <a:endParaRPr kumimoji="1" lang="ko-KR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산돌고딕 M" pitchFamily="18" charset="-127"/>
                <a:cs typeface="Times New Roman" pitchFamily="18" charset="0"/>
              </a:endParaRPr>
            </a:p>
          </p:txBody>
        </p:sp>
        <p:grpSp>
          <p:nvGrpSpPr>
            <p:cNvPr id="3" name="그룹 14"/>
            <p:cNvGrpSpPr>
              <a:grpSpLocks/>
            </p:cNvGrpSpPr>
            <p:nvPr/>
          </p:nvGrpSpPr>
          <p:grpSpPr bwMode="auto">
            <a:xfrm>
              <a:off x="3204320" y="2123044"/>
              <a:ext cx="1511775" cy="1727841"/>
              <a:chOff x="2844280" y="2123044"/>
              <a:chExt cx="1511775" cy="1727841"/>
            </a:xfrm>
          </p:grpSpPr>
          <p:cxnSp>
            <p:nvCxnSpPr>
              <p:cNvPr id="14" name="꺾인 연결선 13"/>
              <p:cNvCxnSpPr/>
              <p:nvPr/>
            </p:nvCxnSpPr>
            <p:spPr>
              <a:xfrm flipV="1">
                <a:off x="2844280" y="3275393"/>
                <a:ext cx="1008080" cy="575492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꺾인 연결선 14"/>
              <p:cNvCxnSpPr/>
              <p:nvPr/>
            </p:nvCxnSpPr>
            <p:spPr>
              <a:xfrm rot="5400000" flipH="1" flipV="1">
                <a:off x="3528257" y="2447595"/>
                <a:ext cx="1152349" cy="503247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4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259632" y="4707013"/>
            <a:ext cx="1871663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산돌고딕 M" pitchFamily="18" charset="-127"/>
                <a:cs typeface="Times New Roman" pitchFamily="18" charset="0"/>
                <a:sym typeface="Wingdings" pitchFamily="2" charset="2"/>
              </a:rPr>
              <a:t>Step-by-step Approach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산돌고딕 M" pitchFamily="18" charset="-127"/>
                <a:cs typeface="Times New Roman" pitchFamily="18" charset="0"/>
                <a:sym typeface="Wingdings" pitchFamily="2" charset="2"/>
              </a:rPr>
              <a:t>Quantity  Quality </a:t>
            </a:r>
            <a:endParaRPr kumimoji="1" lang="ko-KR" altLang="en-US" sz="1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산돌고딕 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08BF5B8-B776-4779-8DF5-EB9E1DC3CC94}" type="slidenum">
              <a:rPr lang="en-US" altLang="ko-KR" smtClean="0"/>
              <a:pPr/>
              <a:t>26</a:t>
            </a:fld>
            <a:endParaRPr smtClean="0"/>
          </a:p>
        </p:txBody>
      </p:sp>
      <p:sp>
        <p:nvSpPr>
          <p:cNvPr id="35843" name="내용 개체 틀 2"/>
          <p:cNvSpPr txBox="1">
            <a:spLocks/>
          </p:cNvSpPr>
          <p:nvPr/>
        </p:nvSpPr>
        <p:spPr bwMode="auto">
          <a:xfrm>
            <a:off x="468313" y="1196975"/>
            <a:ext cx="8686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Calibri" pitchFamily="34" charset="0"/>
              </a:rPr>
              <a:t>▪ Strategy 2: Egalitarian Approach &amp; Low-cost Approach 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262626"/>
                </a:solidFill>
                <a:latin typeface="Calibri" pitchFamily="34" charset="0"/>
              </a:rPr>
              <a:t>Education for all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( ※ School Equalization Policy)</a:t>
            </a: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262626"/>
                </a:solidFill>
                <a:latin typeface="Calibri" pitchFamily="34" charset="0"/>
                <a:sym typeface="Wingdings" pitchFamily="2" charset="2"/>
              </a:rPr>
              <a:t>Lowering educational standards 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262626"/>
                </a:solidFill>
                <a:latin typeface="Calibri" pitchFamily="34" charset="0"/>
                <a:sym typeface="Wingdings" pitchFamily="2" charset="2"/>
              </a:rPr>
              <a:t>Quantity expansion sacrificed quality (Quantity over quality) 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</a:pPr>
            <a:endParaRPr lang="en-US" altLang="ko-KR" dirty="0">
              <a:solidFill>
                <a:srgbClr val="262626"/>
              </a:solidFill>
              <a:latin typeface="Calibri" pitchFamily="34" charset="0"/>
              <a:sym typeface="Wingdings" pitchFamily="2" charset="2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ko-KR" dirty="0">
              <a:solidFill>
                <a:srgbClr val="262626"/>
              </a:solidFill>
              <a:latin typeface="Calibri" pitchFamily="34" charset="0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0" y="3212976"/>
          <a:ext cx="89644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611188" y="215900"/>
            <a:ext cx="679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Driving Forces of Educational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4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E3F389E-CE4E-4FB2-8B7C-D7D547962425}" type="slidenum">
              <a:rPr lang="en-US" altLang="ko-KR" smtClean="0"/>
              <a:pPr/>
              <a:t>27</a:t>
            </a:fld>
            <a:endParaRPr smtClean="0"/>
          </a:p>
        </p:txBody>
      </p:sp>
      <p:sp>
        <p:nvSpPr>
          <p:cNvPr id="36867" name="Text Box 22"/>
          <p:cNvSpPr txBox="1">
            <a:spLocks noChangeArrowheads="1"/>
          </p:cNvSpPr>
          <p:nvPr/>
        </p:nvSpPr>
        <p:spPr bwMode="auto">
          <a:xfrm>
            <a:off x="633413" y="169863"/>
            <a:ext cx="667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Toward Better Education : Future Tasks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1196975"/>
            <a:ext cx="8893175" cy="4824413"/>
            <a:chOff x="720" y="1248"/>
            <a:chExt cx="4464" cy="2415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8100000" scaled="0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17999">
                  <a:srgbClr val="99CCFF"/>
                </a:gs>
              </a:gsLst>
              <a:path path="circle">
                <a:fillToRect l="100000" t="100000"/>
              </a:path>
              <a:tileRect r="-100000" b="-100000"/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>
                <a:solidFill>
                  <a:prstClr val="white"/>
                </a:solidFill>
                <a:latin typeface="Arial" charset="0"/>
                <a:ea typeface="산돌고딕 M" pitchFamily="18" charset="-127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 dirty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Nurturing Global and Creative </a:t>
              </a:r>
              <a:r>
                <a:rPr kumimoji="1" lang="en-US" altLang="ko-KR" b="1" dirty="0" smtClean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Talent</a:t>
              </a:r>
              <a:endParaRPr kumimoji="1" lang="en-US" altLang="ko-KR" b="1" dirty="0">
                <a:solidFill>
                  <a:srgbClr val="C0504D"/>
                </a:solidFill>
                <a:latin typeface="Arial" charset="0"/>
                <a:ea typeface="산돌고딕 M" pitchFamily="18" charset="-127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2635" y="1873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 dirty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Advanced Vocational Education</a:t>
              </a: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2803" y="2289"/>
              <a:ext cx="2381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 dirty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Universities that offer quality education</a:t>
              </a: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2635" y="2705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Global S&amp;T HR</a:t>
              </a:r>
              <a:r>
                <a:rPr kumimoji="1" lang="ko-KR" altLang="en-US" b="1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 </a:t>
              </a:r>
              <a:r>
                <a:rPr kumimoji="1" lang="en-US" altLang="ko-KR" b="1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Training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2427" y="3122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b="1" dirty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Strategic</a:t>
              </a:r>
              <a:r>
                <a:rPr kumimoji="1" lang="ko-KR" altLang="en-US" b="1" dirty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 </a:t>
              </a:r>
              <a:r>
                <a:rPr kumimoji="1" lang="en-US" altLang="ko-KR" b="1" dirty="0">
                  <a:solidFill>
                    <a:srgbClr val="C0504D"/>
                  </a:solidFill>
                  <a:latin typeface="Arial" charset="0"/>
                  <a:ea typeface="산돌고딕 M" pitchFamily="18" charset="-127"/>
                </a:rPr>
                <a:t>National R&amp;D System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gray">
            <a:xfrm>
              <a:off x="1245" y="1706"/>
              <a:ext cx="1152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ko-KR" sz="1600" b="1">
                <a:solidFill>
                  <a:prstClr val="white"/>
                </a:solidFill>
                <a:latin typeface="Arial" charset="0"/>
                <a:ea typeface="산돌고딕 M" pitchFamily="18" charset="-127"/>
              </a:endParaRPr>
            </a:p>
          </p:txBody>
        </p:sp>
      </p:grp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3419475" y="5695950"/>
            <a:ext cx="445135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b="1" dirty="0">
                <a:solidFill>
                  <a:srgbClr val="C0504D"/>
                </a:solidFill>
                <a:latin typeface="Arial" charset="0"/>
                <a:ea typeface="산돌고딕 M" pitchFamily="18" charset="-127"/>
              </a:rPr>
              <a:t>Globalization of education,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b="1" dirty="0">
                <a:solidFill>
                  <a:srgbClr val="C0504D"/>
                </a:solidFill>
                <a:latin typeface="Arial" charset="0"/>
                <a:ea typeface="산돌고딕 M" pitchFamily="18" charset="-127"/>
              </a:rPr>
              <a:t>science and technology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gray">
          <a:xfrm>
            <a:off x="1331913" y="2214563"/>
            <a:ext cx="2735262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solidFill>
                  <a:srgbClr val="EEECE1"/>
                </a:solidFill>
                <a:latin typeface="Arial" charset="0"/>
                <a:ea typeface="산돌고딕 M" pitchFamily="18" charset="-127"/>
              </a:rPr>
              <a:t>6 Main Tasks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solidFill>
                  <a:srgbClr val="EEECE1"/>
                </a:solidFill>
                <a:latin typeface="Arial" charset="0"/>
                <a:ea typeface="산돌고딕 M" pitchFamily="18" charset="-127"/>
              </a:rPr>
              <a:t>For Cultivating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solidFill>
                  <a:srgbClr val="EEECE1"/>
                </a:solidFill>
                <a:latin typeface="Arial" charset="0"/>
                <a:ea typeface="산돌고딕 M" pitchFamily="18" charset="-127"/>
              </a:rPr>
              <a:t>Creative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solidFill>
                  <a:srgbClr val="EEECE1"/>
                </a:solidFill>
                <a:latin typeface="Arial" charset="0"/>
                <a:ea typeface="산돌고딕 M" pitchFamily="18" charset="-127"/>
              </a:rPr>
              <a:t>Excellent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solidFill>
                  <a:srgbClr val="EEECE1"/>
                </a:solidFill>
                <a:latin typeface="Arial" charset="0"/>
                <a:ea typeface="산돌고딕 M" pitchFamily="18" charset="-127"/>
              </a:rPr>
              <a:t>Human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solidFill>
                  <a:srgbClr val="EEECE1"/>
                </a:solidFill>
                <a:latin typeface="Arial" charset="0"/>
                <a:ea typeface="산돌고딕 M" pitchFamily="18" charset="-127"/>
              </a:rPr>
              <a:t>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5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66725" y="793149"/>
            <a:ext cx="8353747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600" b="1" dirty="0" err="1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Baek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, S. G. (2010). </a:t>
            </a:r>
            <a:r>
              <a:rPr kumimoji="1" lang="en-US" altLang="ko-KR" sz="1600" b="1" i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Case Study on Korea’s Educational Assessment System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 Paper presented at </a:t>
            </a:r>
            <a:b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Seoul National University (SNU) International Conference for Education, Seoul, Korea.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en-US" altLang="ko-KR" sz="1600" b="1" dirty="0" smtClean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600" b="1" dirty="0" err="1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Baek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, S. G.(2009). Educational discourse on bright future, professor </a:t>
            </a:r>
            <a:r>
              <a:rPr kumimoji="1" lang="en-US" altLang="ko-KR" sz="1600" b="1" dirty="0" err="1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Baek’s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one hundred   </a:t>
            </a:r>
            <a:b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education stories. Seoul: </a:t>
            </a:r>
            <a:r>
              <a:rPr kumimoji="1" lang="en-US" altLang="ko-KR" sz="1600" b="1" dirty="0" err="1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Kyo-yook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Science Publishing Co.</a:t>
            </a:r>
            <a:endParaRPr kumimoji="1" lang="ko-KR" altLang="ko-KR" sz="1600" b="1" dirty="0" smtClean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b="1" dirty="0" smtClean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- Korean 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Educational Development Institute &amp; Ministry of Education, Science and   </a:t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Technology Republic of Korea. (2009). </a:t>
            </a:r>
            <a: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Secret of an Education Powerhouse, 60 Years </a:t>
            </a:r>
            <a:b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of Education in Korea: Challenges, Achievements and the Future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 Seoul: Sung-Yong </a:t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Moon at al.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-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Kwak, B. S.,&amp;Jin, M. S.,&amp; Kim, E. G.,&amp; Lee, S. (2010). Educational Development in 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/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Korea: Strengths and Implications for Educational Reform. </a:t>
            </a:r>
            <a:r>
              <a:rPr kumimoji="1" lang="ko-KR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2010 Policy Study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 Seoul: 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/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Ministry of Education, Science and Technology.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- Lee, C. J.,&amp; Kim, S.,&amp; Adams, D. (Eds.). (2010). 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Sixty Years of Korean Education. 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 </a:t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 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Seoul: SNUPRESS.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b="1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</a:t>
            </a:r>
            <a:r>
              <a:rPr kumimoji="1" lang="ko-KR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Lee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, S</a:t>
            </a:r>
            <a:r>
              <a:rPr kumimoji="1" lang="ko-KR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</a:t>
            </a:r>
            <a:r>
              <a:rPr kumimoji="1" lang="ko-KR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J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.(2008). National Development Strategy and Education Policy.</a:t>
            </a:r>
            <a:r>
              <a:rPr kumimoji="1" lang="ko-KR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</a:t>
            </a:r>
            <a: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/>
            </a:r>
            <a:b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</a:t>
            </a:r>
            <a:r>
              <a:rPr kumimoji="1" lang="ko-KR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Understanding</a:t>
            </a:r>
            <a:r>
              <a:rPr kumimoji="1" lang="en-US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</a:t>
            </a:r>
            <a:r>
              <a:rPr kumimoji="1" lang="ko-KR" altLang="ko-KR" sz="1600" b="1" i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Korean Education(1)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 Seoul: Korean Educational Development 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/>
            </a:r>
            <a:b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</a:t>
            </a:r>
            <a:r>
              <a:rPr kumimoji="1" lang="ko-KR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Institute</a:t>
            </a:r>
            <a:r>
              <a:rPr kumimoji="1" lang="ko-KR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.</a:t>
            </a:r>
            <a:endParaRPr kumimoji="1" lang="en-US" altLang="ko-KR" sz="1600" b="1" dirty="0" smtClean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en-US" altLang="ko-KR" sz="1600" b="1" dirty="0" smtClean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Presidential Commission on Educational Reform (1995). Education reform plan for establishing    </a:t>
            </a:r>
            <a:b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</a:b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  new education system that leads globalization and information technology era. PCER.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en-US" altLang="ko-KR" sz="1600" b="1" dirty="0" smtClean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1600" b="1" dirty="0">
              <a:solidFill>
                <a:prstClr val="black"/>
              </a:solidFill>
              <a:latin typeface="Arial" pitchFamily="34" charset="0"/>
              <a:ea typeface="산돌고딕 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 dirty="0">
              <a:solidFill>
                <a:prstClr val="black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37891" name="Text Box 22"/>
          <p:cNvSpPr txBox="1">
            <a:spLocks noChangeArrowheads="1"/>
          </p:cNvSpPr>
          <p:nvPr/>
        </p:nvSpPr>
        <p:spPr bwMode="auto">
          <a:xfrm>
            <a:off x="611188" y="188913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References</a:t>
            </a: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69FBE9-0B4E-4BB6-9E05-4548777B5B15}" type="slidenum">
              <a:rPr lang="en-US" altLang="ko-KR" smtClean="0"/>
              <a:pPr/>
              <a:t>28</a:t>
            </a:fld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233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Tusen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takk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3419475" y="4724400"/>
            <a:ext cx="223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>
                <a:solidFill>
                  <a:srgbClr val="B2B2B2"/>
                </a:solidFill>
                <a:latin typeface="Arial" pitchFamily="34" charset="0"/>
                <a:ea typeface="산돌고딕 M" pitchFamily="18" charset="-127"/>
                <a:cs typeface="Arial" pitchFamily="34" charset="0"/>
              </a:rPr>
              <a:t>www.kedi.re.kr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>
                <a:solidFill>
                  <a:srgbClr val="B2B2B2"/>
                </a:solidFill>
                <a:latin typeface="Arial" pitchFamily="34" charset="0"/>
                <a:ea typeface="산돌고딕 M" pitchFamily="18" charset="-127"/>
                <a:cs typeface="Arial" pitchFamily="34" charset="0"/>
              </a:rPr>
              <a:t>http://eng.kedi.re.kr</a:t>
            </a:r>
            <a:endParaRPr kumimoji="1" lang="ko-KR" altLang="en-US" sz="1600" b="1">
              <a:solidFill>
                <a:srgbClr val="B2B2B2"/>
              </a:solidFill>
              <a:latin typeface="Arial" pitchFamily="34" charset="0"/>
              <a:ea typeface="산돌고딕 M" pitchFamily="18" charset="-127"/>
              <a:cs typeface="Arial" pitchFamily="34" charset="0"/>
            </a:endParaRPr>
          </a:p>
        </p:txBody>
      </p:sp>
      <p:pic>
        <p:nvPicPr>
          <p:cNvPr id="38916" name="그림 4" descr="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200"/>
            <a:ext cx="91440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644008" y="1484734"/>
            <a:ext cx="4032250" cy="3600450"/>
            <a:chOff x="612" y="1933"/>
            <a:chExt cx="4005" cy="2083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612" y="1933"/>
              <a:ext cx="4005" cy="2083"/>
              <a:chOff x="612" y="1933"/>
              <a:chExt cx="4005" cy="2083"/>
            </a:xfrm>
          </p:grpSpPr>
          <p:pic>
            <p:nvPicPr>
              <p:cNvPr id="5131" name="Picture 30" descr="BD15018_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1" y="3838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31" descr="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2" y="1933"/>
                <a:ext cx="3357" cy="2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3" name="Text Box 33"/>
              <p:cNvSpPr txBox="1">
                <a:spLocks noChangeArrowheads="1"/>
              </p:cNvSpPr>
              <p:nvPr/>
            </p:nvSpPr>
            <p:spPr bwMode="auto">
              <a:xfrm>
                <a:off x="3582" y="2878"/>
                <a:ext cx="1035" cy="3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solidFill>
                      <a:srgbClr val="0000FF"/>
                    </a:solidFill>
                    <a:latin typeface="Calibri" pitchFamily="34" charset="0"/>
                  </a:rPr>
                  <a:t>We are here!</a:t>
                </a:r>
              </a:p>
            </p:txBody>
          </p:sp>
          <p:sp>
            <p:nvSpPr>
              <p:cNvPr id="5134" name="Line 36"/>
              <p:cNvSpPr>
                <a:spLocks noChangeShapeType="1"/>
              </p:cNvSpPr>
              <p:nvPr/>
            </p:nvSpPr>
            <p:spPr bwMode="auto">
              <a:xfrm flipH="1" flipV="1">
                <a:off x="3447" y="2563"/>
                <a:ext cx="180" cy="3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sp>
          <p:nvSpPr>
            <p:cNvPr id="5130" name="Text Box 43"/>
            <p:cNvSpPr txBox="1">
              <a:spLocks noChangeArrowheads="1"/>
            </p:cNvSpPr>
            <p:nvPr/>
          </p:nvSpPr>
          <p:spPr bwMode="auto">
            <a:xfrm>
              <a:off x="3447" y="2338"/>
              <a:ext cx="1134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latin typeface="Calibri" pitchFamily="34" charset="0"/>
                </a:rPr>
                <a:t>South Korea</a:t>
              </a:r>
            </a:p>
          </p:txBody>
        </p:sp>
      </p:grp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67544" y="1472643"/>
            <a:ext cx="4320480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ko-KR" sz="25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</a:t>
            </a:r>
            <a:r>
              <a:rPr lang="en-US" altLang="ko-KR" sz="2500" dirty="0" smtClean="0">
                <a:latin typeface="Calibri" pitchFamily="34" charset="0"/>
              </a:rPr>
              <a:t>South Korea</a:t>
            </a:r>
            <a:endParaRPr lang="ko-KR" altLang="en-US" sz="2500" dirty="0" smtClean="0">
              <a:latin typeface="Calibri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defRPr/>
            </a:pPr>
            <a:endParaRPr lang="en-US" altLang="ko-KR" b="0" dirty="0">
              <a:latin typeface="Calibri" pitchFamily="34" charset="0"/>
            </a:endParaRPr>
          </a:p>
          <a:p>
            <a:pPr lvl="1" indent="-1800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ko-KR" sz="2000" b="0" dirty="0" smtClean="0">
                <a:latin typeface="Calibri" pitchFamily="34" charset="0"/>
              </a:rPr>
              <a:t> Located in the eastern part of </a:t>
            </a:r>
            <a:br>
              <a:rPr lang="en-US" altLang="ko-KR" sz="2000" b="0" dirty="0" smtClean="0">
                <a:latin typeface="Calibri" pitchFamily="34" charset="0"/>
              </a:rPr>
            </a:br>
            <a:r>
              <a:rPr lang="en-US" altLang="ko-KR" sz="2000" b="0" dirty="0" smtClean="0">
                <a:latin typeface="Calibri" pitchFamily="34" charset="0"/>
              </a:rPr>
              <a:t> the Asian Continent</a:t>
            </a:r>
          </a:p>
          <a:p>
            <a:pPr lvl="1" indent="-1800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ko-KR" sz="2000" b="0" dirty="0" smtClean="0">
                <a:latin typeface="Calibri" pitchFamily="34" charset="0"/>
              </a:rPr>
              <a:t> </a:t>
            </a:r>
          </a:p>
          <a:p>
            <a:pPr lvl="1" indent="-1800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ko-KR" sz="2000" b="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altLang="ko-KR" sz="2000" b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ko-KR" sz="2000" b="0" dirty="0" smtClean="0">
                <a:solidFill>
                  <a:srgbClr val="0033CC"/>
                </a:solidFill>
                <a:latin typeface="Calibri" pitchFamily="34" charset="0"/>
              </a:rPr>
              <a:t>five-thousand year history</a:t>
            </a:r>
          </a:p>
          <a:p>
            <a:pPr lvl="1" indent="-18000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ko-KR" sz="2000" b="0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ko-KR" sz="2000" dirty="0" smtClean="0">
                <a:latin typeface="Calibri" pitchFamily="34" charset="0"/>
              </a:rPr>
              <a:t> </a:t>
            </a:r>
            <a:r>
              <a:rPr lang="en-US" altLang="ko-KR" sz="2000" b="0" dirty="0" smtClean="0">
                <a:latin typeface="Calibri" pitchFamily="34" charset="0"/>
              </a:rPr>
              <a:t>A democratic state and </a:t>
            </a:r>
            <a:br>
              <a:rPr lang="en-US" altLang="ko-KR" sz="2000" b="0" dirty="0" smtClean="0">
                <a:latin typeface="Calibri" pitchFamily="34" charset="0"/>
              </a:rPr>
            </a:br>
            <a:r>
              <a:rPr lang="en-US" altLang="ko-KR" sz="2000" b="0" dirty="0" smtClean="0">
                <a:latin typeface="Calibri" pitchFamily="34" charset="0"/>
              </a:rPr>
              <a:t> a constitutional republic</a:t>
            </a:r>
            <a:endParaRPr lang="en-US" altLang="ko-KR" sz="2000" b="0" dirty="0">
              <a:latin typeface="Calibri" pitchFamily="34" charset="0"/>
            </a:endParaRPr>
          </a:p>
        </p:txBody>
      </p:sp>
      <p:sp>
        <p:nvSpPr>
          <p:cNvPr id="5126" name="Text Box 42"/>
          <p:cNvSpPr txBox="1">
            <a:spLocks noChangeArrowheads="1"/>
          </p:cNvSpPr>
          <p:nvPr/>
        </p:nvSpPr>
        <p:spPr bwMode="auto">
          <a:xfrm>
            <a:off x="5508625" y="3789363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11560" y="214313"/>
            <a:ext cx="203773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Introduction</a:t>
            </a:r>
            <a:endParaRPr kumimoji="1" lang="en-US" altLang="ko-KR" sz="2500" b="1" dirty="0">
              <a:solidFill>
                <a:srgbClr val="0070C0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E78DD5-04BE-4BE6-B5F6-06FA27A4A41F}" type="slidenum">
              <a:rPr smtClean="0"/>
              <a:pPr/>
              <a:t>3</a:t>
            </a:fld>
            <a:endParaRPr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1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496944" cy="34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 </a:t>
            </a:r>
            <a:r>
              <a:rPr lang="en-US" altLang="ko-KR" sz="2500" dirty="0" smtClean="0">
                <a:latin typeface="Calibri" pitchFamily="34" charset="0"/>
              </a:rPr>
              <a:t>South Korea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ko-KR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Since 1998</a:t>
            </a:r>
            <a:r>
              <a:rPr lang="en-US" altLang="ko-KR" sz="2000" dirty="0" smtClean="0">
                <a:latin typeface="Calibri" pitchFamily="34" charset="0"/>
              </a:rPr>
              <a:t>,</a:t>
            </a: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altLang="ko-KR" sz="2000" dirty="0" smtClean="0">
                <a:latin typeface="Calibri" pitchFamily="34" charset="0"/>
              </a:rPr>
              <a:t>the Korean society has been characterized by the development of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ICT-oriented industries</a:t>
            </a:r>
            <a:r>
              <a:rPr lang="en-US" altLang="ko-KR" sz="2000" dirty="0" smtClean="0">
                <a:latin typeface="Calibri" pitchFamily="34" charset="0"/>
              </a:rPr>
              <a:t>, increased public welfare, openness, and globalization. </a:t>
            </a: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altLang="ko-KR" sz="20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The current educational reforms </a:t>
            </a:r>
            <a:r>
              <a:rPr lang="en-US" altLang="ko-KR" sz="2000" dirty="0" smtClean="0">
                <a:latin typeface="Calibri" pitchFamily="34" charset="0"/>
              </a:rPr>
              <a:t>have been directed towards enhancing public education,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increasing accountability </a:t>
            </a:r>
            <a:r>
              <a:rPr lang="en-US" altLang="ko-KR" sz="2000" dirty="0" smtClean="0">
                <a:latin typeface="Calibri" pitchFamily="34" charset="0"/>
              </a:rPr>
              <a:t>and autonomy of the schools, </a:t>
            </a: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meeting the global standard</a:t>
            </a:r>
            <a:r>
              <a:rPr lang="en-US" altLang="ko-KR" sz="2000" dirty="0" smtClean="0">
                <a:latin typeface="Calibri" pitchFamily="34" charset="0"/>
              </a:rPr>
              <a:t>, </a:t>
            </a: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reducing private tutoring expenses</a:t>
            </a:r>
            <a:r>
              <a:rPr lang="en-US" altLang="ko-KR" sz="2000" dirty="0" smtClean="0">
                <a:latin typeface="Calibri" pitchFamily="34" charset="0"/>
              </a:rPr>
              <a:t>, as well as building infrastructures </a:t>
            </a: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for lifelong learning</a:t>
            </a:r>
            <a:r>
              <a:rPr lang="en-US" altLang="ko-KR" sz="2000" dirty="0" smtClean="0">
                <a:latin typeface="Calibri" pitchFamily="34" charset="0"/>
              </a:rPr>
              <a:t>.</a:t>
            </a:r>
            <a:endParaRPr lang="en-US" altLang="ko-KR" sz="2000" b="0" dirty="0" smtClean="0">
              <a:latin typeface="Calibri" pitchFamily="34" charset="0"/>
            </a:endParaRPr>
          </a:p>
        </p:txBody>
      </p:sp>
      <p:sp>
        <p:nvSpPr>
          <p:cNvPr id="5126" name="Text Box 42"/>
          <p:cNvSpPr txBox="1">
            <a:spLocks noChangeArrowheads="1"/>
          </p:cNvSpPr>
          <p:nvPr/>
        </p:nvSpPr>
        <p:spPr bwMode="auto">
          <a:xfrm>
            <a:off x="5508625" y="3789363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11560" y="214313"/>
            <a:ext cx="203773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Introduction</a:t>
            </a:r>
            <a:endParaRPr kumimoji="1" lang="en-US" altLang="ko-KR" sz="2500" b="1" dirty="0">
              <a:solidFill>
                <a:srgbClr val="0070C0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E78DD5-04BE-4BE6-B5F6-06FA27A4A41F}" type="slidenum">
              <a:rPr smtClean="0"/>
              <a:pPr/>
              <a:t>4</a:t>
            </a:fld>
            <a:endParaRPr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1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496944" cy="41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</a:t>
            </a:r>
            <a:r>
              <a:rPr lang="en-US" altLang="ko-KR" sz="2500" dirty="0" smtClean="0">
                <a:latin typeface="Calibri" pitchFamily="34" charset="0"/>
              </a:rPr>
              <a:t>Education System in Korea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ko-KR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ko-KR" sz="2000" dirty="0" smtClean="0">
                <a:latin typeface="Calibri" pitchFamily="34" charset="0"/>
              </a:rPr>
              <a:t>Korea has maintained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a single-track 6-3-3-4 system</a:t>
            </a:r>
            <a:r>
              <a:rPr lang="en-US" altLang="ko-KR" sz="2000" dirty="0" smtClean="0">
                <a:latin typeface="Calibri" pitchFamily="34" charset="0"/>
              </a:rPr>
              <a:t>, which requires 6 years of elementary school and 3 years of middle school as mandatory curriculum, and 3 years of high school as optional.</a:t>
            </a: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altLang="ko-KR" sz="20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The enrollment rates </a:t>
            </a:r>
            <a:r>
              <a:rPr lang="en-US" altLang="ko-KR" sz="2000" dirty="0" smtClean="0">
                <a:latin typeface="Calibri" pitchFamily="34" charset="0"/>
              </a:rPr>
              <a:t>in elementary, middle, and high schools have reached about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100 percent since 1994.</a:t>
            </a: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altLang="ko-KR" sz="2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457200" indent="-18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The percentage of high school students </a:t>
            </a:r>
            <a:r>
              <a:rPr lang="en-US" altLang="ko-KR" sz="2000" dirty="0" smtClean="0">
                <a:latin typeface="Calibri" pitchFamily="34" charset="0"/>
              </a:rPr>
              <a:t>advancing onto </a:t>
            </a:r>
            <a:r>
              <a:rPr lang="en-US" altLang="ko-KR" sz="2000" dirty="0" smtClean="0">
                <a:solidFill>
                  <a:srgbClr val="0033CC"/>
                </a:solidFill>
                <a:latin typeface="Calibri" pitchFamily="34" charset="0"/>
              </a:rPr>
              <a:t>a higher stage of education </a:t>
            </a:r>
            <a:r>
              <a:rPr lang="en-US" altLang="ko-KR" sz="2000" dirty="0" smtClean="0">
                <a:latin typeface="Calibri" pitchFamily="34" charset="0"/>
              </a:rPr>
              <a:t>has reached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83.5 percent by 2008</a:t>
            </a:r>
            <a:r>
              <a:rPr lang="en-US" altLang="ko-KR" sz="2000" dirty="0" smtClean="0">
                <a:latin typeface="Calibri" pitchFamily="34" charset="0"/>
              </a:rPr>
              <a:t>,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ko-KR" sz="2000" dirty="0" smtClean="0">
                <a:latin typeface="Calibri" pitchFamily="34" charset="0"/>
              </a:rPr>
              <a:t>which is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one of the highest ratios in the world </a:t>
            </a:r>
            <a:r>
              <a:rPr lang="en-US" altLang="ko-KR" sz="2000" dirty="0" smtClean="0">
                <a:latin typeface="Calibri" pitchFamily="34" charset="0"/>
              </a:rPr>
              <a:t>(KEDI,2009).</a:t>
            </a:r>
            <a:r>
              <a:rPr lang="en-US" altLang="ko-KR" sz="2000" b="0" dirty="0" smtClean="0">
                <a:latin typeface="Calibri" pitchFamily="34" charset="0"/>
              </a:rPr>
              <a:t> </a:t>
            </a:r>
          </a:p>
        </p:txBody>
      </p:sp>
      <p:sp>
        <p:nvSpPr>
          <p:cNvPr id="5126" name="Text Box 42"/>
          <p:cNvSpPr txBox="1">
            <a:spLocks noChangeArrowheads="1"/>
          </p:cNvSpPr>
          <p:nvPr/>
        </p:nvSpPr>
        <p:spPr bwMode="auto">
          <a:xfrm>
            <a:off x="5508625" y="3789363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11560" y="214313"/>
            <a:ext cx="203773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Introduction</a:t>
            </a:r>
            <a:endParaRPr kumimoji="1" lang="en-US" altLang="ko-KR" sz="2500" b="1" dirty="0">
              <a:solidFill>
                <a:srgbClr val="0070C0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E78DD5-04BE-4BE6-B5F6-06FA27A4A41F}" type="slidenum">
              <a:rPr smtClean="0"/>
              <a:pPr/>
              <a:t>5</a:t>
            </a:fld>
            <a:endParaRPr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1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3779838" y="1628800"/>
            <a:ext cx="5184775" cy="3672408"/>
            <a:chOff x="3779912" y="1412776"/>
            <a:chExt cx="5184352" cy="4608512"/>
          </a:xfrm>
        </p:grpSpPr>
        <p:pic>
          <p:nvPicPr>
            <p:cNvPr id="20490" name="_x72261528" descr="EMB00000ef8022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3861048"/>
              <a:ext cx="3312144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그림 10" descr="169468_128872_57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1412776"/>
              <a:ext cx="1871984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그림 5" descr="붉은악마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1412776"/>
              <a:ext cx="3312368" cy="241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118DFCC-C6FD-4E4E-AC76-FDCC1A9B6C1A}" type="slidenum">
              <a:rPr smtClean="0"/>
              <a:pPr/>
              <a:t>6</a:t>
            </a:fld>
            <a:endParaRPr dirty="0" smtClean="0"/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250825" y="1628800"/>
            <a:ext cx="3025775" cy="3672408"/>
            <a:chOff x="251520" y="1412776"/>
            <a:chExt cx="3024336" cy="4608512"/>
          </a:xfrm>
        </p:grpSpPr>
        <p:pic>
          <p:nvPicPr>
            <p:cNvPr id="20488" name="그림 8" descr="6.25-8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412776"/>
              <a:ext cx="302433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그림 9" descr="6.25-9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3789040"/>
              <a:ext cx="3024336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줄무늬가 있는 오른쪽 화살표 10"/>
          <p:cNvSpPr/>
          <p:nvPr/>
        </p:nvSpPr>
        <p:spPr>
          <a:xfrm>
            <a:off x="3348038" y="3502025"/>
            <a:ext cx="431800" cy="287338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white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11560" y="214313"/>
            <a:ext cx="437812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Korea</a:t>
            </a: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: Yesterday and Today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2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15" name="직사각형 8"/>
          <p:cNvSpPr>
            <a:spLocks noChangeArrowheads="1"/>
          </p:cNvSpPr>
          <p:nvPr/>
        </p:nvSpPr>
        <p:spPr bwMode="auto">
          <a:xfrm>
            <a:off x="251520" y="1290246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&lt;</a:t>
            </a: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Korean War : 1950~1953&gt;</a:t>
            </a:r>
            <a:endParaRPr kumimoji="1" lang="ko-KR" altLang="en-US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sp>
        <p:nvSpPr>
          <p:cNvPr id="16" name="직사각형 8"/>
          <p:cNvSpPr>
            <a:spLocks noChangeArrowheads="1"/>
          </p:cNvSpPr>
          <p:nvPr/>
        </p:nvSpPr>
        <p:spPr bwMode="auto">
          <a:xfrm>
            <a:off x="3851920" y="1290246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&lt;</a:t>
            </a: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2002~2013&gt;</a:t>
            </a:r>
            <a:endParaRPr kumimoji="1" lang="ko-KR" altLang="en-US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sp>
        <p:nvSpPr>
          <p:cNvPr id="17" name="직사각형 8"/>
          <p:cNvSpPr>
            <a:spLocks noChangeArrowheads="1"/>
          </p:cNvSpPr>
          <p:nvPr/>
        </p:nvSpPr>
        <p:spPr bwMode="auto">
          <a:xfrm>
            <a:off x="251520" y="5529426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latin typeface="Calibri" pitchFamily="34" charset="0"/>
              </a:rPr>
              <a:t>▪ Once being one of the poorest countries, 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Korea is now a major trading and </a:t>
            </a:r>
            <a:b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   economic power</a:t>
            </a:r>
            <a:r>
              <a:rPr lang="en-US" altLang="ko-KR" sz="2000" dirty="0" smtClean="0">
                <a:latin typeface="Calibri" pitchFamily="34" charset="0"/>
              </a:rPr>
              <a:t> in Asia as well as in the world.</a:t>
            </a:r>
            <a:endParaRPr lang="ko-KR" alt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611188" y="214313"/>
            <a:ext cx="43783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Korea: </a:t>
            </a:r>
            <a:r>
              <a:rPr kumimoji="1" lang="en-US" altLang="ko-KR" sz="2500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Yesterday and </a:t>
            </a: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Today </a:t>
            </a:r>
          </a:p>
        </p:txBody>
      </p:sp>
      <p:sp>
        <p:nvSpPr>
          <p:cNvPr id="21510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7365EE-75C3-49F3-B2AD-4506AF766CEA}" type="slidenum">
              <a:rPr lang="en-US" altLang="ko-KR" smtClean="0"/>
              <a:pPr/>
              <a:t>7</a:t>
            </a:fld>
            <a:endParaRPr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2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  <p:pic>
        <p:nvPicPr>
          <p:cNvPr id="10" name="그림 9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12" y="1932980"/>
            <a:ext cx="233975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395536" y="2060848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</a:t>
            </a:r>
            <a:r>
              <a:rPr kumimoji="1" lang="en-US" altLang="ko-KR" sz="2000" b="1" dirty="0" smtClean="0">
                <a:latin typeface="Calibri" pitchFamily="34" charset="0"/>
                <a:ea typeface="굴림" pitchFamily="50" charset="-127"/>
              </a:rPr>
              <a:t>Korea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ranked </a:t>
            </a:r>
            <a:r>
              <a:rPr kumimoji="1" lang="en-US" altLang="ko-KR" sz="2000" b="1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8</a:t>
            </a:r>
            <a:r>
              <a:rPr kumimoji="1" lang="en-US" altLang="ko-KR" sz="2000" b="1" baseline="30000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th</a:t>
            </a:r>
            <a:r>
              <a:rPr kumimoji="1" lang="en-US" altLang="ko-KR" sz="2000" b="1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 in terms of the volume of </a:t>
            </a:r>
            <a:br>
              <a:rPr kumimoji="1" lang="en-US" altLang="ko-KR" sz="2000" b="1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</a:br>
            <a:r>
              <a:rPr kumimoji="1" lang="en-US" altLang="ko-KR" sz="2000" b="1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   international trade 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in 2012</a:t>
            </a:r>
          </a:p>
          <a:p>
            <a:endParaRPr kumimoji="1" lang="en-US" altLang="ko-KR" sz="2000" b="1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 </a:t>
            </a:r>
            <a:r>
              <a:rPr kumimoji="1" lang="en-US" altLang="ko-KR" sz="2000" b="1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The 7</a:t>
            </a:r>
            <a:r>
              <a:rPr kumimoji="1" lang="en-US" altLang="ko-KR" sz="2000" b="1" baseline="30000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th</a:t>
            </a:r>
            <a:r>
              <a:rPr kumimoji="1" lang="en-US" altLang="ko-KR" sz="2000" b="1" dirty="0" smtClean="0">
                <a:solidFill>
                  <a:srgbClr val="0000FF"/>
                </a:solidFill>
                <a:latin typeface="Calibri" pitchFamily="34" charset="0"/>
                <a:ea typeface="굴림" pitchFamily="50" charset="-127"/>
              </a:rPr>
              <a:t> country in the world to join the 2050 club</a:t>
            </a: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,</a:t>
            </a:r>
            <a:b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</a:b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which is for countries that have 20,000 dollars per capita     </a:t>
            </a:r>
            <a:b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</a:b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  and a population of 50 million</a:t>
            </a:r>
          </a:p>
          <a:p>
            <a:endParaRPr kumimoji="1" lang="en-US" altLang="ko-KR" sz="2000" b="1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endParaRPr kumimoji="1" lang="en-US" altLang="ko-KR" sz="2000" b="1" dirty="0" smtClean="0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  <a:p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611560" y="214313"/>
            <a:ext cx="437812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 smtClean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Korea</a:t>
            </a: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: Yesterday and Today </a:t>
            </a:r>
          </a:p>
        </p:txBody>
      </p:sp>
      <p:pic>
        <p:nvPicPr>
          <p:cNvPr id="10" name="그림 9" descr="PRES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050" y="1616075"/>
            <a:ext cx="2857500" cy="325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줄무늬가 있는 오른쪽 화살표 10"/>
          <p:cNvSpPr/>
          <p:nvPr/>
        </p:nvSpPr>
        <p:spPr>
          <a:xfrm>
            <a:off x="4211638" y="3068960"/>
            <a:ext cx="431800" cy="287338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b="1">
              <a:solidFill>
                <a:prstClr val="white"/>
              </a:solidFill>
            </a:endParaRPr>
          </a:p>
        </p:txBody>
      </p:sp>
      <p:pic>
        <p:nvPicPr>
          <p:cNvPr id="7" name="그림 6" descr="PA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1635125"/>
            <a:ext cx="2857500" cy="32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7365EE-75C3-49F3-B2AD-4506AF766CEA}" type="slidenum">
              <a:rPr lang="en-US" altLang="ko-KR" smtClean="0"/>
              <a:pPr/>
              <a:t>8</a:t>
            </a:fld>
            <a:endParaRPr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2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395536" y="119675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Classrooms &amp; School Facilities</a:t>
            </a:r>
            <a:endParaRPr kumimoji="1" lang="ko-KR" altLang="en-US" sz="2000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sp>
        <p:nvSpPr>
          <p:cNvPr id="12" name="직사각형 8"/>
          <p:cNvSpPr>
            <a:spLocks noChangeArrowheads="1"/>
          </p:cNvSpPr>
          <p:nvPr/>
        </p:nvSpPr>
        <p:spPr bwMode="auto">
          <a:xfrm>
            <a:off x="539552" y="5013176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- </a:t>
            </a:r>
            <a:r>
              <a:rPr lang="en-US" altLang="ko-KR" dirty="0" smtClean="0">
                <a:latin typeface="Calibri" pitchFamily="34" charset="0"/>
              </a:rPr>
              <a:t> The </a:t>
            </a:r>
            <a:r>
              <a:rPr lang="en-US" altLang="ko-KR" dirty="0" smtClean="0">
                <a:solidFill>
                  <a:srgbClr val="0000FF"/>
                </a:solidFill>
                <a:latin typeface="Calibri" pitchFamily="34" charset="0"/>
              </a:rPr>
              <a:t>South Korea economy </a:t>
            </a:r>
            <a:r>
              <a:rPr lang="en-US" altLang="ko-KR" dirty="0" smtClean="0">
                <a:latin typeface="Calibri" pitchFamily="34" charset="0"/>
              </a:rPr>
              <a:t>is currently </a:t>
            </a: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</a:rPr>
              <a:t>the 15th largest economy in the world </a:t>
            </a:r>
            <a:r>
              <a:rPr lang="en-US" altLang="ko-KR" dirty="0" smtClean="0">
                <a:latin typeface="Calibri" pitchFamily="34" charset="0"/>
              </a:rPr>
              <a:t/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smtClean="0">
                <a:latin typeface="Calibri" pitchFamily="34" charset="0"/>
              </a:rPr>
              <a:t>    and </a:t>
            </a: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</a:rPr>
              <a:t>the 3rd largest in Asia</a:t>
            </a:r>
            <a:r>
              <a:rPr lang="en-US" altLang="ko-KR" dirty="0" smtClean="0">
                <a:latin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ko-KR" dirty="0" smtClean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Calibri" pitchFamily="34" charset="0"/>
              </a:rPr>
              <a:t>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- </a:t>
            </a:r>
            <a:r>
              <a:rPr lang="en-US" altLang="ko-KR" dirty="0" smtClean="0">
                <a:solidFill>
                  <a:srgbClr val="0000FF"/>
                </a:solidFill>
                <a:latin typeface="Calibri" pitchFamily="34" charset="0"/>
              </a:rPr>
              <a:t>Korea’s development</a:t>
            </a:r>
            <a:r>
              <a:rPr lang="en-US" altLang="ko-KR" dirty="0" smtClean="0">
                <a:latin typeface="Calibri" pitchFamily="34" charset="0"/>
              </a:rPr>
              <a:t> is described as a</a:t>
            </a: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</a:rPr>
              <a:t> ‘miracle,’ ‘unique,’</a:t>
            </a:r>
            <a:r>
              <a:rPr lang="en-US" altLang="ko-KR" dirty="0" smtClean="0">
                <a:latin typeface="Calibri" pitchFamily="34" charset="0"/>
              </a:rPr>
              <a:t> or sometimes </a:t>
            </a: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</a:rPr>
              <a:t>‘unusual.’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dirty="0" smtClean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850" y="1262063"/>
            <a:ext cx="8707438" cy="16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▪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Achievements of Korean Education :  </a:t>
            </a:r>
            <a:r>
              <a:rPr kumimoji="1" lang="en-US" altLang="ko-KR" sz="20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Excellent Student Performance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 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- Thanks to our nation’s investment in education, Korea students have reached </a:t>
            </a:r>
            <a:b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</a:b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     </a:t>
            </a:r>
            <a:r>
              <a:rPr kumimoji="1" lang="en-US" altLang="ko-KR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high levels of academic achievement in recent years</a:t>
            </a:r>
            <a:r>
              <a:rPr kumimoji="1" lang="en-US" altLang="ko-KR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.</a:t>
            </a:r>
            <a:endParaRPr kumimoji="1" lang="en-US" altLang="ko-KR" dirty="0">
              <a:solidFill>
                <a:prstClr val="black"/>
              </a:solidFill>
              <a:latin typeface="Calibri" pitchFamily="34" charset="0"/>
              <a:ea typeface="산돌고딕 M" pitchFamily="18" charset="-127"/>
              <a:cs typeface="Arial" pitchFamily="34" charset="0"/>
            </a:endParaRP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1" lang="en-US" altLang="ko-KR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   </a:t>
            </a:r>
            <a:endParaRPr kumimoji="1" lang="en-US" altLang="ko-KR" b="1" dirty="0">
              <a:solidFill>
                <a:prstClr val="black"/>
              </a:solidFill>
              <a:latin typeface="Calibri" pitchFamily="34" charset="0"/>
              <a:ea typeface="08서울한강체 M"/>
              <a:cs typeface="08서울한강체 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>
              <a:solidFill>
                <a:prstClr val="black"/>
              </a:solidFill>
              <a:latin typeface="Arial" pitchFamily="34" charset="0"/>
              <a:ea typeface="08서울한강체 M"/>
              <a:cs typeface="08서울한강체 M"/>
            </a:endParaRPr>
          </a:p>
        </p:txBody>
      </p:sp>
      <p:sp>
        <p:nvSpPr>
          <p:cNvPr id="10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rgbClr val="EEECE1"/>
              </a:solidFill>
              <a:latin typeface="Arial" pitchFamily="34" charset="0"/>
              <a:ea typeface="산돌고딕 M" pitchFamily="18" charset="-127"/>
            </a:endParaRPr>
          </a:p>
        </p:txBody>
      </p:sp>
      <p:sp>
        <p:nvSpPr>
          <p:cNvPr id="1030" name="직사각형 8"/>
          <p:cNvSpPr>
            <a:spLocks noChangeArrowheads="1"/>
          </p:cNvSpPr>
          <p:nvPr/>
        </p:nvSpPr>
        <p:spPr bwMode="auto">
          <a:xfrm>
            <a:off x="468313" y="2340322"/>
            <a:ext cx="381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  <a:cs typeface="Arial" pitchFamily="34" charset="0"/>
              </a:rPr>
              <a:t> </a:t>
            </a:r>
            <a:r>
              <a:rPr kumimoji="1" lang="en-US" altLang="ko-KR" sz="1600" b="1" dirty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PISA </a:t>
            </a: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산돌고딕 M" pitchFamily="18" charset="-127"/>
              </a:rPr>
              <a:t>2009</a:t>
            </a:r>
            <a:endParaRPr kumimoji="1" lang="ko-KR" altLang="en-US" sz="1600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sp>
        <p:nvSpPr>
          <p:cNvPr id="1031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xfrm>
            <a:off x="8196263" y="5805488"/>
            <a:ext cx="947737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9A488F1-0F02-455F-AA27-490181ABF416}" type="slidenum">
              <a:rPr smtClean="0"/>
              <a:pPr/>
              <a:t>9</a:t>
            </a:fld>
            <a:endParaRPr smtClean="0"/>
          </a:p>
        </p:txBody>
      </p:sp>
      <p:sp>
        <p:nvSpPr>
          <p:cNvPr id="1032" name="Text Box 22"/>
          <p:cNvSpPr txBox="1">
            <a:spLocks noChangeArrowheads="1"/>
          </p:cNvSpPr>
          <p:nvPr/>
        </p:nvSpPr>
        <p:spPr bwMode="auto">
          <a:xfrm>
            <a:off x="684213" y="214313"/>
            <a:ext cx="43783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500" b="1" dirty="0">
                <a:solidFill>
                  <a:srgbClr val="0070C0"/>
                </a:solidFill>
                <a:latin typeface="Book Antiqua" pitchFamily="18" charset="0"/>
                <a:ea typeface="산돌고딕 M" pitchFamily="18" charset="-127"/>
              </a:rPr>
              <a:t>Korea: Yesterday and Today </a:t>
            </a:r>
          </a:p>
        </p:txBody>
      </p:sp>
      <p:graphicFrame>
        <p:nvGraphicFramePr>
          <p:cNvPr id="10" name="차트 34"/>
          <p:cNvGraphicFramePr>
            <a:graphicFrameLocks/>
          </p:cNvGraphicFramePr>
          <p:nvPr/>
        </p:nvGraphicFramePr>
        <p:xfrm>
          <a:off x="4459288" y="2709713"/>
          <a:ext cx="4271962" cy="2735759"/>
        </p:xfrm>
        <a:graphic>
          <a:graphicData uri="http://schemas.openxmlformats.org/presentationml/2006/ole">
            <p:oleObj spid="_x0000_s13314" name="Worksheet" r:id="rId4" imgW="4276725" imgH="2867025" progId="Excel.Sheet.8">
              <p:embed/>
            </p:oleObj>
          </a:graphicData>
        </a:graphic>
      </p:graphicFrame>
      <p:graphicFrame>
        <p:nvGraphicFramePr>
          <p:cNvPr id="1027" name="차트 33"/>
          <p:cNvGraphicFramePr>
            <a:graphicFrameLocks/>
          </p:cNvGraphicFramePr>
          <p:nvPr/>
        </p:nvGraphicFramePr>
        <p:xfrm>
          <a:off x="425450" y="2709713"/>
          <a:ext cx="3914775" cy="2718296"/>
        </p:xfrm>
        <a:graphic>
          <a:graphicData uri="http://schemas.openxmlformats.org/presentationml/2006/ole">
            <p:oleObj spid="_x0000_s13315" name="차트" r:id="rId5" imgW="3914702" imgH="2505091" progId="Excel.Sheet.8">
              <p:embed/>
            </p:oleObj>
          </a:graphicData>
        </a:graphic>
      </p:graphicFrame>
      <p:sp>
        <p:nvSpPr>
          <p:cNvPr id="1033" name="직사각형 8"/>
          <p:cNvSpPr>
            <a:spLocks noChangeArrowheads="1"/>
          </p:cNvSpPr>
          <p:nvPr/>
        </p:nvSpPr>
        <p:spPr bwMode="auto">
          <a:xfrm>
            <a:off x="4643438" y="2349847"/>
            <a:ext cx="381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TIMSS 2007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t> </a:t>
            </a:r>
            <a:endParaRPr kumimoji="1" lang="ko-KR" altLang="en-US" sz="1600" dirty="0">
              <a:solidFill>
                <a:prstClr val="black"/>
              </a:solidFill>
              <a:latin typeface="Calibri" pitchFamily="34" charset="0"/>
              <a:ea typeface="산돌고딕 M" pitchFamily="18" charset="-127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423863" y="5445472"/>
            <a:ext cx="8901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solidFill>
                  <a:prstClr val="black"/>
                </a:solidFill>
                <a:latin typeface="Calibri" pitchFamily="34" charset="0"/>
              </a:rPr>
              <a:t>*PISA(Program for International student Assessment) 2009                  **TIMSS(Trends in International Mathematics and Science Study) 2007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solidFill>
                  <a:prstClr val="black"/>
                </a:solidFill>
                <a:latin typeface="Calibri" pitchFamily="34" charset="0"/>
              </a:rPr>
              <a:t>* Since 2006 PISA, National Ranks has been announced with 95 % of significance level.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1564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b="1" dirty="0" smtClean="0">
                <a:solidFill>
                  <a:schemeClr val="bg1"/>
                </a:solidFill>
                <a:latin typeface="Book Antiqua" pitchFamily="18" charset="0"/>
                <a:ea typeface="산돌고딕 M" pitchFamily="18" charset="-127"/>
              </a:rPr>
              <a:t>2</a:t>
            </a:r>
            <a:endParaRPr kumimoji="1" lang="ko-KR" altLang="en-US" sz="2500" b="1" dirty="0" smtClean="0">
              <a:solidFill>
                <a:schemeClr val="bg1"/>
              </a:solidFill>
              <a:latin typeface="Book Antiqua" pitchFamily="18" charset="0"/>
              <a:ea typeface="산돌고딕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1762</Words>
  <Application>Microsoft Office PowerPoint</Application>
  <PresentationFormat>Skjermfremvisning (4:3)</PresentationFormat>
  <Paragraphs>488</Paragraphs>
  <Slides>29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29</vt:i4>
      </vt:variant>
    </vt:vector>
  </HeadingPairs>
  <TitlesOfParts>
    <vt:vector size="32" baseType="lpstr">
      <vt:lpstr>1_디자인 사용자 지정</vt:lpstr>
      <vt:lpstr>Worksheet</vt:lpstr>
      <vt:lpstr>차트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▪ Strategy 1: Sequential Approach  </vt:lpstr>
      <vt:lpstr>Lysbilde 26</vt:lpstr>
      <vt:lpstr>Lysbilde 27</vt:lpstr>
      <vt:lpstr>Lysbilde 28</vt:lpstr>
      <vt:lpstr>Lysbilde 29</vt:lpstr>
    </vt:vector>
  </TitlesOfParts>
  <Company>KEDI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박성화</dc:creator>
  <cp:lastModifiedBy>Solveig Grønnestad</cp:lastModifiedBy>
  <cp:revision>165</cp:revision>
  <dcterms:created xsi:type="dcterms:W3CDTF">2013-02-20T04:42:43Z</dcterms:created>
  <dcterms:modified xsi:type="dcterms:W3CDTF">2013-03-04T13:55:18Z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