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9"/>
  </p:notesMasterIdLst>
  <p:sldIdLst>
    <p:sldId id="256" r:id="rId2"/>
    <p:sldId id="260" r:id="rId3"/>
    <p:sldId id="261" r:id="rId4"/>
    <p:sldId id="314" r:id="rId5"/>
    <p:sldId id="348" r:id="rId6"/>
    <p:sldId id="317" r:id="rId7"/>
    <p:sldId id="318" r:id="rId8"/>
    <p:sldId id="325" r:id="rId9"/>
    <p:sldId id="329" r:id="rId10"/>
    <p:sldId id="327" r:id="rId11"/>
    <p:sldId id="328" r:id="rId12"/>
    <p:sldId id="330" r:id="rId13"/>
    <p:sldId id="331" r:id="rId14"/>
    <p:sldId id="320" r:id="rId15"/>
    <p:sldId id="274" r:id="rId16"/>
    <p:sldId id="311" r:id="rId17"/>
    <p:sldId id="319" r:id="rId18"/>
    <p:sldId id="312" r:id="rId19"/>
    <p:sldId id="321" r:id="rId20"/>
    <p:sldId id="322" r:id="rId21"/>
    <p:sldId id="323" r:id="rId22"/>
    <p:sldId id="324" r:id="rId23"/>
    <p:sldId id="332" r:id="rId24"/>
    <p:sldId id="333" r:id="rId25"/>
    <p:sldId id="334" r:id="rId26"/>
    <p:sldId id="335" r:id="rId27"/>
    <p:sldId id="336" r:id="rId28"/>
    <p:sldId id="337" r:id="rId29"/>
    <p:sldId id="338" r:id="rId30"/>
    <p:sldId id="339" r:id="rId31"/>
    <p:sldId id="340" r:id="rId32"/>
    <p:sldId id="341" r:id="rId33"/>
    <p:sldId id="343" r:id="rId34"/>
    <p:sldId id="344" r:id="rId35"/>
    <p:sldId id="345" r:id="rId36"/>
    <p:sldId id="346" r:id="rId37"/>
    <p:sldId id="34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4CA"/>
    <a:srgbClr val="D1282E"/>
    <a:srgbClr val="FFFF99"/>
    <a:srgbClr val="77933C"/>
    <a:srgbClr val="DBEEF4"/>
    <a:srgbClr val="99CCFF"/>
    <a:srgbClr val="558ED5"/>
    <a:srgbClr val="376092"/>
    <a:srgbClr val="132B4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1325" autoAdjust="0"/>
  </p:normalViewPr>
  <p:slideViewPr>
    <p:cSldViewPr>
      <p:cViewPr varScale="1">
        <p:scale>
          <a:sx n="83" d="100"/>
          <a:sy n="83" d="100"/>
        </p:scale>
        <p:origin x="-1626"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64B02A-A6B4-4FBD-9B24-89E8A2CA0429}" type="doc">
      <dgm:prSet loTypeId="urn:microsoft.com/office/officeart/2005/8/layout/matrix1" loCatId="matrix" qsTypeId="urn:microsoft.com/office/officeart/2005/8/quickstyle/simple1#2" qsCatId="simple" csTypeId="urn:microsoft.com/office/officeart/2005/8/colors/accent1_2#2" csCatId="accent1" phldr="1"/>
      <dgm:spPr/>
      <dgm:t>
        <a:bodyPr/>
        <a:lstStyle/>
        <a:p>
          <a:endParaRPr lang="fr-FR"/>
        </a:p>
      </dgm:t>
    </dgm:pt>
    <dgm:pt modelId="{9828F8F4-5DFA-4F02-A10D-D84DB3165E56}">
      <dgm:prSet phldrT="[Texte]" custT="1"/>
      <dgm:spPr>
        <a:solidFill>
          <a:srgbClr val="FFC000"/>
        </a:solidFill>
      </dgm:spPr>
      <dgm:t>
        <a:bodyPr/>
        <a:lstStyle/>
        <a:p>
          <a:r>
            <a:rPr lang="fr-FR" sz="2800" dirty="0" err="1" smtClean="0">
              <a:solidFill>
                <a:schemeClr val="bg1"/>
              </a:solidFill>
              <a:latin typeface="Arial" pitchFamily="34" charset="0"/>
              <a:cs typeface="Arial" pitchFamily="34" charset="0"/>
            </a:rPr>
            <a:t>Sustainable</a:t>
          </a:r>
          <a:r>
            <a:rPr lang="fr-FR" sz="2800" dirty="0" smtClean="0">
              <a:solidFill>
                <a:schemeClr val="bg1"/>
              </a:solidFill>
              <a:latin typeface="Arial" pitchFamily="34" charset="0"/>
              <a:cs typeface="Arial" pitchFamily="34" charset="0"/>
            </a:rPr>
            <a:t> </a:t>
          </a:r>
          <a:r>
            <a:rPr lang="fr-FR" sz="2800" dirty="0" err="1" smtClean="0">
              <a:solidFill>
                <a:schemeClr val="bg1"/>
              </a:solidFill>
              <a:latin typeface="Arial" pitchFamily="34" charset="0"/>
              <a:cs typeface="Arial" pitchFamily="34" charset="0"/>
            </a:rPr>
            <a:t>development</a:t>
          </a:r>
          <a:endParaRPr lang="fr-FR" sz="2800" dirty="0">
            <a:solidFill>
              <a:schemeClr val="bg1"/>
            </a:solidFill>
            <a:latin typeface="Arial" pitchFamily="34" charset="0"/>
            <a:cs typeface="Arial" pitchFamily="34" charset="0"/>
          </a:endParaRPr>
        </a:p>
      </dgm:t>
    </dgm:pt>
    <dgm:pt modelId="{E4922F57-EF51-4336-A9B1-3DB7EE4C0A75}" type="parTrans" cxnId="{F2849A2B-93D8-48DF-9F77-CF3EC054DB5C}">
      <dgm:prSet/>
      <dgm:spPr/>
      <dgm:t>
        <a:bodyPr/>
        <a:lstStyle/>
        <a:p>
          <a:endParaRPr lang="fr-FR"/>
        </a:p>
      </dgm:t>
    </dgm:pt>
    <dgm:pt modelId="{E87B1230-07F3-4B4C-ADBF-A17F59DD0747}" type="sibTrans" cxnId="{F2849A2B-93D8-48DF-9F77-CF3EC054DB5C}">
      <dgm:prSet/>
      <dgm:spPr/>
      <dgm:t>
        <a:bodyPr/>
        <a:lstStyle/>
        <a:p>
          <a:endParaRPr lang="fr-FR"/>
        </a:p>
      </dgm:t>
    </dgm:pt>
    <dgm:pt modelId="{875E78EC-9C00-47CD-926B-A2F5BF92381D}">
      <dgm:prSet phldrT="[Texte]" custT="1"/>
      <dgm:spPr>
        <a:solidFill>
          <a:srgbClr val="00B050"/>
        </a:solidFill>
      </dgm:spPr>
      <dgm:t>
        <a:bodyPr/>
        <a:lstStyle/>
        <a:p>
          <a:r>
            <a:rPr lang="fr-FR" sz="2800" dirty="0" smtClean="0">
              <a:latin typeface="Arial" pitchFamily="34" charset="0"/>
              <a:cs typeface="Arial" pitchFamily="34" charset="0"/>
            </a:rPr>
            <a:t>Protection and conservation of the </a:t>
          </a:r>
          <a:r>
            <a:rPr lang="fr-FR" sz="2800" dirty="0" err="1" smtClean="0">
              <a:latin typeface="Arial" pitchFamily="34" charset="0"/>
              <a:cs typeface="Arial" pitchFamily="34" charset="0"/>
            </a:rPr>
            <a:t>environment</a:t>
          </a:r>
          <a:endParaRPr lang="fr-FR" sz="2800" dirty="0" smtClean="0">
            <a:latin typeface="Arial" pitchFamily="34" charset="0"/>
            <a:cs typeface="Arial" pitchFamily="34" charset="0"/>
          </a:endParaRPr>
        </a:p>
      </dgm:t>
    </dgm:pt>
    <dgm:pt modelId="{25FD10FA-ADCB-4C03-9DD2-B22DDB823377}" type="parTrans" cxnId="{E22FCDC8-E660-4BCB-B772-03981738E511}">
      <dgm:prSet/>
      <dgm:spPr/>
      <dgm:t>
        <a:bodyPr/>
        <a:lstStyle/>
        <a:p>
          <a:endParaRPr lang="fr-FR"/>
        </a:p>
      </dgm:t>
    </dgm:pt>
    <dgm:pt modelId="{2611A6E7-EB61-4877-AFF3-6003115A0E30}" type="sibTrans" cxnId="{E22FCDC8-E660-4BCB-B772-03981738E511}">
      <dgm:prSet/>
      <dgm:spPr/>
      <dgm:t>
        <a:bodyPr/>
        <a:lstStyle/>
        <a:p>
          <a:endParaRPr lang="fr-FR"/>
        </a:p>
      </dgm:t>
    </dgm:pt>
    <dgm:pt modelId="{2C724D79-BABD-4787-8796-13563CD29652}">
      <dgm:prSet phldrT="[Texte]" custT="1"/>
      <dgm:spPr>
        <a:solidFill>
          <a:schemeClr val="accent2">
            <a:lumMod val="75000"/>
          </a:schemeClr>
        </a:solidFill>
      </dgm:spPr>
      <dgm:t>
        <a:bodyPr/>
        <a:lstStyle/>
        <a:p>
          <a:r>
            <a:rPr lang="fr-FR" sz="2800" dirty="0" err="1" smtClean="0">
              <a:latin typeface="Arial" pitchFamily="34" charset="0"/>
              <a:cs typeface="Arial" pitchFamily="34" charset="0"/>
            </a:rPr>
            <a:t>Towards</a:t>
          </a:r>
          <a:r>
            <a:rPr lang="fr-FR" sz="2800" dirty="0" smtClean="0">
              <a:latin typeface="Arial" pitchFamily="34" charset="0"/>
              <a:cs typeface="Arial" pitchFamily="34" charset="0"/>
            </a:rPr>
            <a:t> a </a:t>
          </a:r>
          <a:r>
            <a:rPr lang="fr-FR" sz="2800" dirty="0" err="1" smtClean="0">
              <a:latin typeface="Arial" pitchFamily="34" charset="0"/>
              <a:cs typeface="Arial" pitchFamily="34" charset="0"/>
            </a:rPr>
            <a:t>sustainable</a:t>
          </a:r>
          <a:r>
            <a:rPr lang="fr-FR" sz="2800" dirty="0" smtClean="0">
              <a:latin typeface="Arial" pitchFamily="34" charset="0"/>
              <a:cs typeface="Arial" pitchFamily="34" charset="0"/>
            </a:rPr>
            <a:t> </a:t>
          </a:r>
          <a:r>
            <a:rPr lang="fr-FR" sz="2800" dirty="0" err="1" smtClean="0">
              <a:latin typeface="Arial" pitchFamily="34" charset="0"/>
              <a:cs typeface="Arial" pitchFamily="34" charset="0"/>
            </a:rPr>
            <a:t>growth</a:t>
          </a:r>
          <a:r>
            <a:rPr lang="fr-FR" sz="2800" dirty="0" smtClean="0">
              <a:latin typeface="Arial" pitchFamily="34" charset="0"/>
              <a:cs typeface="Arial" pitchFamily="34" charset="0"/>
            </a:rPr>
            <a:t> model</a:t>
          </a:r>
          <a:endParaRPr lang="fr-FR" sz="2800" dirty="0">
            <a:latin typeface="Arial" pitchFamily="34" charset="0"/>
            <a:cs typeface="Arial" pitchFamily="34" charset="0"/>
          </a:endParaRPr>
        </a:p>
      </dgm:t>
    </dgm:pt>
    <dgm:pt modelId="{4FBDD9ED-BB95-44BF-99B3-0306909D6C95}" type="parTrans" cxnId="{DEF14ABC-435D-48A6-97E2-92A018CB06A2}">
      <dgm:prSet/>
      <dgm:spPr/>
      <dgm:t>
        <a:bodyPr/>
        <a:lstStyle/>
        <a:p>
          <a:endParaRPr lang="fr-FR"/>
        </a:p>
      </dgm:t>
    </dgm:pt>
    <dgm:pt modelId="{A78694B3-707B-4D5F-95D1-A9A6BFAD27C2}" type="sibTrans" cxnId="{DEF14ABC-435D-48A6-97E2-92A018CB06A2}">
      <dgm:prSet/>
      <dgm:spPr/>
      <dgm:t>
        <a:bodyPr/>
        <a:lstStyle/>
        <a:p>
          <a:endParaRPr lang="fr-FR"/>
        </a:p>
      </dgm:t>
    </dgm:pt>
    <dgm:pt modelId="{E945F09B-B44A-43E7-9030-CAAE8D81084A}">
      <dgm:prSet phldrT="[Texte]" custT="1"/>
      <dgm:spPr>
        <a:solidFill>
          <a:schemeClr val="accent6">
            <a:lumMod val="75000"/>
          </a:schemeClr>
        </a:solidFill>
      </dgm:spPr>
      <dgm:t>
        <a:bodyPr/>
        <a:lstStyle/>
        <a:p>
          <a:r>
            <a:rPr lang="fr-FR" sz="2800" dirty="0" err="1" smtClean="0">
              <a:latin typeface="Arial" pitchFamily="34" charset="0"/>
              <a:cs typeface="Arial" pitchFamily="34" charset="0"/>
            </a:rPr>
            <a:t>Towards</a:t>
          </a:r>
          <a:r>
            <a:rPr lang="fr-FR" sz="2800" dirty="0" smtClean="0">
              <a:latin typeface="Arial" pitchFamily="34" charset="0"/>
              <a:cs typeface="Arial" pitchFamily="34" charset="0"/>
            </a:rPr>
            <a:t> the </a:t>
          </a:r>
          <a:r>
            <a:rPr lang="fr-FR" sz="2800" dirty="0" err="1" smtClean="0">
              <a:latin typeface="Arial" pitchFamily="34" charset="0"/>
              <a:cs typeface="Arial" pitchFamily="34" charset="0"/>
            </a:rPr>
            <a:t>development</a:t>
          </a:r>
          <a:r>
            <a:rPr lang="fr-FR" sz="2800" dirty="0" smtClean="0">
              <a:latin typeface="Arial" pitchFamily="34" charset="0"/>
              <a:cs typeface="Arial" pitchFamily="34" charset="0"/>
            </a:rPr>
            <a:t> of an inclusive society</a:t>
          </a:r>
        </a:p>
      </dgm:t>
    </dgm:pt>
    <dgm:pt modelId="{06479843-DFBB-4BEE-8101-5874F543E0C6}" type="parTrans" cxnId="{51D344ED-FAD9-4E97-A316-B64B08B6F419}">
      <dgm:prSet/>
      <dgm:spPr/>
      <dgm:t>
        <a:bodyPr/>
        <a:lstStyle/>
        <a:p>
          <a:endParaRPr lang="fr-FR"/>
        </a:p>
      </dgm:t>
    </dgm:pt>
    <dgm:pt modelId="{41CEA9D8-982D-4CDA-BA1B-012A9D255312}" type="sibTrans" cxnId="{51D344ED-FAD9-4E97-A316-B64B08B6F419}">
      <dgm:prSet/>
      <dgm:spPr/>
      <dgm:t>
        <a:bodyPr/>
        <a:lstStyle/>
        <a:p>
          <a:endParaRPr lang="fr-FR"/>
        </a:p>
      </dgm:t>
    </dgm:pt>
    <dgm:pt modelId="{56F7037C-E1DD-4CF6-9977-4153A7A8BEB7}">
      <dgm:prSet phldrT="[Texte]" custT="1"/>
      <dgm:spPr>
        <a:solidFill>
          <a:schemeClr val="accent1">
            <a:lumMod val="75000"/>
          </a:schemeClr>
        </a:solidFill>
      </dgm:spPr>
      <dgm:t>
        <a:bodyPr/>
        <a:lstStyle/>
        <a:p>
          <a:r>
            <a:rPr lang="fr-FR" sz="2800" dirty="0" err="1" smtClean="0">
              <a:latin typeface="Arial" pitchFamily="34" charset="0"/>
              <a:cs typeface="Arial" pitchFamily="34" charset="0"/>
            </a:rPr>
            <a:t>Intercultural</a:t>
          </a:r>
          <a:r>
            <a:rPr lang="fr-FR" sz="2800" dirty="0" smtClean="0">
              <a:latin typeface="Arial" pitchFamily="34" charset="0"/>
              <a:cs typeface="Arial" pitchFamily="34" charset="0"/>
            </a:rPr>
            <a:t> </a:t>
          </a:r>
          <a:r>
            <a:rPr lang="fr-FR" sz="2800" dirty="0" err="1" smtClean="0">
              <a:latin typeface="Arial" pitchFamily="34" charset="0"/>
              <a:cs typeface="Arial" pitchFamily="34" charset="0"/>
            </a:rPr>
            <a:t>understanding</a:t>
          </a:r>
          <a:r>
            <a:rPr lang="fr-FR" sz="2800" dirty="0" smtClean="0">
              <a:latin typeface="Arial" pitchFamily="34" charset="0"/>
              <a:cs typeface="Arial" pitchFamily="34" charset="0"/>
            </a:rPr>
            <a:t> and the values of </a:t>
          </a:r>
          <a:r>
            <a:rPr lang="fr-FR" sz="2800" dirty="0" err="1" smtClean="0">
              <a:latin typeface="Arial" pitchFamily="34" charset="0"/>
              <a:cs typeface="Arial" pitchFamily="34" charset="0"/>
            </a:rPr>
            <a:t>solidarity</a:t>
          </a:r>
          <a:r>
            <a:rPr lang="fr-FR" sz="2800" dirty="0" smtClean="0">
              <a:latin typeface="Arial" pitchFamily="34" charset="0"/>
              <a:cs typeface="Arial" pitchFamily="34" charset="0"/>
            </a:rPr>
            <a:t> and </a:t>
          </a:r>
          <a:r>
            <a:rPr lang="fr-FR" sz="2800" dirty="0" err="1" smtClean="0">
              <a:latin typeface="Arial" pitchFamily="34" charset="0"/>
              <a:cs typeface="Arial" pitchFamily="34" charset="0"/>
            </a:rPr>
            <a:t>peace</a:t>
          </a:r>
          <a:endParaRPr lang="fr-FR" sz="2800" dirty="0">
            <a:latin typeface="Arial" pitchFamily="34" charset="0"/>
            <a:cs typeface="Arial" pitchFamily="34" charset="0"/>
          </a:endParaRPr>
        </a:p>
      </dgm:t>
    </dgm:pt>
    <dgm:pt modelId="{353567BA-4805-4753-8E51-CB28C75FEDAC}" type="parTrans" cxnId="{3D34628E-660D-4CFA-9A2C-3254B1B28AA5}">
      <dgm:prSet/>
      <dgm:spPr/>
      <dgm:t>
        <a:bodyPr/>
        <a:lstStyle/>
        <a:p>
          <a:endParaRPr lang="fr-FR"/>
        </a:p>
      </dgm:t>
    </dgm:pt>
    <dgm:pt modelId="{B0C7545C-0D2A-4681-BDCC-48D91BE4E797}" type="sibTrans" cxnId="{3D34628E-660D-4CFA-9A2C-3254B1B28AA5}">
      <dgm:prSet/>
      <dgm:spPr/>
      <dgm:t>
        <a:bodyPr/>
        <a:lstStyle/>
        <a:p>
          <a:endParaRPr lang="fr-FR"/>
        </a:p>
      </dgm:t>
    </dgm:pt>
    <dgm:pt modelId="{EDF37498-9E1F-4C39-B934-5C4D60ED3110}" type="pres">
      <dgm:prSet presAssocID="{9D64B02A-A6B4-4FBD-9B24-89E8A2CA0429}" presName="diagram" presStyleCnt="0">
        <dgm:presLayoutVars>
          <dgm:chMax val="1"/>
          <dgm:dir/>
          <dgm:animLvl val="ctr"/>
          <dgm:resizeHandles val="exact"/>
        </dgm:presLayoutVars>
      </dgm:prSet>
      <dgm:spPr/>
      <dgm:t>
        <a:bodyPr/>
        <a:lstStyle/>
        <a:p>
          <a:endParaRPr lang="en-US"/>
        </a:p>
      </dgm:t>
    </dgm:pt>
    <dgm:pt modelId="{B70C2ABF-6BB2-467A-9CDE-7CF89913DB30}" type="pres">
      <dgm:prSet presAssocID="{9D64B02A-A6B4-4FBD-9B24-89E8A2CA0429}" presName="matrix" presStyleCnt="0"/>
      <dgm:spPr/>
    </dgm:pt>
    <dgm:pt modelId="{17222998-A9A9-401D-B329-1DA2FB1C57B4}" type="pres">
      <dgm:prSet presAssocID="{9D64B02A-A6B4-4FBD-9B24-89E8A2CA0429}" presName="tile1" presStyleLbl="node1" presStyleIdx="0" presStyleCnt="4"/>
      <dgm:spPr/>
      <dgm:t>
        <a:bodyPr/>
        <a:lstStyle/>
        <a:p>
          <a:endParaRPr lang="fr-FR"/>
        </a:p>
      </dgm:t>
    </dgm:pt>
    <dgm:pt modelId="{9CBF7B78-FAF8-45CB-8502-0C2905F62B60}" type="pres">
      <dgm:prSet presAssocID="{9D64B02A-A6B4-4FBD-9B24-89E8A2CA0429}" presName="tile1text" presStyleLbl="node1" presStyleIdx="0" presStyleCnt="4">
        <dgm:presLayoutVars>
          <dgm:chMax val="0"/>
          <dgm:chPref val="0"/>
          <dgm:bulletEnabled val="1"/>
        </dgm:presLayoutVars>
      </dgm:prSet>
      <dgm:spPr/>
      <dgm:t>
        <a:bodyPr/>
        <a:lstStyle/>
        <a:p>
          <a:endParaRPr lang="fr-FR"/>
        </a:p>
      </dgm:t>
    </dgm:pt>
    <dgm:pt modelId="{F5B5644E-567B-45D6-A28D-DF96E6BED608}" type="pres">
      <dgm:prSet presAssocID="{9D64B02A-A6B4-4FBD-9B24-89E8A2CA0429}" presName="tile2" presStyleLbl="node1" presStyleIdx="1" presStyleCnt="4"/>
      <dgm:spPr/>
      <dgm:t>
        <a:bodyPr/>
        <a:lstStyle/>
        <a:p>
          <a:endParaRPr lang="fr-FR"/>
        </a:p>
      </dgm:t>
    </dgm:pt>
    <dgm:pt modelId="{6D8509BD-9018-41A3-8A3A-A5394CCEC77A}" type="pres">
      <dgm:prSet presAssocID="{9D64B02A-A6B4-4FBD-9B24-89E8A2CA0429}" presName="tile2text" presStyleLbl="node1" presStyleIdx="1" presStyleCnt="4">
        <dgm:presLayoutVars>
          <dgm:chMax val="0"/>
          <dgm:chPref val="0"/>
          <dgm:bulletEnabled val="1"/>
        </dgm:presLayoutVars>
      </dgm:prSet>
      <dgm:spPr/>
      <dgm:t>
        <a:bodyPr/>
        <a:lstStyle/>
        <a:p>
          <a:endParaRPr lang="fr-FR"/>
        </a:p>
      </dgm:t>
    </dgm:pt>
    <dgm:pt modelId="{A6E75330-ADE0-40AD-AFDA-92A876A839D6}" type="pres">
      <dgm:prSet presAssocID="{9D64B02A-A6B4-4FBD-9B24-89E8A2CA0429}" presName="tile3" presStyleLbl="node1" presStyleIdx="2" presStyleCnt="4"/>
      <dgm:spPr/>
      <dgm:t>
        <a:bodyPr/>
        <a:lstStyle/>
        <a:p>
          <a:endParaRPr lang="fr-FR"/>
        </a:p>
      </dgm:t>
    </dgm:pt>
    <dgm:pt modelId="{9A3B98FE-DEAC-4779-AC91-0981A7A283D5}" type="pres">
      <dgm:prSet presAssocID="{9D64B02A-A6B4-4FBD-9B24-89E8A2CA0429}" presName="tile3text" presStyleLbl="node1" presStyleIdx="2" presStyleCnt="4">
        <dgm:presLayoutVars>
          <dgm:chMax val="0"/>
          <dgm:chPref val="0"/>
          <dgm:bulletEnabled val="1"/>
        </dgm:presLayoutVars>
      </dgm:prSet>
      <dgm:spPr/>
      <dgm:t>
        <a:bodyPr/>
        <a:lstStyle/>
        <a:p>
          <a:endParaRPr lang="fr-FR"/>
        </a:p>
      </dgm:t>
    </dgm:pt>
    <dgm:pt modelId="{C44A2D14-7C44-4DEA-BA13-91C6C3878CA8}" type="pres">
      <dgm:prSet presAssocID="{9D64B02A-A6B4-4FBD-9B24-89E8A2CA0429}" presName="tile4" presStyleLbl="node1" presStyleIdx="3" presStyleCnt="4"/>
      <dgm:spPr/>
      <dgm:t>
        <a:bodyPr/>
        <a:lstStyle/>
        <a:p>
          <a:endParaRPr lang="fr-FR"/>
        </a:p>
      </dgm:t>
    </dgm:pt>
    <dgm:pt modelId="{45004414-A7C8-4CBB-BA30-D2B54619E87C}" type="pres">
      <dgm:prSet presAssocID="{9D64B02A-A6B4-4FBD-9B24-89E8A2CA0429}" presName="tile4text" presStyleLbl="node1" presStyleIdx="3" presStyleCnt="4">
        <dgm:presLayoutVars>
          <dgm:chMax val="0"/>
          <dgm:chPref val="0"/>
          <dgm:bulletEnabled val="1"/>
        </dgm:presLayoutVars>
      </dgm:prSet>
      <dgm:spPr/>
      <dgm:t>
        <a:bodyPr/>
        <a:lstStyle/>
        <a:p>
          <a:endParaRPr lang="fr-FR"/>
        </a:p>
      </dgm:t>
    </dgm:pt>
    <dgm:pt modelId="{BB23EED0-62A5-494B-B7A2-69D91F34FA8F}" type="pres">
      <dgm:prSet presAssocID="{9D64B02A-A6B4-4FBD-9B24-89E8A2CA0429}" presName="centerTile" presStyleLbl="fgShp" presStyleIdx="0" presStyleCnt="1">
        <dgm:presLayoutVars>
          <dgm:chMax val="0"/>
          <dgm:chPref val="0"/>
        </dgm:presLayoutVars>
      </dgm:prSet>
      <dgm:spPr/>
      <dgm:t>
        <a:bodyPr/>
        <a:lstStyle/>
        <a:p>
          <a:endParaRPr lang="fr-FR"/>
        </a:p>
      </dgm:t>
    </dgm:pt>
  </dgm:ptLst>
  <dgm:cxnLst>
    <dgm:cxn modelId="{D264855C-76A8-4125-96EE-9A53E29A1DCB}" type="presOf" srcId="{875E78EC-9C00-47CD-926B-A2F5BF92381D}" destId="{17222998-A9A9-401D-B329-1DA2FB1C57B4}" srcOrd="0" destOrd="0" presId="urn:microsoft.com/office/officeart/2005/8/layout/matrix1"/>
    <dgm:cxn modelId="{09EA45FB-5C7B-40E1-AAE0-7E29095DD103}" type="presOf" srcId="{2C724D79-BABD-4787-8796-13563CD29652}" destId="{6D8509BD-9018-41A3-8A3A-A5394CCEC77A}" srcOrd="1" destOrd="0" presId="urn:microsoft.com/office/officeart/2005/8/layout/matrix1"/>
    <dgm:cxn modelId="{E22FCDC8-E660-4BCB-B772-03981738E511}" srcId="{9828F8F4-5DFA-4F02-A10D-D84DB3165E56}" destId="{875E78EC-9C00-47CD-926B-A2F5BF92381D}" srcOrd="0" destOrd="0" parTransId="{25FD10FA-ADCB-4C03-9DD2-B22DDB823377}" sibTransId="{2611A6E7-EB61-4877-AFF3-6003115A0E30}"/>
    <dgm:cxn modelId="{CB0923E3-020C-45AD-A1EC-439943DDE5CD}" type="presOf" srcId="{56F7037C-E1DD-4CF6-9977-4153A7A8BEB7}" destId="{45004414-A7C8-4CBB-BA30-D2B54619E87C}" srcOrd="1" destOrd="0" presId="urn:microsoft.com/office/officeart/2005/8/layout/matrix1"/>
    <dgm:cxn modelId="{FED53587-8B29-481B-894B-A38DF86B6ADB}" type="presOf" srcId="{875E78EC-9C00-47CD-926B-A2F5BF92381D}" destId="{9CBF7B78-FAF8-45CB-8502-0C2905F62B60}" srcOrd="1" destOrd="0" presId="urn:microsoft.com/office/officeart/2005/8/layout/matrix1"/>
    <dgm:cxn modelId="{3501E84F-E4AF-4C5D-AA74-CD2A05060BFD}" type="presOf" srcId="{2C724D79-BABD-4787-8796-13563CD29652}" destId="{F5B5644E-567B-45D6-A28D-DF96E6BED608}" srcOrd="0" destOrd="0" presId="urn:microsoft.com/office/officeart/2005/8/layout/matrix1"/>
    <dgm:cxn modelId="{3308C91A-6F00-40F4-8CB3-F0A1873686A5}" type="presOf" srcId="{9828F8F4-5DFA-4F02-A10D-D84DB3165E56}" destId="{BB23EED0-62A5-494B-B7A2-69D91F34FA8F}" srcOrd="0" destOrd="0" presId="urn:microsoft.com/office/officeart/2005/8/layout/matrix1"/>
    <dgm:cxn modelId="{B7461C3B-8FFB-46BF-A2CC-BAF470310468}" type="presOf" srcId="{E945F09B-B44A-43E7-9030-CAAE8D81084A}" destId="{9A3B98FE-DEAC-4779-AC91-0981A7A283D5}" srcOrd="1" destOrd="0" presId="urn:microsoft.com/office/officeart/2005/8/layout/matrix1"/>
    <dgm:cxn modelId="{FA3813AF-C574-40F4-8AA3-46E3268A931D}" type="presOf" srcId="{E945F09B-B44A-43E7-9030-CAAE8D81084A}" destId="{A6E75330-ADE0-40AD-AFDA-92A876A839D6}" srcOrd="0" destOrd="0" presId="urn:microsoft.com/office/officeart/2005/8/layout/matrix1"/>
    <dgm:cxn modelId="{F2849A2B-93D8-48DF-9F77-CF3EC054DB5C}" srcId="{9D64B02A-A6B4-4FBD-9B24-89E8A2CA0429}" destId="{9828F8F4-5DFA-4F02-A10D-D84DB3165E56}" srcOrd="0" destOrd="0" parTransId="{E4922F57-EF51-4336-A9B1-3DB7EE4C0A75}" sibTransId="{E87B1230-07F3-4B4C-ADBF-A17F59DD0747}"/>
    <dgm:cxn modelId="{DEF14ABC-435D-48A6-97E2-92A018CB06A2}" srcId="{9828F8F4-5DFA-4F02-A10D-D84DB3165E56}" destId="{2C724D79-BABD-4787-8796-13563CD29652}" srcOrd="1" destOrd="0" parTransId="{4FBDD9ED-BB95-44BF-99B3-0306909D6C95}" sibTransId="{A78694B3-707B-4D5F-95D1-A9A6BFAD27C2}"/>
    <dgm:cxn modelId="{110A8A9F-99B8-4F0F-B9FA-A1030110992A}" type="presOf" srcId="{9D64B02A-A6B4-4FBD-9B24-89E8A2CA0429}" destId="{EDF37498-9E1F-4C39-B934-5C4D60ED3110}" srcOrd="0" destOrd="0" presId="urn:microsoft.com/office/officeart/2005/8/layout/matrix1"/>
    <dgm:cxn modelId="{06FE96E1-434B-467E-9CD8-E09EC4D6C5D7}" type="presOf" srcId="{56F7037C-E1DD-4CF6-9977-4153A7A8BEB7}" destId="{C44A2D14-7C44-4DEA-BA13-91C6C3878CA8}" srcOrd="0" destOrd="0" presId="urn:microsoft.com/office/officeart/2005/8/layout/matrix1"/>
    <dgm:cxn modelId="{51D344ED-FAD9-4E97-A316-B64B08B6F419}" srcId="{9828F8F4-5DFA-4F02-A10D-D84DB3165E56}" destId="{E945F09B-B44A-43E7-9030-CAAE8D81084A}" srcOrd="2" destOrd="0" parTransId="{06479843-DFBB-4BEE-8101-5874F543E0C6}" sibTransId="{41CEA9D8-982D-4CDA-BA1B-012A9D255312}"/>
    <dgm:cxn modelId="{3D34628E-660D-4CFA-9A2C-3254B1B28AA5}" srcId="{9828F8F4-5DFA-4F02-A10D-D84DB3165E56}" destId="{56F7037C-E1DD-4CF6-9977-4153A7A8BEB7}" srcOrd="3" destOrd="0" parTransId="{353567BA-4805-4753-8E51-CB28C75FEDAC}" sibTransId="{B0C7545C-0D2A-4681-BDCC-48D91BE4E797}"/>
    <dgm:cxn modelId="{D3448285-D700-4940-8DF1-78568B8B2F0B}" type="presParOf" srcId="{EDF37498-9E1F-4C39-B934-5C4D60ED3110}" destId="{B70C2ABF-6BB2-467A-9CDE-7CF89913DB30}" srcOrd="0" destOrd="0" presId="urn:microsoft.com/office/officeart/2005/8/layout/matrix1"/>
    <dgm:cxn modelId="{45A311FE-A587-48D3-9B2F-F61B36B61822}" type="presParOf" srcId="{B70C2ABF-6BB2-467A-9CDE-7CF89913DB30}" destId="{17222998-A9A9-401D-B329-1DA2FB1C57B4}" srcOrd="0" destOrd="0" presId="urn:microsoft.com/office/officeart/2005/8/layout/matrix1"/>
    <dgm:cxn modelId="{3861BE39-C2C2-43A4-9CFC-0A76EA5090A5}" type="presParOf" srcId="{B70C2ABF-6BB2-467A-9CDE-7CF89913DB30}" destId="{9CBF7B78-FAF8-45CB-8502-0C2905F62B60}" srcOrd="1" destOrd="0" presId="urn:microsoft.com/office/officeart/2005/8/layout/matrix1"/>
    <dgm:cxn modelId="{0EE3CA0C-A72C-49DB-9E5B-6599B863CBDB}" type="presParOf" srcId="{B70C2ABF-6BB2-467A-9CDE-7CF89913DB30}" destId="{F5B5644E-567B-45D6-A28D-DF96E6BED608}" srcOrd="2" destOrd="0" presId="urn:microsoft.com/office/officeart/2005/8/layout/matrix1"/>
    <dgm:cxn modelId="{68D0DB17-445B-4C1C-9CA1-6F668DD74809}" type="presParOf" srcId="{B70C2ABF-6BB2-467A-9CDE-7CF89913DB30}" destId="{6D8509BD-9018-41A3-8A3A-A5394CCEC77A}" srcOrd="3" destOrd="0" presId="urn:microsoft.com/office/officeart/2005/8/layout/matrix1"/>
    <dgm:cxn modelId="{993724D4-F5AD-42E3-8FCB-F92BB9AA2E98}" type="presParOf" srcId="{B70C2ABF-6BB2-467A-9CDE-7CF89913DB30}" destId="{A6E75330-ADE0-40AD-AFDA-92A876A839D6}" srcOrd="4" destOrd="0" presId="urn:microsoft.com/office/officeart/2005/8/layout/matrix1"/>
    <dgm:cxn modelId="{F4F5B8A5-D259-4DC5-BE80-50FBEACCED78}" type="presParOf" srcId="{B70C2ABF-6BB2-467A-9CDE-7CF89913DB30}" destId="{9A3B98FE-DEAC-4779-AC91-0981A7A283D5}" srcOrd="5" destOrd="0" presId="urn:microsoft.com/office/officeart/2005/8/layout/matrix1"/>
    <dgm:cxn modelId="{2A3779B8-0F11-4905-A87E-1F864751A435}" type="presParOf" srcId="{B70C2ABF-6BB2-467A-9CDE-7CF89913DB30}" destId="{C44A2D14-7C44-4DEA-BA13-91C6C3878CA8}" srcOrd="6" destOrd="0" presId="urn:microsoft.com/office/officeart/2005/8/layout/matrix1"/>
    <dgm:cxn modelId="{5241B863-4D8F-4E69-B6D2-C10B3E8F384C}" type="presParOf" srcId="{B70C2ABF-6BB2-467A-9CDE-7CF89913DB30}" destId="{45004414-A7C8-4CBB-BA30-D2B54619E87C}" srcOrd="7" destOrd="0" presId="urn:microsoft.com/office/officeart/2005/8/layout/matrix1"/>
    <dgm:cxn modelId="{1B6353C6-2D5C-4128-97BB-D3728AFFB40D}" type="presParOf" srcId="{EDF37498-9E1F-4C39-B934-5C4D60ED3110}" destId="{BB23EED0-62A5-494B-B7A2-69D91F34FA8F}"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FF982D-FB40-42A5-A0C6-92226F79F079}" type="datetimeFigureOut">
              <a:rPr lang="en-US" smtClean="0"/>
              <a:pPr/>
              <a:t>3/4/2013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FBF064-BB08-4CDD-AB1F-B9031A81A11B}" type="slidenum">
              <a:rPr lang="en-US" smtClean="0"/>
              <a:pPr/>
              <a:t>‹#›</a:t>
            </a:fld>
            <a:endParaRPr lang="en-US" dirty="0"/>
          </a:p>
        </p:txBody>
      </p:sp>
    </p:spTree>
    <p:extLst>
      <p:ext uri="{BB962C8B-B14F-4D97-AF65-F5344CB8AC3E}">
        <p14:creationId xmlns:p14="http://schemas.microsoft.com/office/powerpoint/2010/main" xmlns="" val="3121910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230117-ADCD-455B-A25D-3A574E5986BB}" type="slidenum">
              <a:rPr lang="en-US" smtClean="0"/>
              <a:pPr/>
              <a:t>2</a:t>
            </a:fld>
            <a:endParaRPr lang="en-US" dirty="0"/>
          </a:p>
        </p:txBody>
      </p:sp>
    </p:spTree>
    <p:extLst>
      <p:ext uri="{BB962C8B-B14F-4D97-AF65-F5344CB8AC3E}">
        <p14:creationId xmlns:p14="http://schemas.microsoft.com/office/powerpoint/2010/main" xmlns="" val="3977817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FBF064-BB08-4CDD-AB1F-B9031A81A11B}" type="slidenum">
              <a:rPr lang="en-US" smtClean="0"/>
              <a:pPr/>
              <a:t>5</a:t>
            </a:fld>
            <a:endParaRPr lang="en-US" dirty="0"/>
          </a:p>
        </p:txBody>
      </p:sp>
    </p:spTree>
    <p:extLst>
      <p:ext uri="{BB962C8B-B14F-4D97-AF65-F5344CB8AC3E}">
        <p14:creationId xmlns:p14="http://schemas.microsoft.com/office/powerpoint/2010/main" xmlns="" val="3845848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FBF064-BB08-4CDD-AB1F-B9031A81A11B}" type="slidenum">
              <a:rPr lang="en-US" smtClean="0"/>
              <a:pPr/>
              <a:t>14</a:t>
            </a:fld>
            <a:endParaRPr lang="en-US" dirty="0"/>
          </a:p>
        </p:txBody>
      </p:sp>
    </p:spTree>
    <p:extLst>
      <p:ext uri="{BB962C8B-B14F-4D97-AF65-F5344CB8AC3E}">
        <p14:creationId xmlns:p14="http://schemas.microsoft.com/office/powerpoint/2010/main" xmlns="" val="1737090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230117-ADCD-455B-A25D-3A574E5986BB}" type="slidenum">
              <a:rPr lang="en-US" smtClean="0"/>
              <a:pPr/>
              <a:t>15</a:t>
            </a:fld>
            <a:endParaRPr lang="en-US" dirty="0"/>
          </a:p>
        </p:txBody>
      </p:sp>
    </p:spTree>
    <p:extLst>
      <p:ext uri="{BB962C8B-B14F-4D97-AF65-F5344CB8AC3E}">
        <p14:creationId xmlns:p14="http://schemas.microsoft.com/office/powerpoint/2010/main" xmlns="" val="25975225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EA3F89E-3F41-4DE9-A255-606E50B650AB}" type="slidenum">
              <a:rPr lang="en-US" smtClean="0"/>
              <a:pPr/>
              <a:t>‹#›</a:t>
            </a:fld>
            <a:endParaRPr lang="en-US" dirty="0"/>
          </a:p>
        </p:txBody>
      </p:sp>
      <p:pic>
        <p:nvPicPr>
          <p:cNvPr id="18" name="Picture 1"/>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2440609" y="4953000"/>
            <a:ext cx="4262783" cy="14347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p>
            <a:fld id="{6EA3F89E-3F41-4DE9-A255-606E50B650A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p>
            <a:fld id="{6EA3F89E-3F41-4DE9-A255-606E50B650A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fr-FR"/>
          </a:p>
        </p:txBody>
      </p:sp>
      <p:sp>
        <p:nvSpPr>
          <p:cNvPr id="5" name="Footer Placeholder 4"/>
          <p:cNvSpPr>
            <a:spLocks noGrp="1"/>
          </p:cNvSpPr>
          <p:nvPr>
            <p:ph type="ftr" sz="quarter" idx="11"/>
          </p:nvPr>
        </p:nvSpPr>
        <p:spPr/>
        <p:txBody>
          <a:bodyPr/>
          <a:lstStyle>
            <a:lvl1pPr>
              <a:defRPr/>
            </a:lvl1pPr>
          </a:lstStyle>
          <a:p>
            <a:endParaRPr lang="fr-FR"/>
          </a:p>
        </p:txBody>
      </p:sp>
      <p:sp>
        <p:nvSpPr>
          <p:cNvPr id="6" name="Slide Number Placeholder 5"/>
          <p:cNvSpPr>
            <a:spLocks noGrp="1"/>
          </p:cNvSpPr>
          <p:nvPr>
            <p:ph type="sldNum" sz="quarter" idx="12"/>
          </p:nvPr>
        </p:nvSpPr>
        <p:spPr/>
        <p:txBody>
          <a:bodyPr/>
          <a:lstStyle>
            <a:lvl1pPr>
              <a:defRPr/>
            </a:lvl1pPr>
          </a:lstStyle>
          <a:p>
            <a:fld id="{BFD39456-8754-4FBB-9445-0F1E44BAB35B}" type="slidenum">
              <a:rPr lang="fr-FR"/>
              <a:pPr/>
              <a:t>‹#›</a:t>
            </a:fld>
            <a:endParaRPr lang="fr-FR"/>
          </a:p>
        </p:txBody>
      </p:sp>
    </p:spTree>
    <p:extLst>
      <p:ext uri="{BB962C8B-B14F-4D97-AF65-F5344CB8AC3E}">
        <p14:creationId xmlns:p14="http://schemas.microsoft.com/office/powerpoint/2010/main" xmlns="" val="2512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p:txBody>
          <a:bodyPr/>
          <a:lstStyle/>
          <a:p>
            <a:fld id="{6EA3F89E-3F41-4DE9-A255-606E50B650A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spc="0" baseline="0">
                <a:ln>
                  <a:noFill/>
                </a:ln>
                <a:solidFill>
                  <a:schemeClr val="tx1"/>
                </a:solidFill>
                <a:effectLst/>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6" name="Slide Number Placeholder 5"/>
          <p:cNvSpPr>
            <a:spLocks noGrp="1"/>
          </p:cNvSpPr>
          <p:nvPr>
            <p:ph type="sldNum" sz="quarter" idx="12"/>
          </p:nvPr>
        </p:nvSpPr>
        <p:spPr/>
        <p:txBody>
          <a:bodyPr/>
          <a:lstStyle/>
          <a:p>
            <a:fld id="{6EA3F89E-3F41-4DE9-A255-606E50B650A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sz="half" idx="1"/>
          </p:nvPr>
        </p:nvSpPr>
        <p:spPr>
          <a:xfrm>
            <a:off x="457200" y="1295400"/>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Content Placeholder 3"/>
          <p:cNvSpPr>
            <a:spLocks noGrp="1"/>
          </p:cNvSpPr>
          <p:nvPr>
            <p:ph sz="half" idx="2"/>
          </p:nvPr>
        </p:nvSpPr>
        <p:spPr>
          <a:xfrm>
            <a:off x="4648200" y="1295400"/>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p>
            <a:fld id="{6EA3F89E-3F41-4DE9-A255-606E50B650A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640080"/>
          </a:xfrm>
        </p:spPr>
        <p:txBody>
          <a:bodyPr anchor="ctr">
            <a:normAutofit/>
          </a:bodyPr>
          <a:lstStyle>
            <a:lvl1pPr>
              <a:defRPr sz="3200" b="0" i="0" cap="none" baseline="0"/>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381000" y="129540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721225" y="129540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175894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175894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27" name="Slide Number Placeholder 26"/>
          <p:cNvSpPr>
            <a:spLocks noGrp="1"/>
          </p:cNvSpPr>
          <p:nvPr>
            <p:ph type="sldNum" sz="quarter" idx="11"/>
          </p:nvPr>
        </p:nvSpPr>
        <p:spPr/>
        <p:txBody>
          <a:bodyPr rtlCol="0"/>
          <a:lstStyle/>
          <a:p>
            <a:fld id="{6EA3F89E-3F41-4DE9-A255-606E50B650A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40080"/>
          </a:xfrm>
        </p:spPr>
        <p:txBody>
          <a:bodyPr anchor="ctr">
            <a:normAutofit/>
          </a:bodyPr>
          <a:lstStyle>
            <a:lvl1pPr>
              <a:defRPr sz="3200">
                <a:solidFill>
                  <a:schemeClr val="tx2"/>
                </a:solidFill>
              </a:defRPr>
            </a:lvl1pPr>
          </a:lstStyle>
          <a:p>
            <a:r>
              <a:rPr kumimoji="0" lang="en-US" dirty="0" smtClean="0"/>
              <a:t>Click to edit Master title style</a:t>
            </a:r>
            <a:endParaRPr kumimoji="0" lang="en-US" dirty="0"/>
          </a:p>
        </p:txBody>
      </p:sp>
      <p:sp>
        <p:nvSpPr>
          <p:cNvPr id="5" name="Slide Number Placeholder 4"/>
          <p:cNvSpPr>
            <a:spLocks noGrp="1"/>
          </p:cNvSpPr>
          <p:nvPr>
            <p:ph type="sldNum" sz="quarter" idx="12"/>
          </p:nvPr>
        </p:nvSpPr>
        <p:spPr>
          <a:xfrm>
            <a:off x="8174736" y="2272"/>
            <a:ext cx="762000" cy="365760"/>
          </a:xfrm>
        </p:spPr>
        <p:txBody>
          <a:bodyPr/>
          <a:lstStyle/>
          <a:p>
            <a:fld id="{6EA3F89E-3F41-4DE9-A255-606E50B650A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EA3F89E-3F41-4DE9-A255-606E50B650A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762000"/>
            <a:ext cx="3383280" cy="877824"/>
          </a:xfrm>
        </p:spPr>
        <p:txBody>
          <a:bodyPr anchor="b"/>
          <a:lstStyle>
            <a:lvl1pPr algn="l">
              <a:buNone/>
              <a:defRPr sz="1800" b="1"/>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5353496" y="167075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dirty="0" smtClean="0"/>
              <a:t>Click to edit Master text styles</a:t>
            </a:r>
          </a:p>
        </p:txBody>
      </p:sp>
      <p:sp>
        <p:nvSpPr>
          <p:cNvPr id="4" name="Content Placeholder 3"/>
          <p:cNvSpPr>
            <a:spLocks noGrp="1"/>
          </p:cNvSpPr>
          <p:nvPr>
            <p:ph sz="half" idx="1"/>
          </p:nvPr>
        </p:nvSpPr>
        <p:spPr>
          <a:xfrm>
            <a:off x="152400" y="762000"/>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Slide Number Placeholder 6"/>
          <p:cNvSpPr>
            <a:spLocks noGrp="1"/>
          </p:cNvSpPr>
          <p:nvPr>
            <p:ph type="sldNum" sz="quarter" idx="12"/>
          </p:nvPr>
        </p:nvSpPr>
        <p:spPr/>
        <p:txBody>
          <a:bodyPr/>
          <a:lstStyle/>
          <a:p>
            <a:fld id="{6EA3F89E-3F41-4DE9-A255-606E50B650A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76200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79584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292714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7" name="Slide Number Placeholder 6"/>
          <p:cNvSpPr>
            <a:spLocks noGrp="1"/>
          </p:cNvSpPr>
          <p:nvPr>
            <p:ph type="sldNum" sz="quarter" idx="12"/>
          </p:nvPr>
        </p:nvSpPr>
        <p:spPr/>
        <p:txBody>
          <a:bodyPr/>
          <a:lstStyle/>
          <a:p>
            <a:fld id="{6EA3F89E-3F41-4DE9-A255-606E50B650A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609600"/>
            <a:ext cx="8229600" cy="640080"/>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1" y="1295400"/>
            <a:ext cx="8229600" cy="4663440"/>
          </a:xfrm>
          <a:prstGeom prst="rect">
            <a:avLst/>
          </a:prstGeom>
        </p:spPr>
        <p:txBody>
          <a:bodyPr vert="horz">
            <a:no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23" name="Slide Number Placeholder 22"/>
          <p:cNvSpPr>
            <a:spLocks noGrp="1"/>
          </p:cNvSpPr>
          <p:nvPr>
            <p:ph type="sldNum" sz="quarter" idx="4"/>
          </p:nvPr>
        </p:nvSpPr>
        <p:spPr>
          <a:xfrm>
            <a:off x="8174736" y="2272"/>
            <a:ext cx="762000" cy="290716"/>
          </a:xfrm>
          <a:prstGeom prst="rect">
            <a:avLst/>
          </a:prstGeom>
        </p:spPr>
        <p:txBody>
          <a:bodyPr vert="horz" anchor="b"/>
          <a:lstStyle>
            <a:lvl1pPr algn="r" eaLnBrk="1" latinLnBrk="0" hangingPunct="1">
              <a:defRPr kumimoji="0" sz="1400">
                <a:solidFill>
                  <a:srgbClr val="FFFFFF"/>
                </a:solidFill>
              </a:defRPr>
            </a:lvl1pPr>
          </a:lstStyle>
          <a:p>
            <a:fld id="{6EA3F89E-3F41-4DE9-A255-606E50B650AB}" type="slidenum">
              <a:rPr lang="en-US" smtClean="0"/>
              <a:pPr/>
              <a:t>‹#›</a:t>
            </a:fld>
            <a:endParaRPr lang="en-US" dirty="0"/>
          </a:p>
        </p:txBody>
      </p:sp>
      <p:pic>
        <p:nvPicPr>
          <p:cNvPr id="24" name="Picture 1"/>
          <p:cNvPicPr>
            <a:picLocks noChangeAspect="1" noChangeArrowheads="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0" y="6088566"/>
            <a:ext cx="2286000" cy="769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5" name="Date Placeholder 3"/>
          <p:cNvSpPr>
            <a:spLocks noGrp="1"/>
          </p:cNvSpPr>
          <p:nvPr>
            <p:ph type="dt" sz="half" idx="2"/>
          </p:nvPr>
        </p:nvSpPr>
        <p:spPr>
          <a:xfrm>
            <a:off x="4986336" y="6294120"/>
            <a:ext cx="957264" cy="457200"/>
          </a:xfrm>
          <a:prstGeom prst="rect">
            <a:avLst/>
          </a:prstGeom>
        </p:spPr>
        <p:txBody>
          <a:bodyPr/>
          <a:lstStyle/>
          <a:p>
            <a:fld id="{EC17B22B-9819-4269-A59A-09C04091DE05}" type="datetimeFigureOut">
              <a:rPr lang="en-US" smtClean="0"/>
              <a:pPr/>
              <a:t>3/4/2013</a:t>
            </a:fld>
            <a:endParaRPr lang="en-US" dirty="0"/>
          </a:p>
        </p:txBody>
      </p:sp>
      <p:sp>
        <p:nvSpPr>
          <p:cNvPr id="26" name="Footer Placeholder 4"/>
          <p:cNvSpPr>
            <a:spLocks noGrp="1"/>
          </p:cNvSpPr>
          <p:nvPr>
            <p:ph type="ftr" sz="quarter" idx="3"/>
          </p:nvPr>
        </p:nvSpPr>
        <p:spPr>
          <a:xfrm>
            <a:off x="3657600" y="6294120"/>
            <a:ext cx="1325880" cy="457200"/>
          </a:xfrm>
          <a:prstGeom prst="rect">
            <a:avLst/>
          </a:prstGeom>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1" latinLnBrk="0" hangingPunct="1">
        <a:spcBef>
          <a:spcPct val="0"/>
        </a:spcBef>
        <a:buNone/>
        <a:defRPr kumimoji="0" sz="3200" kern="1200">
          <a:solidFill>
            <a:schemeClr val="tx2"/>
          </a:solidFill>
          <a:latin typeface="+mn-lt"/>
          <a:ea typeface="+mj-ea"/>
          <a:cs typeface="+mj-cs"/>
        </a:defRPr>
      </a:lvl1pPr>
    </p:titleStyle>
    <p:bodyStyle>
      <a:lvl1pPr marL="344488" indent="-341313" algn="l" rtl="0" eaLnBrk="1" latinLnBrk="0" hangingPunct="1">
        <a:spcBef>
          <a:spcPts val="600"/>
        </a:spcBef>
        <a:buClrTx/>
        <a:buFont typeface="Arial" pitchFamily="34" charset="0"/>
        <a:buChar char="•"/>
        <a:defRPr kumimoji="0" sz="2800" kern="1200">
          <a:solidFill>
            <a:schemeClr val="tx1"/>
          </a:solidFill>
          <a:latin typeface="+mn-lt"/>
          <a:ea typeface="+mn-ea"/>
          <a:cs typeface="+mn-cs"/>
        </a:defRPr>
      </a:lvl1pPr>
      <a:lvl2pPr marL="795338" indent="-344488" algn="l" rtl="0" eaLnBrk="1" latinLnBrk="0" hangingPunct="1">
        <a:spcBef>
          <a:spcPts val="600"/>
        </a:spcBef>
        <a:buClrTx/>
        <a:buSzPct val="75000"/>
        <a:buFont typeface="Courier New" pitchFamily="49" charset="0"/>
        <a:buChar char="o"/>
        <a:defRPr kumimoji="0" sz="2600" kern="1200">
          <a:solidFill>
            <a:schemeClr val="tx1"/>
          </a:solidFill>
          <a:latin typeface="+mn-lt"/>
          <a:ea typeface="+mn-ea"/>
          <a:cs typeface="+mn-cs"/>
        </a:defRPr>
      </a:lvl2pPr>
      <a:lvl3pPr marL="1258888" indent="-342900" algn="l" rtl="0" eaLnBrk="1" latinLnBrk="0" hangingPunct="1">
        <a:spcBef>
          <a:spcPts val="600"/>
        </a:spcBef>
        <a:buClrTx/>
        <a:buFont typeface="Georgia" pitchFamily="18" charset="0"/>
        <a:buChar char="−"/>
        <a:defRPr kumimoji="0" sz="2400" kern="1200">
          <a:solidFill>
            <a:schemeClr val="tx1"/>
          </a:solidFill>
          <a:latin typeface="+mn-lt"/>
          <a:ea typeface="+mn-ea"/>
          <a:cs typeface="+mn-cs"/>
        </a:defRPr>
      </a:lvl3pPr>
      <a:lvl4pPr marL="1704975" indent="-342900" algn="l" rtl="0" eaLnBrk="1" latinLnBrk="0" hangingPunct="1">
        <a:spcBef>
          <a:spcPts val="600"/>
        </a:spcBef>
        <a:buClrTx/>
        <a:buFont typeface="Wingdings" pitchFamily="2" charset="2"/>
        <a:buChar char="§"/>
        <a:defRPr kumimoji="0" sz="2200" kern="1200">
          <a:solidFill>
            <a:schemeClr val="tx1"/>
          </a:solidFill>
          <a:latin typeface="+mn-lt"/>
          <a:ea typeface="+mn-ea"/>
          <a:cs typeface="+mn-cs"/>
        </a:defRPr>
      </a:lvl4pPr>
      <a:lvl5pPr marL="2171700" indent="-342900" algn="l" rtl="0" eaLnBrk="1" latinLnBrk="0" hangingPunct="1">
        <a:spcBef>
          <a:spcPts val="600"/>
        </a:spcBef>
        <a:buClrTx/>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ts.uis.unesco.org/"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ChangeArrowheads="1"/>
          </p:cNvSpPr>
          <p:nvPr/>
        </p:nvSpPr>
        <p:spPr bwMode="auto">
          <a:xfrm>
            <a:off x="7812088" y="3308350"/>
            <a:ext cx="1444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rebuchet MS"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Box 8"/>
          <p:cNvSpPr txBox="1"/>
          <p:nvPr/>
        </p:nvSpPr>
        <p:spPr>
          <a:xfrm>
            <a:off x="457200" y="1295400"/>
            <a:ext cx="8229600" cy="2438400"/>
          </a:xfrm>
          <a:prstGeom prst="rect">
            <a:avLst/>
          </a:prstGeom>
          <a:noFill/>
        </p:spPr>
        <p:txBody>
          <a:bodyPr wrap="square" rtlCol="0">
            <a:noAutofit/>
          </a:bodyPr>
          <a:lstStyle/>
          <a:p>
            <a:pPr algn="ctr"/>
            <a:r>
              <a:rPr lang="en-US" sz="3200" b="1" dirty="0" smtClean="0">
                <a:solidFill>
                  <a:schemeClr val="bg1"/>
                </a:solidFill>
              </a:rPr>
              <a:t>Training</a:t>
            </a:r>
            <a:r>
              <a:rPr lang="en-US" sz="3200" b="1" dirty="0">
                <a:solidFill>
                  <a:schemeClr val="bg1"/>
                </a:solidFill>
              </a:rPr>
              <a:t>, qualifications and job prospects for African </a:t>
            </a:r>
            <a:r>
              <a:rPr lang="en-US" sz="3200" b="1" dirty="0" smtClean="0">
                <a:solidFill>
                  <a:schemeClr val="bg1"/>
                </a:solidFill>
              </a:rPr>
              <a:t>youth: ADEA’s framework for Policy and Action</a:t>
            </a:r>
          </a:p>
          <a:p>
            <a:pPr algn="ctr"/>
            <a:endParaRPr lang="en-US" sz="2400" b="1" dirty="0" smtClean="0">
              <a:solidFill>
                <a:schemeClr val="bg1"/>
              </a:solidFill>
            </a:endParaRPr>
          </a:p>
          <a:p>
            <a:pPr algn="ctr"/>
            <a:r>
              <a:rPr lang="en-US" sz="2400" b="1" dirty="0" smtClean="0">
                <a:solidFill>
                  <a:schemeClr val="bg1"/>
                </a:solidFill>
              </a:rPr>
              <a:t>Presented by H. Boukary, ADEA Secretariat</a:t>
            </a:r>
            <a:endParaRPr lang="en-US" sz="2400" dirty="0">
              <a:solidFill>
                <a:schemeClr val="bg1"/>
              </a:solidFill>
            </a:endParaRPr>
          </a:p>
        </p:txBody>
      </p:sp>
      <p:sp>
        <p:nvSpPr>
          <p:cNvPr id="2" name="Subtitle 1"/>
          <p:cNvSpPr>
            <a:spLocks noGrp="1"/>
          </p:cNvSpPr>
          <p:nvPr>
            <p:ph type="subTitle" idx="1"/>
          </p:nvPr>
        </p:nvSpPr>
        <p:spPr>
          <a:xfrm>
            <a:off x="3810000" y="3733799"/>
            <a:ext cx="5329237" cy="1660525"/>
          </a:xfrm>
        </p:spPr>
        <p:txBody>
          <a:bodyPr/>
          <a:lstStyle/>
          <a:p>
            <a:r>
              <a:rPr lang="en-US" b="1" dirty="0"/>
              <a:t>Education in</a:t>
            </a:r>
          </a:p>
          <a:p>
            <a:r>
              <a:rPr lang="en-US" b="1" dirty="0" smtClean="0"/>
              <a:t>Post-2015,</a:t>
            </a:r>
            <a:endParaRPr lang="en-US" b="1" dirty="0"/>
          </a:p>
          <a:p>
            <a:r>
              <a:rPr lang="en-US" b="1" dirty="0" smtClean="0"/>
              <a:t>Oslo Seminar- </a:t>
            </a:r>
            <a:r>
              <a:rPr lang="en-US" b="1" dirty="0"/>
              <a:t>5 </a:t>
            </a:r>
            <a:r>
              <a:rPr lang="en-US" b="1" dirty="0" smtClean="0"/>
              <a:t>March 2013</a:t>
            </a:r>
            <a:endParaRPr lang="en-US" dirty="0" smtClean="0"/>
          </a:p>
          <a:p>
            <a:pPr>
              <a:spcBef>
                <a:spcPts val="0"/>
              </a:spcBef>
            </a:pPr>
            <a:endParaRPr lang="en-US" dirty="0"/>
          </a:p>
          <a:p>
            <a:pPr>
              <a:spcBef>
                <a:spcPts val="0"/>
              </a:spcBef>
            </a:pPr>
            <a:endParaRPr lang="en-US" dirty="0"/>
          </a:p>
        </p:txBody>
      </p:sp>
    </p:spTree>
    <p:extLst>
      <p:ext uri="{BB962C8B-B14F-4D97-AF65-F5344CB8AC3E}">
        <p14:creationId xmlns:p14="http://schemas.microsoft.com/office/powerpoint/2010/main" xmlns="" val="4275677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smtClean="0"/>
              <a:t>A </a:t>
            </a:r>
            <a:r>
              <a:rPr lang="en-GB" sz="2800" b="1" dirty="0"/>
              <a:t>significant increase in the size of the African middle class (defined as earnings of between US$4 and US$20 per day)</a:t>
            </a:r>
            <a:endParaRPr lang="en-US" sz="2800" b="1" dirty="0"/>
          </a:p>
        </p:txBody>
      </p:sp>
      <p:pic>
        <p:nvPicPr>
          <p:cNvPr id="6146" name="Chart 9"/>
          <p:cNvPicPr>
            <a:picLocks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3400" y="1676400"/>
            <a:ext cx="7924800" cy="4191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02466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African Middle-Class: the hope</a:t>
            </a:r>
            <a:endParaRPr lang="en-US" dirty="0"/>
          </a:p>
        </p:txBody>
      </p:sp>
      <p:sp>
        <p:nvSpPr>
          <p:cNvPr id="3" name="Content Placeholder 2"/>
          <p:cNvSpPr>
            <a:spLocks noGrp="1"/>
          </p:cNvSpPr>
          <p:nvPr>
            <p:ph idx="1"/>
          </p:nvPr>
        </p:nvSpPr>
        <p:spPr/>
        <p:txBody>
          <a:bodyPr/>
          <a:lstStyle/>
          <a:p>
            <a:r>
              <a:rPr lang="en-GB" dirty="0"/>
              <a:t>The middle class will continue to grow, from 355 million (34% of Africa’s population) in 2010 to 1.1 billion (42%) in 2060. Conversely, poverty levels are expected to fall, with the proportion of the population living on less than US$1.25 a day declining from 44% in 2010 to 33.3% in </a:t>
            </a:r>
            <a:r>
              <a:rPr lang="en-GB" dirty="0" smtClean="0"/>
              <a:t>2060.</a:t>
            </a:r>
            <a:endParaRPr lang="en-US" dirty="0"/>
          </a:p>
        </p:txBody>
      </p:sp>
    </p:spTree>
    <p:extLst>
      <p:ext uri="{BB962C8B-B14F-4D97-AF65-F5344CB8AC3E}">
        <p14:creationId xmlns:p14="http://schemas.microsoft.com/office/powerpoint/2010/main" xmlns="" val="916752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p:spPr>
        <p:txBody>
          <a:bodyPr>
            <a:normAutofit/>
          </a:bodyPr>
          <a:lstStyle/>
          <a:p>
            <a:r>
              <a:rPr lang="en-US" dirty="0" smtClean="0"/>
              <a:t>ICT and Internet Connectivity: Potential for leapfrogging developmental stages</a:t>
            </a:r>
            <a:endParaRPr lang="en-US" dirty="0"/>
          </a:p>
        </p:txBody>
      </p:sp>
      <p:pic>
        <p:nvPicPr>
          <p:cNvPr id="7170" name="Chart 2"/>
          <p:cNvPicPr>
            <a:picLocks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 y="1676400"/>
            <a:ext cx="7696200" cy="4572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00420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t>PRIVATE SECTOR AND DEMOCRATISATION</a:t>
            </a:r>
            <a:endParaRPr lang="en-US" dirty="0"/>
          </a:p>
        </p:txBody>
      </p:sp>
      <p:sp>
        <p:nvSpPr>
          <p:cNvPr id="3" name="Content Placeholder 2"/>
          <p:cNvSpPr>
            <a:spLocks noGrp="1"/>
          </p:cNvSpPr>
          <p:nvPr>
            <p:ph idx="1"/>
          </p:nvPr>
        </p:nvSpPr>
        <p:spPr>
          <a:xfrm>
            <a:off x="457200" y="1295400"/>
            <a:ext cx="8534399" cy="4663440"/>
          </a:xfrm>
        </p:spPr>
        <p:txBody>
          <a:bodyPr>
            <a:normAutofit fontScale="92500" lnSpcReduction="10000"/>
          </a:bodyPr>
          <a:lstStyle/>
          <a:p>
            <a:r>
              <a:rPr lang="en-GB" dirty="0"/>
              <a:t>One of the consequences of economic reform in Africa over the 1990s was more openness to the private sector as the main engine of growth, in marked contrast to earlier development strategies. </a:t>
            </a:r>
            <a:endParaRPr lang="en-GB" dirty="0" smtClean="0"/>
          </a:p>
          <a:p>
            <a:r>
              <a:rPr lang="en-GB" dirty="0" smtClean="0"/>
              <a:t>The </a:t>
            </a:r>
            <a:r>
              <a:rPr lang="en-GB" dirty="0"/>
              <a:t>roles of government and the private sector in economic activity and management have become clearer. </a:t>
            </a:r>
            <a:endParaRPr lang="en-GB" dirty="0" smtClean="0"/>
          </a:p>
          <a:p>
            <a:r>
              <a:rPr lang="en-GB" dirty="0" smtClean="0"/>
              <a:t>Macroeconomic </a:t>
            </a:r>
            <a:r>
              <a:rPr lang="en-GB" dirty="0"/>
              <a:t>stability, trade and exchange rate liberalisation, and new policies and incentives supportive of the private sector have helped build credibility and a conducive environment for private sector development.</a:t>
            </a:r>
            <a:endParaRPr lang="en-US" dirty="0"/>
          </a:p>
        </p:txBody>
      </p:sp>
    </p:spTree>
    <p:extLst>
      <p:ext uri="{BB962C8B-B14F-4D97-AF65-F5344CB8AC3E}">
        <p14:creationId xmlns:p14="http://schemas.microsoft.com/office/powerpoint/2010/main" xmlns="" val="30250024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8001000" cy="3571875"/>
          </a:xfrm>
        </p:spPr>
        <p:txBody>
          <a:bodyPr/>
          <a:lstStyle/>
          <a:p>
            <a:pPr lvl="1" algn="l" rtl="0">
              <a:spcBef>
                <a:spcPct val="0"/>
              </a:spcBef>
            </a:pPr>
            <a:r>
              <a:rPr lang="en-US" sz="4400" b="1" dirty="0" smtClean="0">
                <a:latin typeface="+mn-lt"/>
              </a:rPr>
              <a:t/>
            </a:r>
            <a:br>
              <a:rPr lang="en-US" sz="4400" b="1" dirty="0" smtClean="0">
                <a:latin typeface="+mn-lt"/>
              </a:rPr>
            </a:br>
            <a:r>
              <a:rPr lang="en-US" sz="4400" b="1" dirty="0" smtClean="0">
                <a:latin typeface="+mn-lt"/>
              </a:rPr>
              <a:t>2012 Triennale: theme, concepts, key messages and major paradigm shifts</a:t>
            </a:r>
            <a:r>
              <a:rPr lang="en-US" sz="4400" dirty="0" smtClean="0">
                <a:latin typeface="+mn-lt"/>
              </a:rPr>
              <a:t/>
            </a:r>
            <a:br>
              <a:rPr lang="en-US" sz="4400" dirty="0" smtClean="0">
                <a:latin typeface="+mn-lt"/>
              </a:rPr>
            </a:br>
            <a:endParaRPr lang="en-US" sz="4400" dirty="0">
              <a:latin typeface="+mn-lt"/>
            </a:endParaRPr>
          </a:p>
        </p:txBody>
      </p:sp>
      <p:sp>
        <p:nvSpPr>
          <p:cNvPr id="4" name="Slide Number Placeholder 3"/>
          <p:cNvSpPr>
            <a:spLocks noGrp="1"/>
          </p:cNvSpPr>
          <p:nvPr>
            <p:ph type="sldNum" sz="quarter" idx="12"/>
          </p:nvPr>
        </p:nvSpPr>
        <p:spPr/>
        <p:txBody>
          <a:bodyPr/>
          <a:lstStyle/>
          <a:p>
            <a:fld id="{02705C5A-1A0E-4ADB-849C-94A67224C1C9}" type="slidenum">
              <a:rPr lang="en-US" smtClean="0"/>
              <a:pPr/>
              <a:t>14</a:t>
            </a:fld>
            <a:endParaRPr lang="en-US" dirty="0"/>
          </a:p>
        </p:txBody>
      </p:sp>
    </p:spTree>
    <p:extLst>
      <p:ext uri="{BB962C8B-B14F-4D97-AF65-F5344CB8AC3E}">
        <p14:creationId xmlns:p14="http://schemas.microsoft.com/office/powerpoint/2010/main" xmlns="" val="50470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914400"/>
          </a:xfrm>
        </p:spPr>
        <p:txBody>
          <a:bodyPr>
            <a:noAutofit/>
          </a:bodyPr>
          <a:lstStyle/>
          <a:p>
            <a:r>
              <a:rPr lang="en-US" dirty="0" smtClean="0"/>
              <a:t> </a:t>
            </a:r>
            <a:br>
              <a:rPr lang="en-US" dirty="0" smtClean="0"/>
            </a:br>
            <a:r>
              <a:rPr lang="en-US" dirty="0" smtClean="0"/>
              <a:t>ADEA’s </a:t>
            </a:r>
            <a:r>
              <a:rPr lang="en-US" sz="2800" dirty="0" smtClean="0"/>
              <a:t>2012 Triennale:</a:t>
            </a:r>
            <a:endParaRPr lang="en-US" sz="2800" dirty="0"/>
          </a:p>
        </p:txBody>
      </p:sp>
      <p:sp>
        <p:nvSpPr>
          <p:cNvPr id="4" name="Slide Number Placeholder 3"/>
          <p:cNvSpPr>
            <a:spLocks noGrp="1"/>
          </p:cNvSpPr>
          <p:nvPr>
            <p:ph type="sldNum" sz="quarter" idx="12"/>
          </p:nvPr>
        </p:nvSpPr>
        <p:spPr/>
        <p:txBody>
          <a:bodyPr/>
          <a:lstStyle/>
          <a:p>
            <a:fld id="{02705C5A-1A0E-4ADB-849C-94A67224C1C9}" type="slidenum">
              <a:rPr lang="en-US" smtClean="0"/>
              <a:pPr/>
              <a:t>15</a:t>
            </a:fld>
            <a:endParaRPr lang="en-US" dirty="0"/>
          </a:p>
        </p:txBody>
      </p:sp>
      <p:sp>
        <p:nvSpPr>
          <p:cNvPr id="19" name="Content Placeholder 18"/>
          <p:cNvSpPr>
            <a:spLocks noGrp="1"/>
          </p:cNvSpPr>
          <p:nvPr>
            <p:ph idx="1"/>
          </p:nvPr>
        </p:nvSpPr>
        <p:spPr>
          <a:xfrm>
            <a:off x="533400" y="1752600"/>
            <a:ext cx="8229600" cy="4663440"/>
          </a:xfrm>
        </p:spPr>
        <p:txBody>
          <a:bodyPr>
            <a:noAutofit/>
          </a:bodyPr>
          <a:lstStyle/>
          <a:p>
            <a:pPr marL="3175" indent="0">
              <a:buNone/>
            </a:pPr>
            <a:r>
              <a:rPr lang="en-US" sz="2200" u="sng" dirty="0" smtClean="0"/>
              <a:t>Theme</a:t>
            </a:r>
            <a:r>
              <a:rPr lang="en-US" sz="2200" dirty="0" smtClean="0"/>
              <a:t>: </a:t>
            </a:r>
            <a:r>
              <a:rPr lang="en-US" sz="2200" b="1" dirty="0" smtClean="0"/>
              <a:t>Promoting </a:t>
            </a:r>
            <a:r>
              <a:rPr lang="en-US" sz="2200" b="1" dirty="0"/>
              <a:t>critical knowledge, skills and qualifications for sustainable development in Africa: how to design and implement an effective response by education and training </a:t>
            </a:r>
            <a:r>
              <a:rPr lang="en-US" sz="2200" b="1" dirty="0" smtClean="0"/>
              <a:t>systems</a:t>
            </a:r>
            <a:endParaRPr lang="en-US" sz="2200" b="1" dirty="0"/>
          </a:p>
          <a:p>
            <a:pPr marL="3175" indent="0">
              <a:buNone/>
            </a:pPr>
            <a:r>
              <a:rPr lang="en-US" sz="2200" dirty="0" smtClean="0"/>
              <a:t>Key questions posed: </a:t>
            </a:r>
          </a:p>
          <a:p>
            <a:pPr marL="346075" indent="-342900">
              <a:buFont typeface="+mj-lt"/>
              <a:buAutoNum type="arabicPeriod"/>
            </a:pPr>
            <a:r>
              <a:rPr lang="en-US" sz="2200" dirty="0"/>
              <a:t>(</a:t>
            </a:r>
            <a:r>
              <a:rPr lang="en-US" sz="2200" dirty="0" err="1"/>
              <a:t>i</a:t>
            </a:r>
            <a:r>
              <a:rPr lang="en-US" sz="2200" dirty="0"/>
              <a:t>) W</a:t>
            </a:r>
            <a:r>
              <a:rPr lang="en-US" sz="2200" dirty="0" smtClean="0"/>
              <a:t>hat is the relationship/link between education </a:t>
            </a:r>
            <a:r>
              <a:rPr lang="en-US" sz="2200" dirty="0"/>
              <a:t>and training and sustainable </a:t>
            </a:r>
            <a:r>
              <a:rPr lang="en-US" sz="2200" dirty="0" smtClean="0"/>
              <a:t>development? </a:t>
            </a:r>
            <a:r>
              <a:rPr lang="en-US" sz="2200" dirty="0"/>
              <a:t>(ii) W</a:t>
            </a:r>
            <a:r>
              <a:rPr lang="en-US" sz="2200" dirty="0" smtClean="0"/>
              <a:t>hat policies </a:t>
            </a:r>
            <a:r>
              <a:rPr lang="en-US" sz="2200" dirty="0"/>
              <a:t>and strategies </a:t>
            </a:r>
            <a:r>
              <a:rPr lang="en-US" sz="2200" dirty="0" smtClean="0"/>
              <a:t>are capable </a:t>
            </a:r>
            <a:r>
              <a:rPr lang="en-US" sz="2200" dirty="0"/>
              <a:t>of transforming education and training systems into engines for socioeconomic </a:t>
            </a:r>
            <a:r>
              <a:rPr lang="en-US" sz="2200" dirty="0" smtClean="0"/>
              <a:t>development? </a:t>
            </a:r>
            <a:r>
              <a:rPr lang="en-US" sz="2200" dirty="0"/>
              <a:t>and (</a:t>
            </a:r>
            <a:r>
              <a:rPr lang="en-US" sz="2200" dirty="0" smtClean="0"/>
              <a:t>iii) what types of partnership frameworks </a:t>
            </a:r>
            <a:r>
              <a:rPr lang="en-US" sz="2200" dirty="0"/>
              <a:t>for collective action </a:t>
            </a:r>
            <a:r>
              <a:rPr lang="en-US" sz="2200" dirty="0" smtClean="0"/>
              <a:t>are needed to implement necessary reforms and responses? </a:t>
            </a:r>
          </a:p>
          <a:p>
            <a:pPr marL="346075" indent="-342900">
              <a:buFont typeface="+mj-lt"/>
              <a:buAutoNum type="arabicPeriod"/>
            </a:pPr>
            <a:endParaRPr lang="en-US" sz="2200" dirty="0"/>
          </a:p>
        </p:txBody>
      </p:sp>
    </p:spTree>
    <p:extLst>
      <p:ext uri="{BB962C8B-B14F-4D97-AF65-F5344CB8AC3E}">
        <p14:creationId xmlns:p14="http://schemas.microsoft.com/office/powerpoint/2010/main" xmlns="" val="3484427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Text Box 4"/>
          <p:cNvSpPr txBox="1">
            <a:spLocks noChangeArrowheads="1"/>
          </p:cNvSpPr>
          <p:nvPr/>
        </p:nvSpPr>
        <p:spPr bwMode="auto">
          <a:xfrm>
            <a:off x="118442" y="141198"/>
            <a:ext cx="8568358" cy="1384995"/>
          </a:xfrm>
          <a:prstGeom prst="rect">
            <a:avLst/>
          </a:prstGeom>
          <a:noFill/>
          <a:ln w="9525">
            <a:noFill/>
            <a:miter lim="800000"/>
            <a:headEnd/>
            <a:tailEnd/>
          </a:ln>
          <a:effectLst/>
        </p:spPr>
        <p:txBody>
          <a:bodyPr wrap="square">
            <a:spAutoFit/>
          </a:bodyPr>
          <a:lstStyle/>
          <a:p>
            <a:pPr algn="ctr">
              <a:tabLst>
                <a:tab pos="387350" algn="l"/>
              </a:tabLst>
            </a:pPr>
            <a:r>
              <a:rPr lang="fr-FR" sz="2800" dirty="0" smtClean="0">
                <a:solidFill>
                  <a:schemeClr val="bg1"/>
                </a:solidFill>
                <a:latin typeface="Arial" pitchFamily="34" charset="0"/>
                <a:cs typeface="Arial" pitchFamily="34" charset="0"/>
              </a:rPr>
              <a:t>The </a:t>
            </a:r>
            <a:r>
              <a:rPr lang="fr-FR" sz="2800" dirty="0" err="1" smtClean="0">
                <a:solidFill>
                  <a:schemeClr val="bg1"/>
                </a:solidFill>
                <a:latin typeface="Arial" pitchFamily="34" charset="0"/>
                <a:cs typeface="Arial" pitchFamily="34" charset="0"/>
              </a:rPr>
              <a:t>overall</a:t>
            </a:r>
            <a:endParaRPr lang="fr-FR" sz="2800" dirty="0" smtClean="0">
              <a:solidFill>
                <a:schemeClr val="bg1"/>
              </a:solidFill>
              <a:latin typeface="Arial" pitchFamily="34" charset="0"/>
              <a:cs typeface="Arial" pitchFamily="34" charset="0"/>
            </a:endParaRPr>
          </a:p>
          <a:p>
            <a:pPr>
              <a:tabLst>
                <a:tab pos="387350" algn="l"/>
              </a:tabLst>
            </a:pPr>
            <a:r>
              <a:rPr lang="en-US" sz="2800" dirty="0" smtClean="0">
                <a:solidFill>
                  <a:schemeClr val="tx2"/>
                </a:solidFill>
              </a:rPr>
              <a:t>Concept </a:t>
            </a:r>
            <a:r>
              <a:rPr lang="en-US" sz="2800" dirty="0">
                <a:solidFill>
                  <a:schemeClr val="tx2"/>
                </a:solidFill>
              </a:rPr>
              <a:t>of sustainable </a:t>
            </a:r>
            <a:r>
              <a:rPr lang="en-US" sz="2800" dirty="0" smtClean="0">
                <a:solidFill>
                  <a:schemeClr val="tx2"/>
                </a:solidFill>
              </a:rPr>
              <a:t>development </a:t>
            </a:r>
            <a:r>
              <a:rPr lang="fr-FR" sz="2800" dirty="0" err="1" smtClean="0">
                <a:solidFill>
                  <a:schemeClr val="bg1"/>
                </a:solidFill>
                <a:latin typeface="Arial" pitchFamily="34" charset="0"/>
                <a:cs typeface="Arial" pitchFamily="34" charset="0"/>
              </a:rPr>
              <a:t>oncept</a:t>
            </a:r>
            <a:r>
              <a:rPr lang="fr-FR" sz="2800" dirty="0" smtClean="0">
                <a:solidFill>
                  <a:schemeClr val="bg1"/>
                </a:solidFill>
                <a:latin typeface="Arial" pitchFamily="34" charset="0"/>
                <a:cs typeface="Arial" pitchFamily="34" charset="0"/>
              </a:rPr>
              <a:t>/</a:t>
            </a:r>
            <a:r>
              <a:rPr lang="fr-FR" sz="2800" dirty="0" err="1" smtClean="0">
                <a:solidFill>
                  <a:schemeClr val="bg1"/>
                </a:solidFill>
                <a:latin typeface="Arial" pitchFamily="34" charset="0"/>
                <a:cs typeface="Arial" pitchFamily="34" charset="0"/>
              </a:rPr>
              <a:t>theme</a:t>
            </a:r>
            <a:r>
              <a:rPr lang="fr-FR" sz="2800" dirty="0" smtClean="0">
                <a:solidFill>
                  <a:schemeClr val="bg1"/>
                </a:solidFill>
                <a:latin typeface="Arial" pitchFamily="34" charset="0"/>
                <a:cs typeface="Arial" pitchFamily="34" charset="0"/>
              </a:rPr>
              <a:t> of the Triennale</a:t>
            </a:r>
            <a:endParaRPr lang="en-US" sz="2800" dirty="0" smtClean="0">
              <a:solidFill>
                <a:schemeClr val="bg1"/>
              </a:solidFill>
              <a:latin typeface="Arial" pitchFamily="34" charset="0"/>
              <a:cs typeface="Arial" pitchFamily="34" charset="0"/>
            </a:endParaRPr>
          </a:p>
        </p:txBody>
      </p:sp>
      <p:sp>
        <p:nvSpPr>
          <p:cNvPr id="48133" name="Line 5"/>
          <p:cNvSpPr>
            <a:spLocks noChangeShapeType="1"/>
          </p:cNvSpPr>
          <p:nvPr/>
        </p:nvSpPr>
        <p:spPr bwMode="auto">
          <a:xfrm>
            <a:off x="0" y="765175"/>
            <a:ext cx="9144000" cy="0"/>
          </a:xfrm>
          <a:prstGeom prst="line">
            <a:avLst/>
          </a:prstGeom>
          <a:noFill/>
          <a:ln w="25400">
            <a:solidFill>
              <a:srgbClr val="FCFDD3"/>
            </a:solidFill>
            <a:round/>
            <a:headEnd/>
            <a:tailEnd/>
          </a:ln>
          <a:effectLst/>
        </p:spPr>
        <p:txBody>
          <a:bodyPr/>
          <a:lstStyle/>
          <a:p>
            <a:endParaRPr lang="en-US"/>
          </a:p>
        </p:txBody>
      </p:sp>
      <p:sp>
        <p:nvSpPr>
          <p:cNvPr id="48134" name="Text Box 6"/>
          <p:cNvSpPr txBox="1">
            <a:spLocks noChangeArrowheads="1"/>
          </p:cNvSpPr>
          <p:nvPr/>
        </p:nvSpPr>
        <p:spPr bwMode="auto">
          <a:xfrm>
            <a:off x="8686800" y="6583363"/>
            <a:ext cx="457200" cy="274637"/>
          </a:xfrm>
          <a:prstGeom prst="rect">
            <a:avLst/>
          </a:prstGeom>
          <a:noFill/>
          <a:ln w="9525">
            <a:noFill/>
            <a:miter lim="800000"/>
            <a:headEnd/>
            <a:tailEnd/>
          </a:ln>
          <a:effectLst/>
        </p:spPr>
        <p:txBody>
          <a:bodyPr>
            <a:spAutoFit/>
          </a:bodyPr>
          <a:lstStyle/>
          <a:p>
            <a:pPr>
              <a:spcBef>
                <a:spcPct val="50000"/>
              </a:spcBef>
            </a:pPr>
            <a:r>
              <a:rPr lang="fr-FR" sz="1200">
                <a:solidFill>
                  <a:srgbClr val="FCFDD3"/>
                </a:solidFill>
              </a:rPr>
              <a:t>16</a:t>
            </a:r>
          </a:p>
        </p:txBody>
      </p:sp>
      <p:sp>
        <p:nvSpPr>
          <p:cNvPr id="48135" name="Text Box 7"/>
          <p:cNvSpPr txBox="1">
            <a:spLocks noChangeArrowheads="1"/>
          </p:cNvSpPr>
          <p:nvPr/>
        </p:nvSpPr>
        <p:spPr bwMode="auto">
          <a:xfrm>
            <a:off x="1043608" y="1052736"/>
            <a:ext cx="7524750" cy="892552"/>
          </a:xfrm>
          <a:prstGeom prst="rect">
            <a:avLst/>
          </a:prstGeom>
          <a:noFill/>
          <a:ln w="9525">
            <a:noFill/>
            <a:miter lim="800000"/>
            <a:headEnd/>
            <a:tailEnd/>
          </a:ln>
          <a:effectLst/>
        </p:spPr>
        <p:txBody>
          <a:bodyPr wrap="square">
            <a:spAutoFit/>
          </a:bodyPr>
          <a:lstStyle/>
          <a:p>
            <a:endParaRPr lang="en-US" sz="2800" dirty="0">
              <a:solidFill>
                <a:srgbClr val="FFFF00"/>
              </a:solidFill>
              <a:latin typeface="Arial" pitchFamily="34" charset="0"/>
              <a:cs typeface="Arial" pitchFamily="34" charset="0"/>
            </a:endParaRPr>
          </a:p>
          <a:p>
            <a:endParaRPr lang="en-US" sz="2400" b="1" dirty="0" smtClean="0">
              <a:solidFill>
                <a:srgbClr val="FCFDD3"/>
              </a:solidFill>
              <a:latin typeface="Gill Sans MT" pitchFamily="34" charset="0"/>
            </a:endParaRPr>
          </a:p>
        </p:txBody>
      </p:sp>
      <p:sp>
        <p:nvSpPr>
          <p:cNvPr id="6" name="Text Box 4"/>
          <p:cNvSpPr txBox="1">
            <a:spLocks noChangeArrowheads="1"/>
          </p:cNvSpPr>
          <p:nvPr/>
        </p:nvSpPr>
        <p:spPr bwMode="auto">
          <a:xfrm>
            <a:off x="395536" y="1052736"/>
            <a:ext cx="8424936" cy="584775"/>
          </a:xfrm>
          <a:prstGeom prst="rect">
            <a:avLst/>
          </a:prstGeom>
          <a:noFill/>
          <a:ln w="9525">
            <a:noFill/>
            <a:miter lim="800000"/>
            <a:headEnd/>
            <a:tailEnd/>
          </a:ln>
          <a:effectLst/>
        </p:spPr>
        <p:txBody>
          <a:bodyPr wrap="square">
            <a:spAutoFit/>
          </a:bodyPr>
          <a:lstStyle/>
          <a:p>
            <a:pPr>
              <a:tabLst>
                <a:tab pos="387350" algn="l"/>
              </a:tabLst>
            </a:pPr>
            <a:endParaRPr lang="en-US" dirty="0" smtClean="0">
              <a:solidFill>
                <a:schemeClr val="bg1"/>
              </a:solidFill>
              <a:latin typeface="Arial Unicode MS" pitchFamily="34" charset="-128"/>
            </a:endParaRPr>
          </a:p>
        </p:txBody>
      </p:sp>
      <p:graphicFrame>
        <p:nvGraphicFramePr>
          <p:cNvPr id="12" name="Diagram 11"/>
          <p:cNvGraphicFramePr/>
          <p:nvPr>
            <p:extLst>
              <p:ext uri="{D42A27DB-BD31-4B8C-83A1-F6EECF244321}">
                <p14:modId xmlns:p14="http://schemas.microsoft.com/office/powerpoint/2010/main" xmlns="" val="2435937944"/>
              </p:ext>
            </p:extLst>
          </p:nvPr>
        </p:nvGraphicFramePr>
        <p:xfrm>
          <a:off x="683568" y="1268760"/>
          <a:ext cx="7992888"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7" name="Rectangle 3"/>
          <p:cNvSpPr>
            <a:spLocks noChangeArrowheads="1"/>
          </p:cNvSpPr>
          <p:nvPr/>
        </p:nvSpPr>
        <p:spPr bwMode="auto">
          <a:xfrm>
            <a:off x="0" y="461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41753311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40080"/>
          </a:xfrm>
        </p:spPr>
        <p:txBody>
          <a:bodyPr/>
          <a:lstStyle/>
          <a:p>
            <a:r>
              <a:rPr lang="en-US" dirty="0" smtClean="0"/>
              <a:t>How did ADEA approach the theme? </a:t>
            </a:r>
            <a:endParaRPr lang="en-US" dirty="0"/>
          </a:p>
        </p:txBody>
      </p:sp>
      <p:sp>
        <p:nvSpPr>
          <p:cNvPr id="3" name="Content Placeholder 2"/>
          <p:cNvSpPr>
            <a:spLocks noGrp="1"/>
          </p:cNvSpPr>
          <p:nvPr>
            <p:ph idx="1"/>
          </p:nvPr>
        </p:nvSpPr>
        <p:spPr>
          <a:xfrm>
            <a:off x="381000" y="990600"/>
            <a:ext cx="8534399" cy="5410200"/>
          </a:xfrm>
        </p:spPr>
        <p:txBody>
          <a:bodyPr/>
          <a:lstStyle/>
          <a:p>
            <a:pPr marL="3175" indent="0">
              <a:buNone/>
            </a:pPr>
            <a:r>
              <a:rPr lang="en-US" sz="2400" b="1" dirty="0"/>
              <a:t>The main theme </a:t>
            </a:r>
            <a:r>
              <a:rPr lang="en-US" sz="2400" b="1" dirty="0" smtClean="0"/>
              <a:t>broken down into </a:t>
            </a:r>
            <a:r>
              <a:rPr lang="en-US" sz="2400" b="1" dirty="0"/>
              <a:t>three sub-themes</a:t>
            </a:r>
            <a:r>
              <a:rPr lang="en-US" sz="2400" dirty="0" smtClean="0"/>
              <a:t>:</a:t>
            </a:r>
          </a:p>
          <a:p>
            <a:r>
              <a:rPr lang="en-US" sz="2400" dirty="0" smtClean="0"/>
              <a:t> </a:t>
            </a:r>
            <a:r>
              <a:rPr lang="en-US" sz="2400" dirty="0"/>
              <a:t>(</a:t>
            </a:r>
            <a:r>
              <a:rPr lang="en-US" sz="2400" dirty="0" err="1"/>
              <a:t>i</a:t>
            </a:r>
            <a:r>
              <a:rPr lang="en-US" sz="2400" dirty="0"/>
              <a:t>) Common Core Skills for lifelong learning and sustainable </a:t>
            </a:r>
            <a:r>
              <a:rPr lang="en-US" sz="2400" dirty="0" smtClean="0"/>
              <a:t>development (much like the OECD DESECO project); </a:t>
            </a:r>
          </a:p>
          <a:p>
            <a:r>
              <a:rPr lang="en-US" sz="2400" dirty="0" smtClean="0"/>
              <a:t>(</a:t>
            </a:r>
            <a:r>
              <a:rPr lang="en-US" sz="2400" dirty="0"/>
              <a:t>ii) Lifelong technical and vocational skills development for sustainable socioeconomic growth in Africa; </a:t>
            </a:r>
            <a:endParaRPr lang="en-US" sz="2400" dirty="0" smtClean="0"/>
          </a:p>
          <a:p>
            <a:r>
              <a:rPr lang="en-US" sz="2400" dirty="0" smtClean="0"/>
              <a:t>and </a:t>
            </a:r>
            <a:r>
              <a:rPr lang="en-US" sz="2400" dirty="0"/>
              <a:t>(iii) Lifelong acquisition of scientific and technological knowledge and skills for the sustainable development of Africa in the context of </a:t>
            </a:r>
            <a:r>
              <a:rPr lang="en-US" sz="2400" dirty="0" smtClean="0"/>
              <a:t>globalization</a:t>
            </a:r>
          </a:p>
          <a:p>
            <a:pPr marL="3175" indent="0">
              <a:buNone/>
            </a:pPr>
            <a:r>
              <a:rPr lang="en-US" sz="2400" b="1" dirty="0" smtClean="0"/>
              <a:t>Stakeholder consultative </a:t>
            </a:r>
            <a:r>
              <a:rPr lang="en-US" sz="2400" b="1" dirty="0"/>
              <a:t>meetings were held to gather inputs and </a:t>
            </a:r>
            <a:r>
              <a:rPr lang="en-US" sz="2400" b="1" dirty="0" smtClean="0"/>
              <a:t>guidance:</a:t>
            </a:r>
            <a:r>
              <a:rPr lang="en-US" sz="2400" dirty="0" smtClean="0"/>
              <a:t> </a:t>
            </a:r>
            <a:r>
              <a:rPr lang="en-US" sz="2400" dirty="0"/>
              <a:t>(</a:t>
            </a:r>
            <a:r>
              <a:rPr lang="en-US" sz="2400" dirty="0" err="1"/>
              <a:t>i</a:t>
            </a:r>
            <a:r>
              <a:rPr lang="en-US" sz="2400" dirty="0"/>
              <a:t>) private sector and civil society organizations; (</a:t>
            </a:r>
            <a:r>
              <a:rPr lang="en-US" sz="2400" dirty="0" smtClean="0"/>
              <a:t>ii) </a:t>
            </a:r>
            <a:r>
              <a:rPr lang="en-US" sz="2400" dirty="0"/>
              <a:t>African youth; (</a:t>
            </a:r>
            <a:r>
              <a:rPr lang="en-US" sz="2400" dirty="0" smtClean="0"/>
              <a:t>iii) African diaspora among others</a:t>
            </a:r>
            <a:endParaRPr lang="en-US" sz="2400" dirty="0"/>
          </a:p>
        </p:txBody>
      </p:sp>
    </p:spTree>
    <p:extLst>
      <p:ext uri="{BB962C8B-B14F-4D97-AF65-F5344CB8AC3E}">
        <p14:creationId xmlns:p14="http://schemas.microsoft.com/office/powerpoint/2010/main" xmlns="" val="23848333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40080"/>
          </a:xfrm>
        </p:spPr>
        <p:txBody>
          <a:bodyPr>
            <a:normAutofit fontScale="90000"/>
          </a:bodyPr>
          <a:lstStyle/>
          <a:p>
            <a:r>
              <a:rPr lang="en-US" dirty="0" smtClean="0"/>
              <a:t>Key Messages and major paradigm shifts coming out of the Triennale (1)</a:t>
            </a:r>
            <a:endParaRPr lang="en-US" dirty="0"/>
          </a:p>
        </p:txBody>
      </p:sp>
      <p:sp>
        <p:nvSpPr>
          <p:cNvPr id="3" name="Content Placeholder 2"/>
          <p:cNvSpPr>
            <a:spLocks noGrp="1"/>
          </p:cNvSpPr>
          <p:nvPr>
            <p:ph idx="1"/>
          </p:nvPr>
        </p:nvSpPr>
        <p:spPr>
          <a:xfrm>
            <a:off x="152400" y="1066800"/>
            <a:ext cx="8991600" cy="6019800"/>
          </a:xfrm>
        </p:spPr>
        <p:txBody>
          <a:bodyPr/>
          <a:lstStyle/>
          <a:p>
            <a:pPr marL="3175" indent="0">
              <a:buNone/>
            </a:pPr>
            <a:r>
              <a:rPr lang="en-US" sz="1800" dirty="0" smtClean="0"/>
              <a:t>Common Core Skills</a:t>
            </a:r>
          </a:p>
          <a:p>
            <a:r>
              <a:rPr lang="en-US" sz="1800" dirty="0"/>
              <a:t>The CCS go beyond the current concept of basic education and include a set of </a:t>
            </a:r>
            <a:r>
              <a:rPr lang="en-US" sz="1800" dirty="0" smtClean="0"/>
              <a:t>lifelong cognitive</a:t>
            </a:r>
            <a:r>
              <a:rPr lang="en-US" sz="1800" dirty="0"/>
              <a:t>, communication and learning skills, as well as </a:t>
            </a:r>
            <a:r>
              <a:rPr lang="en-US" sz="1800" dirty="0" smtClean="0"/>
              <a:t>preparation for integration </a:t>
            </a:r>
            <a:r>
              <a:rPr lang="en-US" sz="1800" dirty="0"/>
              <a:t>into society and the </a:t>
            </a:r>
            <a:r>
              <a:rPr lang="en-US" sz="1800" dirty="0" smtClean="0"/>
              <a:t>world of work.</a:t>
            </a:r>
            <a:endParaRPr lang="en-US" sz="1800" dirty="0"/>
          </a:p>
          <a:p>
            <a:r>
              <a:rPr lang="en-US" sz="1800" dirty="0" smtClean="0"/>
              <a:t> </a:t>
            </a:r>
            <a:r>
              <a:rPr lang="en-US" sz="1800" dirty="0"/>
              <a:t>The CCS are not reserved to those who attend formal school, but must be accessible </a:t>
            </a:r>
            <a:r>
              <a:rPr lang="en-US" sz="1800" dirty="0" smtClean="0"/>
              <a:t>t everyone</a:t>
            </a:r>
            <a:r>
              <a:rPr lang="en-US" sz="1800" dirty="0"/>
              <a:t>, including the most vulnerable and most disadvantaged, by means of </a:t>
            </a:r>
            <a:r>
              <a:rPr lang="en-US" sz="1800" dirty="0" smtClean="0"/>
              <a:t>non-formal and </a:t>
            </a:r>
            <a:r>
              <a:rPr lang="en-US" sz="1800" dirty="0"/>
              <a:t>informal education and training programs situated as close as possible to places of </a:t>
            </a:r>
            <a:r>
              <a:rPr lang="en-US" sz="1800" dirty="0" smtClean="0"/>
              <a:t>work and </a:t>
            </a:r>
            <a:r>
              <a:rPr lang="en-US" sz="1800" dirty="0"/>
              <a:t>daily life. </a:t>
            </a:r>
            <a:endParaRPr lang="en-US" sz="1800" dirty="0" smtClean="0"/>
          </a:p>
          <a:p>
            <a:r>
              <a:rPr lang="en-US" sz="1800" dirty="0" smtClean="0"/>
              <a:t>The </a:t>
            </a:r>
            <a:r>
              <a:rPr lang="en-US" sz="1800" dirty="0"/>
              <a:t>implementation of CCS requires a radical change in the concept of school. </a:t>
            </a:r>
            <a:r>
              <a:rPr lang="en-US" sz="1800" dirty="0" smtClean="0"/>
              <a:t>This involves </a:t>
            </a:r>
            <a:r>
              <a:rPr lang="en-US" sz="1800" dirty="0"/>
              <a:t>going to a school without walls, that is to say, an educational setting that is open </a:t>
            </a:r>
            <a:r>
              <a:rPr lang="en-US" sz="1800" dirty="0" smtClean="0"/>
              <a:t>to every </a:t>
            </a:r>
            <a:r>
              <a:rPr lang="en-US" sz="1800" dirty="0"/>
              <a:t>means of acquiring knowledge and skills </a:t>
            </a:r>
            <a:r>
              <a:rPr lang="en-US" sz="1800" dirty="0" smtClean="0"/>
              <a:t>for </a:t>
            </a:r>
            <a:r>
              <a:rPr lang="en-US" sz="1800" dirty="0"/>
              <a:t>people’s </a:t>
            </a:r>
            <a:r>
              <a:rPr lang="en-US" sz="1800" dirty="0" smtClean="0"/>
              <a:t>economic and social </a:t>
            </a:r>
            <a:r>
              <a:rPr lang="en-US" sz="1800" dirty="0"/>
              <a:t>development and as </a:t>
            </a:r>
            <a:r>
              <a:rPr lang="en-US" sz="1800" dirty="0" smtClean="0"/>
              <a:t>good citizens</a:t>
            </a:r>
            <a:r>
              <a:rPr lang="en-US" sz="1800" dirty="0"/>
              <a:t>.</a:t>
            </a:r>
          </a:p>
        </p:txBody>
      </p:sp>
    </p:spTree>
    <p:extLst>
      <p:ext uri="{BB962C8B-B14F-4D97-AF65-F5344CB8AC3E}">
        <p14:creationId xmlns:p14="http://schemas.microsoft.com/office/powerpoint/2010/main" xmlns="" val="1576647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r>
              <a:rPr lang="en-US" dirty="0"/>
              <a:t>Key Messages and major paradigm shifts coming out of the Triennale</a:t>
            </a:r>
            <a:r>
              <a:rPr lang="en-US" dirty="0" smtClean="0"/>
              <a:t>(2)</a:t>
            </a:r>
            <a:endParaRPr lang="en-US" dirty="0"/>
          </a:p>
        </p:txBody>
      </p:sp>
      <p:sp>
        <p:nvSpPr>
          <p:cNvPr id="3" name="Content Placeholder 2"/>
          <p:cNvSpPr>
            <a:spLocks noGrp="1"/>
          </p:cNvSpPr>
          <p:nvPr>
            <p:ph idx="1"/>
          </p:nvPr>
        </p:nvSpPr>
        <p:spPr/>
        <p:txBody>
          <a:bodyPr/>
          <a:lstStyle/>
          <a:p>
            <a:pPr marL="3175" indent="0">
              <a:buNone/>
            </a:pPr>
            <a:r>
              <a:rPr lang="en-US" sz="2000" dirty="0" smtClean="0"/>
              <a:t>TVSD</a:t>
            </a:r>
          </a:p>
          <a:p>
            <a:r>
              <a:rPr lang="en-US" sz="2000" dirty="0" smtClean="0"/>
              <a:t>TVSD </a:t>
            </a:r>
            <a:r>
              <a:rPr lang="en-US" sz="2000" dirty="0"/>
              <a:t>must do more than just train and qualify. It must also ensure insertion into the </a:t>
            </a:r>
            <a:r>
              <a:rPr lang="en-US" sz="2000" dirty="0" smtClean="0"/>
              <a:t>labor market </a:t>
            </a:r>
            <a:r>
              <a:rPr lang="en-US" sz="2000" dirty="0"/>
              <a:t>which presupposes that from the outset vocational training schemes take </a:t>
            </a:r>
            <a:r>
              <a:rPr lang="en-US" sz="2000" dirty="0" smtClean="0"/>
              <a:t>into account </a:t>
            </a:r>
            <a:r>
              <a:rPr lang="en-US" sz="2000" dirty="0"/>
              <a:t>the ways and means to facilitate integration.</a:t>
            </a:r>
          </a:p>
          <a:p>
            <a:r>
              <a:rPr lang="en-US" sz="2000" dirty="0" smtClean="0"/>
              <a:t>As </a:t>
            </a:r>
            <a:r>
              <a:rPr lang="en-US" sz="2000" dirty="0"/>
              <a:t>the African economy is largely informal, it is important to raise the level of </a:t>
            </a:r>
            <a:r>
              <a:rPr lang="en-US" sz="2000" dirty="0" smtClean="0"/>
              <a:t>technological qualifications </a:t>
            </a:r>
            <a:r>
              <a:rPr lang="en-US" sz="2000" dirty="0"/>
              <a:t>and expertise with respect both to assets in the agricultural and rural </a:t>
            </a:r>
            <a:r>
              <a:rPr lang="en-US" sz="2000" dirty="0" smtClean="0"/>
              <a:t>sector and </a:t>
            </a:r>
            <a:r>
              <a:rPr lang="en-US" sz="2000" dirty="0"/>
              <a:t>to those of producers of goods and services in the urban sector. </a:t>
            </a:r>
            <a:endParaRPr lang="en-US" sz="2000" dirty="0" smtClean="0"/>
          </a:p>
          <a:p>
            <a:r>
              <a:rPr lang="en-US" sz="2000" dirty="0" smtClean="0"/>
              <a:t>In </a:t>
            </a:r>
            <a:r>
              <a:rPr lang="en-US" sz="2000" dirty="0"/>
              <a:t>most countries there exists unmet demand for higher skills and qualifications </a:t>
            </a:r>
            <a:r>
              <a:rPr lang="en-US" sz="2000" dirty="0" smtClean="0"/>
              <a:t>in occupations </a:t>
            </a:r>
            <a:r>
              <a:rPr lang="en-US" sz="2000" dirty="0"/>
              <a:t>and sectors with high added value. It is therefore necessary to design and set </a:t>
            </a:r>
            <a:r>
              <a:rPr lang="en-US" sz="2000" dirty="0" smtClean="0"/>
              <a:t>up programs that </a:t>
            </a:r>
            <a:r>
              <a:rPr lang="en-US" sz="2000" dirty="0"/>
              <a:t>generate employment, especially in small and medium enterprises</a:t>
            </a:r>
            <a:r>
              <a:rPr lang="en-US" sz="2000" dirty="0" smtClean="0"/>
              <a:t>.</a:t>
            </a:r>
            <a:endParaRPr lang="en-US" sz="2000" dirty="0"/>
          </a:p>
        </p:txBody>
      </p:sp>
    </p:spTree>
    <p:extLst>
      <p:ext uri="{BB962C8B-B14F-4D97-AF65-F5344CB8AC3E}">
        <p14:creationId xmlns:p14="http://schemas.microsoft.com/office/powerpoint/2010/main" xmlns="" val="1707788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endParaRPr lang="en-US" sz="2600" dirty="0" smtClean="0"/>
          </a:p>
          <a:p>
            <a:r>
              <a:rPr lang="en-US" sz="2600" dirty="0" smtClean="0"/>
              <a:t>Background and Context:  </a:t>
            </a:r>
          </a:p>
          <a:p>
            <a:pPr lvl="1"/>
            <a:r>
              <a:rPr lang="en-US" sz="2400" dirty="0" smtClean="0"/>
              <a:t>African challenges to and opportunities for youth integration into the labor market</a:t>
            </a:r>
          </a:p>
          <a:p>
            <a:pPr marL="344488" lvl="1" indent="-341313">
              <a:buSzTx/>
              <a:buFont typeface="Arial" pitchFamily="34" charset="0"/>
              <a:buChar char="•"/>
            </a:pPr>
            <a:r>
              <a:rPr lang="en-US" sz="2400" dirty="0"/>
              <a:t>ADEA’s 2012 Triennale: a broad analytical framework for revisiting the question: Education for what? </a:t>
            </a:r>
            <a:r>
              <a:rPr lang="en-US" sz="2400" dirty="0" smtClean="0"/>
              <a:t> </a:t>
            </a:r>
            <a:r>
              <a:rPr lang="en-US" sz="2400" dirty="0"/>
              <a:t>skilling and qualifying </a:t>
            </a:r>
            <a:r>
              <a:rPr lang="en-US" sz="2400" dirty="0" smtClean="0"/>
              <a:t>Africans </a:t>
            </a:r>
          </a:p>
          <a:p>
            <a:pPr marL="344488" lvl="1" indent="-341313">
              <a:buSzTx/>
              <a:buFont typeface="Arial" pitchFamily="34" charset="0"/>
              <a:buChar char="•"/>
            </a:pPr>
            <a:r>
              <a:rPr lang="en-US" sz="2600" dirty="0" smtClean="0"/>
              <a:t>ADEA’s approaches to Youth Issues: translating the framework into operational plans</a:t>
            </a:r>
          </a:p>
          <a:p>
            <a:endParaRPr lang="en-US" sz="2600" dirty="0"/>
          </a:p>
        </p:txBody>
      </p:sp>
      <p:sp>
        <p:nvSpPr>
          <p:cNvPr id="4" name="Slide Number Placeholder 3"/>
          <p:cNvSpPr>
            <a:spLocks noGrp="1"/>
          </p:cNvSpPr>
          <p:nvPr>
            <p:ph type="sldNum" sz="quarter" idx="12"/>
          </p:nvPr>
        </p:nvSpPr>
        <p:spPr/>
        <p:txBody>
          <a:bodyPr/>
          <a:lstStyle/>
          <a:p>
            <a:fld id="{02705C5A-1A0E-4ADB-849C-94A67224C1C9}" type="slidenum">
              <a:rPr lang="en-US" smtClean="0"/>
              <a:pPr/>
              <a:t>2</a:t>
            </a:fld>
            <a:endParaRPr lang="en-US" dirty="0"/>
          </a:p>
        </p:txBody>
      </p:sp>
    </p:spTree>
    <p:extLst>
      <p:ext uri="{BB962C8B-B14F-4D97-AF65-F5344CB8AC3E}">
        <p14:creationId xmlns:p14="http://schemas.microsoft.com/office/powerpoint/2010/main" xmlns="" val="3967248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68680"/>
          </a:xfrm>
        </p:spPr>
        <p:txBody>
          <a:bodyPr>
            <a:normAutofit fontScale="90000"/>
          </a:bodyPr>
          <a:lstStyle/>
          <a:p>
            <a:r>
              <a:rPr lang="en-US" dirty="0" smtClean="0"/>
              <a:t/>
            </a:r>
            <a:br>
              <a:rPr lang="en-US" dirty="0" smtClean="0"/>
            </a:br>
            <a:r>
              <a:rPr lang="en-US" dirty="0" smtClean="0"/>
              <a:t>Key </a:t>
            </a:r>
            <a:r>
              <a:rPr lang="en-US" dirty="0"/>
              <a:t>Messages and major paradigm shifts coming out of the Triennale</a:t>
            </a:r>
            <a:r>
              <a:rPr lang="en-US" dirty="0" smtClean="0"/>
              <a:t>(3)</a:t>
            </a:r>
            <a:endParaRPr lang="en-US" dirty="0"/>
          </a:p>
        </p:txBody>
      </p:sp>
      <p:sp>
        <p:nvSpPr>
          <p:cNvPr id="3" name="Content Placeholder 2"/>
          <p:cNvSpPr>
            <a:spLocks noGrp="1"/>
          </p:cNvSpPr>
          <p:nvPr>
            <p:ph idx="1"/>
          </p:nvPr>
        </p:nvSpPr>
        <p:spPr>
          <a:xfrm>
            <a:off x="228600" y="1066800"/>
            <a:ext cx="8915400" cy="5257800"/>
          </a:xfrm>
        </p:spPr>
        <p:txBody>
          <a:bodyPr/>
          <a:lstStyle/>
          <a:p>
            <a:pPr marL="3175" indent="0">
              <a:buNone/>
            </a:pPr>
            <a:r>
              <a:rPr lang="en-US" sz="1800" dirty="0" smtClean="0"/>
              <a:t>Technological and Scientific competencies</a:t>
            </a:r>
          </a:p>
          <a:p>
            <a:r>
              <a:rPr lang="en-US" sz="1800" b="1" dirty="0"/>
              <a:t>It is necessary to reposition the role and position of science and technology </a:t>
            </a:r>
            <a:r>
              <a:rPr lang="en-US" sz="1800" dirty="0"/>
              <a:t>in all </a:t>
            </a:r>
            <a:r>
              <a:rPr lang="en-US" sz="1800" dirty="0" smtClean="0"/>
              <a:t>education and </a:t>
            </a:r>
            <a:r>
              <a:rPr lang="en-US" sz="1800" dirty="0"/>
              <a:t>training systems, from basic education to the university level. These two disciplines </a:t>
            </a:r>
            <a:r>
              <a:rPr lang="en-US" sz="1800" dirty="0" smtClean="0"/>
              <a:t>are for </a:t>
            </a:r>
            <a:r>
              <a:rPr lang="en-US" sz="1800" dirty="0"/>
              <a:t>the moment completely </a:t>
            </a:r>
            <a:r>
              <a:rPr lang="en-US" sz="1800" dirty="0" smtClean="0"/>
              <a:t>shunned by students. </a:t>
            </a:r>
          </a:p>
          <a:p>
            <a:r>
              <a:rPr lang="en-US" sz="1800" b="1" dirty="0" smtClean="0"/>
              <a:t>There </a:t>
            </a:r>
            <a:r>
              <a:rPr lang="en-US" sz="1800" b="1" dirty="0"/>
              <a:t>is an urgent need to strengthen university / business partnerships at the </a:t>
            </a:r>
            <a:r>
              <a:rPr lang="en-US" sz="1800" b="1" dirty="0" smtClean="0"/>
              <a:t>national, sub-regional </a:t>
            </a:r>
            <a:r>
              <a:rPr lang="en-US" sz="1800" b="1" dirty="0"/>
              <a:t>and continental levels</a:t>
            </a:r>
            <a:r>
              <a:rPr lang="en-US" sz="1800" b="1" dirty="0" smtClean="0"/>
              <a:t>.</a:t>
            </a:r>
            <a:r>
              <a:rPr lang="en-US" sz="1800" dirty="0"/>
              <a:t> </a:t>
            </a:r>
            <a:r>
              <a:rPr lang="en-US" sz="1800" dirty="0" smtClean="0"/>
              <a:t>They </a:t>
            </a:r>
            <a:r>
              <a:rPr lang="en-US" sz="1800" dirty="0"/>
              <a:t>are the only way to create the shared clusters of innovation that the continent needs </a:t>
            </a:r>
            <a:r>
              <a:rPr lang="en-US" sz="1800" dirty="0" smtClean="0"/>
              <a:t>to create </a:t>
            </a:r>
            <a:r>
              <a:rPr lang="en-US" sz="1800" dirty="0"/>
              <a:t>growth, added value and employment, drawing on the vast natural </a:t>
            </a:r>
            <a:r>
              <a:rPr lang="en-US" sz="1800" dirty="0" smtClean="0"/>
              <a:t>resources available </a:t>
            </a:r>
            <a:r>
              <a:rPr lang="en-US" sz="1800" dirty="0"/>
              <a:t>to it.</a:t>
            </a:r>
            <a:endParaRPr lang="en-US" sz="1800" b="1" dirty="0" smtClean="0"/>
          </a:p>
          <a:p>
            <a:r>
              <a:rPr lang="en-US" sz="1800" dirty="0" smtClean="0"/>
              <a:t>An </a:t>
            </a:r>
            <a:r>
              <a:rPr lang="en-US" sz="1800" dirty="0"/>
              <a:t>analysis of the current situation of research and researchers in Africa clearly shows </a:t>
            </a:r>
            <a:r>
              <a:rPr lang="en-US" sz="1800" b="1" dirty="0" smtClean="0"/>
              <a:t>the tiny </a:t>
            </a:r>
            <a:r>
              <a:rPr lang="en-US" sz="1800" b="1" dirty="0"/>
              <a:t>role played by the continent in the production of knowledge and innovation at </a:t>
            </a:r>
            <a:r>
              <a:rPr lang="en-US" sz="1800" b="1" dirty="0" smtClean="0"/>
              <a:t>the global </a:t>
            </a:r>
            <a:r>
              <a:rPr lang="en-US" sz="1800" b="1" dirty="0"/>
              <a:t>level. </a:t>
            </a:r>
            <a:r>
              <a:rPr lang="en-US" sz="1800" dirty="0"/>
              <a:t>But there is a huge potential just waiting to be exploited: </a:t>
            </a:r>
            <a:r>
              <a:rPr lang="en-US" sz="1800" dirty="0" smtClean="0"/>
              <a:t>(</a:t>
            </a:r>
            <a:r>
              <a:rPr lang="en-US" sz="1800" dirty="0" err="1" smtClean="0"/>
              <a:t>i</a:t>
            </a:r>
            <a:r>
              <a:rPr lang="en-US" sz="1800" dirty="0" smtClean="0"/>
              <a:t>) a </a:t>
            </a:r>
            <a:r>
              <a:rPr lang="en-US" sz="1800" dirty="0"/>
              <a:t>rich </a:t>
            </a:r>
            <a:r>
              <a:rPr lang="en-US" sz="1800" dirty="0" smtClean="0"/>
              <a:t>indigenous knowledge </a:t>
            </a:r>
            <a:r>
              <a:rPr lang="en-US" sz="1800" dirty="0"/>
              <a:t>that arises out of the diversity of cultures and skills and is produced </a:t>
            </a:r>
            <a:r>
              <a:rPr lang="en-US" sz="1800" dirty="0" smtClean="0"/>
              <a:t>non-formally and informally; (ii) a </a:t>
            </a:r>
            <a:r>
              <a:rPr lang="en-US" sz="1800" dirty="0"/>
              <a:t>Diaspora trained in excellence around the world; youth thirsting for a </a:t>
            </a:r>
            <a:r>
              <a:rPr lang="en-US" sz="1800" dirty="0" smtClean="0"/>
              <a:t>spirit of </a:t>
            </a:r>
            <a:r>
              <a:rPr lang="en-US" sz="1800" dirty="0"/>
              <a:t>initiative, creativity and entrepreneurship; public and private officials in quest of </a:t>
            </a:r>
            <a:r>
              <a:rPr lang="en-US" sz="1800" dirty="0" smtClean="0"/>
              <a:t>economic and </a:t>
            </a:r>
            <a:r>
              <a:rPr lang="en-US" sz="1800" dirty="0"/>
              <a:t>technological </a:t>
            </a:r>
            <a:r>
              <a:rPr lang="en-US" sz="1800" dirty="0" smtClean="0"/>
              <a:t>leadership</a:t>
            </a:r>
            <a:r>
              <a:rPr lang="en-US" sz="1800" dirty="0"/>
              <a:t>.</a:t>
            </a:r>
            <a:endParaRPr lang="en-US" sz="1800" dirty="0" smtClean="0"/>
          </a:p>
        </p:txBody>
      </p:sp>
    </p:spTree>
    <p:extLst>
      <p:ext uri="{BB962C8B-B14F-4D97-AF65-F5344CB8AC3E}">
        <p14:creationId xmlns:p14="http://schemas.microsoft.com/office/powerpoint/2010/main" xmlns="" val="1507318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533400"/>
            <a:ext cx="7772400" cy="2809875"/>
          </a:xfrm>
        </p:spPr>
        <p:txBody>
          <a:bodyPr/>
          <a:lstStyle/>
          <a:p>
            <a:r>
              <a:rPr lang="en-US" sz="4400" dirty="0"/>
              <a:t>ADEA’s approaches to Youth Issues: translating the </a:t>
            </a:r>
            <a:r>
              <a:rPr lang="en-US" sz="4400" dirty="0" smtClean="0"/>
              <a:t>Triennale Framework </a:t>
            </a:r>
            <a:r>
              <a:rPr lang="en-US" sz="4400" dirty="0"/>
              <a:t>into </a:t>
            </a:r>
            <a:r>
              <a:rPr lang="en-US" sz="4400" dirty="0" smtClean="0"/>
              <a:t>Operational </a:t>
            </a:r>
            <a:r>
              <a:rPr lang="en-US" sz="4400" dirty="0"/>
              <a:t>P</a:t>
            </a:r>
            <a:r>
              <a:rPr lang="en-US" sz="4400" dirty="0" smtClean="0"/>
              <a:t>lans</a:t>
            </a:r>
            <a:endParaRPr lang="en-US" sz="4400" dirty="0"/>
          </a:p>
        </p:txBody>
      </p:sp>
      <p:sp>
        <p:nvSpPr>
          <p:cNvPr id="4" name="Slide Number Placeholder 3"/>
          <p:cNvSpPr>
            <a:spLocks noGrp="1"/>
          </p:cNvSpPr>
          <p:nvPr>
            <p:ph type="sldNum" sz="quarter" idx="12"/>
          </p:nvPr>
        </p:nvSpPr>
        <p:spPr/>
        <p:txBody>
          <a:bodyPr/>
          <a:lstStyle/>
          <a:p>
            <a:fld id="{02705C5A-1A0E-4ADB-849C-94A67224C1C9}" type="slidenum">
              <a:rPr lang="en-US" smtClean="0"/>
              <a:pPr/>
              <a:t>21</a:t>
            </a:fld>
            <a:endParaRPr lang="en-US" dirty="0"/>
          </a:p>
        </p:txBody>
      </p:sp>
    </p:spTree>
    <p:extLst>
      <p:ext uri="{BB962C8B-B14F-4D97-AF65-F5344CB8AC3E}">
        <p14:creationId xmlns:p14="http://schemas.microsoft.com/office/powerpoint/2010/main" xmlns="" val="33577107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8680"/>
          </a:xfrm>
        </p:spPr>
        <p:txBody>
          <a:bodyPr>
            <a:normAutofit fontScale="90000"/>
          </a:bodyPr>
          <a:lstStyle/>
          <a:p>
            <a:r>
              <a:rPr lang="en-US" dirty="0" smtClean="0"/>
              <a:t>2012 Triennale Follow-up Framework: focus on TVSD and STI</a:t>
            </a:r>
            <a:endParaRPr lang="en-US" dirty="0"/>
          </a:p>
        </p:txBody>
      </p:sp>
      <p:sp>
        <p:nvSpPr>
          <p:cNvPr id="3" name="Content Placeholder 2"/>
          <p:cNvSpPr>
            <a:spLocks noGrp="1"/>
          </p:cNvSpPr>
          <p:nvPr>
            <p:ph idx="1"/>
          </p:nvPr>
        </p:nvSpPr>
        <p:spPr/>
        <p:txBody>
          <a:bodyPr/>
          <a:lstStyle/>
          <a:p>
            <a:pPr marL="719138" lvl="1" indent="-319088" algn="just"/>
            <a:endParaRPr lang="en-US" sz="2000" dirty="0"/>
          </a:p>
          <a:p>
            <a:r>
              <a:rPr lang="en-GB" u="sng" dirty="0" smtClean="0"/>
              <a:t>Pre- Triennale activities</a:t>
            </a:r>
            <a:r>
              <a:rPr lang="en-GB" dirty="0" smtClean="0"/>
              <a:t>: </a:t>
            </a:r>
          </a:p>
          <a:p>
            <a:pPr lvl="1"/>
            <a:r>
              <a:rPr lang="en-GB" dirty="0" smtClean="0"/>
              <a:t>Survey: African youth is made up of different categories of youth with differing needs and outlook.</a:t>
            </a:r>
            <a:endParaRPr lang="en-GB" dirty="0"/>
          </a:p>
          <a:p>
            <a:pPr lvl="1"/>
            <a:r>
              <a:rPr lang="en-GB" dirty="0" smtClean="0"/>
              <a:t>Rabat Youth Consultative meeting (October 2011): eliciting youth inputs and giving them a voice. </a:t>
            </a:r>
            <a:endParaRPr lang="en-GB" dirty="0"/>
          </a:p>
          <a:p>
            <a:pPr marL="450850" lvl="1" indent="0">
              <a:buNone/>
            </a:pPr>
            <a:r>
              <a:rPr lang="en-GB" u="sng" dirty="0" smtClean="0"/>
              <a:t>During the Triennale</a:t>
            </a:r>
            <a:r>
              <a:rPr lang="en-GB" dirty="0" smtClean="0"/>
              <a:t>: Youth Plenary Session</a:t>
            </a:r>
          </a:p>
        </p:txBody>
      </p:sp>
    </p:spTree>
    <p:extLst>
      <p:ext uri="{BB962C8B-B14F-4D97-AF65-F5344CB8AC3E}">
        <p14:creationId xmlns:p14="http://schemas.microsoft.com/office/powerpoint/2010/main" xmlns="" val="453807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8680"/>
          </a:xfrm>
        </p:spPr>
        <p:txBody>
          <a:bodyPr>
            <a:normAutofit fontScale="90000"/>
          </a:bodyPr>
          <a:lstStyle/>
          <a:p>
            <a:r>
              <a:rPr lang="en-US" dirty="0" smtClean="0"/>
              <a:t>2012 Triennale Follow-up Framework: focus on TVSD and STI (2)</a:t>
            </a:r>
            <a:endParaRPr lang="en-US" dirty="0"/>
          </a:p>
        </p:txBody>
      </p:sp>
      <p:sp>
        <p:nvSpPr>
          <p:cNvPr id="3" name="Content Placeholder 2"/>
          <p:cNvSpPr>
            <a:spLocks noGrp="1"/>
          </p:cNvSpPr>
          <p:nvPr>
            <p:ph idx="1"/>
          </p:nvPr>
        </p:nvSpPr>
        <p:spPr/>
        <p:txBody>
          <a:bodyPr/>
          <a:lstStyle/>
          <a:p>
            <a:pPr marL="3175" indent="0">
              <a:buNone/>
            </a:pPr>
            <a:r>
              <a:rPr lang="en-GB" sz="2400" u="sng" dirty="0" smtClean="0"/>
              <a:t>Post- Triennale activities</a:t>
            </a:r>
            <a:r>
              <a:rPr lang="en-GB" sz="2400" dirty="0" smtClean="0"/>
              <a:t>: Development of </a:t>
            </a:r>
            <a:r>
              <a:rPr lang="en-GB" sz="2400" dirty="0"/>
              <a:t>two complementary operational </a:t>
            </a:r>
            <a:r>
              <a:rPr lang="en-GB" sz="2400" dirty="0" smtClean="0"/>
              <a:t>frameworks on Technical </a:t>
            </a:r>
            <a:r>
              <a:rPr lang="en-GB" sz="2400" dirty="0"/>
              <a:t>Vocational Skills Development (</a:t>
            </a:r>
            <a:r>
              <a:rPr lang="en-GB" sz="2400" dirty="0" smtClean="0"/>
              <a:t>TVSD): </a:t>
            </a:r>
          </a:p>
          <a:p>
            <a:r>
              <a:rPr lang="en-GB" sz="2400" dirty="0"/>
              <a:t>O</a:t>
            </a:r>
            <a:r>
              <a:rPr lang="en-GB" sz="2400" dirty="0" smtClean="0"/>
              <a:t>perationalizing </a:t>
            </a:r>
            <a:r>
              <a:rPr lang="en-GB" sz="2400" dirty="0"/>
              <a:t>of the paradigm shift from TVET to TVSD and its implications for policies and practice in Africa. TVSD will be linked with the </a:t>
            </a:r>
            <a:r>
              <a:rPr lang="en-GB" sz="2400" dirty="0" smtClean="0"/>
              <a:t>STI </a:t>
            </a:r>
            <a:r>
              <a:rPr lang="en-GB" sz="2400" dirty="0"/>
              <a:t>agenda</a:t>
            </a:r>
            <a:r>
              <a:rPr lang="en-GB" sz="2400" dirty="0" smtClean="0"/>
              <a:t>.</a:t>
            </a:r>
          </a:p>
          <a:p>
            <a:r>
              <a:rPr lang="en-GB" sz="2400" dirty="0" smtClean="0"/>
              <a:t>Strengthening the work of the </a:t>
            </a:r>
            <a:r>
              <a:rPr lang="en-GB" sz="2400" dirty="0"/>
              <a:t>Inter-Country Quality Node (ICQN) on Technical Vocational Skills Development </a:t>
            </a:r>
            <a:r>
              <a:rPr lang="en-GB" sz="2400" dirty="0" smtClean="0"/>
              <a:t>set up in 2010 and led </a:t>
            </a:r>
            <a:r>
              <a:rPr lang="en-GB" sz="2400" dirty="0"/>
              <a:t>by the </a:t>
            </a:r>
            <a:r>
              <a:rPr lang="en-GB" sz="2400" dirty="0" smtClean="0"/>
              <a:t>Côte </a:t>
            </a:r>
            <a:r>
              <a:rPr lang="en-GB" sz="2400" dirty="0"/>
              <a:t>d’Ivoire Ministry of Technical and Vocational Education. </a:t>
            </a:r>
            <a:endParaRPr lang="en-US" sz="2400" dirty="0"/>
          </a:p>
          <a:p>
            <a:endParaRPr lang="en-GB" sz="2400" dirty="0" smtClean="0"/>
          </a:p>
        </p:txBody>
      </p:sp>
    </p:spTree>
    <p:extLst>
      <p:ext uri="{BB962C8B-B14F-4D97-AF65-F5344CB8AC3E}">
        <p14:creationId xmlns:p14="http://schemas.microsoft.com/office/powerpoint/2010/main" xmlns="" val="4245295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40080"/>
          </a:xfrm>
        </p:spPr>
        <p:txBody>
          <a:bodyPr>
            <a:noAutofit/>
          </a:bodyPr>
          <a:lstStyle/>
          <a:p>
            <a:r>
              <a:rPr lang="en-GB" sz="2800" dirty="0"/>
              <a:t>Operationalizing </a:t>
            </a:r>
            <a:r>
              <a:rPr lang="en-GB" sz="2800" dirty="0" smtClean="0"/>
              <a:t>the </a:t>
            </a:r>
            <a:r>
              <a:rPr lang="en-GB" sz="2800" dirty="0"/>
              <a:t>paradigm shift from TVET to TVSD</a:t>
            </a:r>
            <a:endParaRPr lang="en-US" sz="2800" dirty="0"/>
          </a:p>
        </p:txBody>
      </p:sp>
      <p:sp>
        <p:nvSpPr>
          <p:cNvPr id="3" name="Content Placeholder 2"/>
          <p:cNvSpPr>
            <a:spLocks noGrp="1"/>
          </p:cNvSpPr>
          <p:nvPr>
            <p:ph idx="1"/>
          </p:nvPr>
        </p:nvSpPr>
        <p:spPr>
          <a:xfrm>
            <a:off x="457200" y="1066800"/>
            <a:ext cx="8229600" cy="5410200"/>
          </a:xfrm>
        </p:spPr>
        <p:txBody>
          <a:bodyPr/>
          <a:lstStyle/>
          <a:p>
            <a:pPr marL="3175" indent="0">
              <a:buNone/>
            </a:pPr>
            <a:r>
              <a:rPr lang="en-US" sz="2000" u="sng" dirty="0" smtClean="0"/>
              <a:t>Categories of activities</a:t>
            </a:r>
          </a:p>
          <a:p>
            <a:pPr lvl="0"/>
            <a:r>
              <a:rPr lang="en-US" sz="2000" dirty="0"/>
              <a:t>Strategies to achieve improved governance of TVSD systems (including management, public private partnerships and financing); </a:t>
            </a:r>
          </a:p>
          <a:p>
            <a:pPr lvl="0"/>
            <a:r>
              <a:rPr lang="en-US" sz="2000" dirty="0"/>
              <a:t>Human, material and infrastructure resources to enhance training quality assurance;</a:t>
            </a:r>
          </a:p>
          <a:p>
            <a:pPr lvl="0"/>
            <a:r>
              <a:rPr lang="en-US" sz="2000" dirty="0"/>
              <a:t>Curriculum reforms to enhance relevance and employability (including entrepreneurship and the transition from training into the world of work); </a:t>
            </a:r>
          </a:p>
          <a:p>
            <a:pPr lvl="0"/>
            <a:r>
              <a:rPr lang="en-US" sz="2000" dirty="0"/>
              <a:t>Innovative assessment and certification systems (including qualification frameworks and lifelong learning imperatives);</a:t>
            </a:r>
          </a:p>
          <a:p>
            <a:pPr lvl="0"/>
            <a:r>
              <a:rPr lang="en-US" sz="2000" dirty="0"/>
              <a:t>Greater attention to skills development in the non-formal, informal and agricultural sectors; </a:t>
            </a:r>
          </a:p>
          <a:p>
            <a:pPr lvl="0"/>
            <a:r>
              <a:rPr lang="en-US" sz="2000" dirty="0"/>
              <a:t>Increasing access and attractiveness of technical and vocational education and training;</a:t>
            </a:r>
          </a:p>
          <a:p>
            <a:pPr lvl="0"/>
            <a:r>
              <a:rPr lang="en-US" sz="2000" dirty="0"/>
              <a:t>Systematic TVSD research to inform and guide policy development and implementation.</a:t>
            </a:r>
          </a:p>
          <a:p>
            <a:pPr marL="3175" indent="0">
              <a:buNone/>
            </a:pPr>
            <a:r>
              <a:rPr lang="en-US" sz="2000" dirty="0" smtClean="0"/>
              <a:t> </a:t>
            </a:r>
            <a:endParaRPr lang="en-US" sz="2000" dirty="0"/>
          </a:p>
        </p:txBody>
      </p:sp>
    </p:spTree>
    <p:extLst>
      <p:ext uri="{BB962C8B-B14F-4D97-AF65-F5344CB8AC3E}">
        <p14:creationId xmlns:p14="http://schemas.microsoft.com/office/powerpoint/2010/main" xmlns="" val="2730213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40080"/>
          </a:xfrm>
        </p:spPr>
        <p:txBody>
          <a:bodyPr>
            <a:noAutofit/>
          </a:bodyPr>
          <a:lstStyle/>
          <a:p>
            <a:r>
              <a:rPr lang="en-GB" sz="2800" dirty="0" smtClean="0"/>
              <a:t>Operationalizing </a:t>
            </a:r>
            <a:r>
              <a:rPr lang="en-GB" sz="2800" dirty="0"/>
              <a:t>the paradigm shift from TVET to </a:t>
            </a:r>
            <a:r>
              <a:rPr lang="en-GB" sz="2800" dirty="0" smtClean="0"/>
              <a:t>TVSD (2)</a:t>
            </a:r>
            <a:endParaRPr lang="en-US" sz="2800" dirty="0"/>
          </a:p>
        </p:txBody>
      </p:sp>
      <p:sp>
        <p:nvSpPr>
          <p:cNvPr id="3" name="Content Placeholder 2"/>
          <p:cNvSpPr>
            <a:spLocks noGrp="1"/>
          </p:cNvSpPr>
          <p:nvPr>
            <p:ph idx="1"/>
          </p:nvPr>
        </p:nvSpPr>
        <p:spPr>
          <a:xfrm>
            <a:off x="457200" y="1066800"/>
            <a:ext cx="8229600" cy="5410200"/>
          </a:xfrm>
        </p:spPr>
        <p:txBody>
          <a:bodyPr/>
          <a:lstStyle/>
          <a:p>
            <a:pPr marL="3175" indent="0">
              <a:buNone/>
            </a:pPr>
            <a:r>
              <a:rPr lang="en-US" sz="2000" u="sng" dirty="0" smtClean="0"/>
              <a:t>Planned activities</a:t>
            </a:r>
          </a:p>
          <a:p>
            <a:pPr lvl="0"/>
            <a:r>
              <a:rPr lang="en-US" sz="2000" dirty="0"/>
              <a:t>Organizing and supporting policy dialogue forums/events on the need to move from the concept of TVET to TVSD. In this regard, 2 sub-regional policy dialogue forums at the Regional Economic Communities (RECs) are planned with UNESCO-BREDA and the Inter-Agency Task Team on TVET that has initiated work within ECOWAS.  The objectives of these meetings with RECs are to: (</a:t>
            </a:r>
            <a:r>
              <a:rPr lang="en-US" sz="2000" dirty="0" err="1"/>
              <a:t>i</a:t>
            </a:r>
            <a:r>
              <a:rPr lang="en-US" sz="2000" dirty="0"/>
              <a:t>) facilitate the development and implementation of cooperation frameworks, (ii) support the development of  public-private partnerships and more specifically promote university-industry linkages (iii) share tools and best-practices; (iii) set-up networks of experts</a:t>
            </a:r>
          </a:p>
          <a:p>
            <a:pPr lvl="0"/>
            <a:r>
              <a:rPr lang="en-US" sz="2000" dirty="0"/>
              <a:t>Reinforcing the role of the professional </a:t>
            </a:r>
            <a:r>
              <a:rPr lang="en-US" sz="2000" dirty="0" smtClean="0"/>
              <a:t>/trade organizations </a:t>
            </a:r>
            <a:r>
              <a:rPr lang="en-US" sz="2000" dirty="0"/>
              <a:t>and social partners in TVSD. A joint activity with the </a:t>
            </a:r>
            <a:r>
              <a:rPr lang="en-US" sz="2000" dirty="0" err="1"/>
              <a:t>MoE</a:t>
            </a:r>
            <a:r>
              <a:rPr lang="en-US" sz="2000" dirty="0"/>
              <a:t> of Ethiopia on rural trades and apprenticeship will take place to support the formulation of a policy framework for the development of rural areas with the view to reducing poverty. </a:t>
            </a:r>
          </a:p>
        </p:txBody>
      </p:sp>
    </p:spTree>
    <p:extLst>
      <p:ext uri="{BB962C8B-B14F-4D97-AF65-F5344CB8AC3E}">
        <p14:creationId xmlns:p14="http://schemas.microsoft.com/office/powerpoint/2010/main" xmlns="" val="37594098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40080"/>
          </a:xfrm>
        </p:spPr>
        <p:txBody>
          <a:bodyPr>
            <a:noAutofit/>
          </a:bodyPr>
          <a:lstStyle/>
          <a:p>
            <a:r>
              <a:rPr lang="en-GB" sz="2800" dirty="0"/>
              <a:t>Operationalizing </a:t>
            </a:r>
            <a:r>
              <a:rPr lang="en-GB" sz="2800" dirty="0" smtClean="0"/>
              <a:t>the </a:t>
            </a:r>
            <a:r>
              <a:rPr lang="en-GB" sz="2800" dirty="0"/>
              <a:t>paradigm shift from TVET to </a:t>
            </a:r>
            <a:r>
              <a:rPr lang="en-GB" sz="2800" dirty="0" smtClean="0"/>
              <a:t>TVSD (3)</a:t>
            </a:r>
            <a:endParaRPr lang="en-US" sz="2800" dirty="0"/>
          </a:p>
        </p:txBody>
      </p:sp>
      <p:sp>
        <p:nvSpPr>
          <p:cNvPr id="3" name="Content Placeholder 2"/>
          <p:cNvSpPr>
            <a:spLocks noGrp="1"/>
          </p:cNvSpPr>
          <p:nvPr>
            <p:ph idx="1"/>
          </p:nvPr>
        </p:nvSpPr>
        <p:spPr>
          <a:xfrm>
            <a:off x="457200" y="1066800"/>
            <a:ext cx="8229600" cy="5410200"/>
          </a:xfrm>
        </p:spPr>
        <p:txBody>
          <a:bodyPr/>
          <a:lstStyle/>
          <a:p>
            <a:pPr marL="3175" indent="0">
              <a:buNone/>
            </a:pPr>
            <a:r>
              <a:rPr lang="en-US" sz="2000" u="sng" dirty="0" smtClean="0"/>
              <a:t>Planned activities</a:t>
            </a:r>
          </a:p>
          <a:p>
            <a:pPr lvl="0"/>
            <a:r>
              <a:rPr lang="en-US" sz="2000" dirty="0"/>
              <a:t>Developing a platform for the involvement of youth in policy dialogue and definition of strategies and programs addressing youth issues. To that end, ADEA will support national, sub-regional and regional seminars and activities planned by countries, the RECs and the African Union Commission.</a:t>
            </a:r>
          </a:p>
          <a:p>
            <a:pPr lvl="0"/>
            <a:r>
              <a:rPr lang="en-US" sz="2000" dirty="0"/>
              <a:t>Providing technical assistance to countries for the formulation of policies and operational planning and strengthening monitoring and implementation capacities. </a:t>
            </a:r>
            <a:endParaRPr lang="en-US" sz="2000" dirty="0" smtClean="0"/>
          </a:p>
          <a:p>
            <a:pPr lvl="0"/>
            <a:r>
              <a:rPr lang="en-US" sz="2000" dirty="0" smtClean="0"/>
              <a:t>Linking </a:t>
            </a:r>
            <a:r>
              <a:rPr lang="en-US" sz="2000" dirty="0"/>
              <a:t>labor market information systems and the supply of training opportunities is crucial to ensure coherence between demand and supply of skills. These will also promote  a regular sharing of quantitative and qualitative data in order to identify common thematic topics and challenges among African countries</a:t>
            </a:r>
            <a:r>
              <a:rPr lang="en-US" sz="2000" dirty="0" smtClean="0"/>
              <a:t>.</a:t>
            </a:r>
            <a:endParaRPr lang="en-US" sz="2000" dirty="0"/>
          </a:p>
        </p:txBody>
      </p:sp>
    </p:spTree>
    <p:extLst>
      <p:ext uri="{BB962C8B-B14F-4D97-AF65-F5344CB8AC3E}">
        <p14:creationId xmlns:p14="http://schemas.microsoft.com/office/powerpoint/2010/main" xmlns="" val="2122566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40080"/>
          </a:xfrm>
        </p:spPr>
        <p:txBody>
          <a:bodyPr>
            <a:noAutofit/>
          </a:bodyPr>
          <a:lstStyle/>
          <a:p>
            <a:r>
              <a:rPr lang="en-GB" sz="2800" dirty="0"/>
              <a:t>Operationalizing </a:t>
            </a:r>
            <a:r>
              <a:rPr lang="en-GB" sz="2800" dirty="0" smtClean="0"/>
              <a:t>the </a:t>
            </a:r>
            <a:r>
              <a:rPr lang="en-GB" sz="2800" dirty="0"/>
              <a:t>paradigm shift from TVET to </a:t>
            </a:r>
            <a:r>
              <a:rPr lang="en-GB" sz="2800" dirty="0" smtClean="0"/>
              <a:t>TVSD (4)</a:t>
            </a:r>
            <a:endParaRPr lang="en-US" sz="2800" dirty="0"/>
          </a:p>
        </p:txBody>
      </p:sp>
      <p:sp>
        <p:nvSpPr>
          <p:cNvPr id="3" name="Content Placeholder 2"/>
          <p:cNvSpPr>
            <a:spLocks noGrp="1"/>
          </p:cNvSpPr>
          <p:nvPr>
            <p:ph idx="1"/>
          </p:nvPr>
        </p:nvSpPr>
        <p:spPr>
          <a:xfrm>
            <a:off x="457200" y="1066800"/>
            <a:ext cx="8534400" cy="6096000"/>
          </a:xfrm>
        </p:spPr>
        <p:txBody>
          <a:bodyPr/>
          <a:lstStyle/>
          <a:p>
            <a:pPr marL="3175" indent="0">
              <a:buNone/>
            </a:pPr>
            <a:r>
              <a:rPr lang="en-US" sz="1800" u="sng" dirty="0" smtClean="0"/>
              <a:t>Planned activities</a:t>
            </a:r>
          </a:p>
          <a:p>
            <a:r>
              <a:rPr lang="en-US" sz="1800" dirty="0" smtClean="0"/>
              <a:t>Linking </a:t>
            </a:r>
            <a:r>
              <a:rPr lang="en-US" sz="1800" dirty="0"/>
              <a:t>labor market information systems </a:t>
            </a:r>
            <a:r>
              <a:rPr lang="en-US" sz="1800" dirty="0" smtClean="0"/>
              <a:t>(LMIS) and </a:t>
            </a:r>
            <a:r>
              <a:rPr lang="en-US" sz="1800" dirty="0"/>
              <a:t>the supply of training opportunities is crucial to ensure coherence between demand and supply of skills</a:t>
            </a:r>
            <a:r>
              <a:rPr lang="en-US" sz="1800" dirty="0" smtClean="0"/>
              <a:t>. </a:t>
            </a:r>
          </a:p>
          <a:p>
            <a:pPr lvl="1"/>
            <a:r>
              <a:rPr lang="en-US" sz="1800" dirty="0" smtClean="0"/>
              <a:t>ADEA is currently implementing </a:t>
            </a:r>
            <a:r>
              <a:rPr lang="en-ZW" sz="1800" dirty="0" smtClean="0"/>
              <a:t>3 </a:t>
            </a:r>
            <a:r>
              <a:rPr lang="en-ZW" sz="1800" dirty="0"/>
              <a:t>interventions to support TVSD MIS </a:t>
            </a:r>
            <a:r>
              <a:rPr lang="en-ZW" sz="1800" dirty="0" smtClean="0"/>
              <a:t>in Zimbabwe: (</a:t>
            </a:r>
            <a:r>
              <a:rPr lang="en-ZW" sz="1800" dirty="0" err="1" smtClean="0"/>
              <a:t>i</a:t>
            </a:r>
            <a:r>
              <a:rPr lang="en-ZW" sz="1800" dirty="0" smtClean="0"/>
              <a:t>) </a:t>
            </a:r>
            <a:r>
              <a:rPr lang="en-ZW" sz="1800" b="1" dirty="0" smtClean="0"/>
              <a:t>piloting </a:t>
            </a:r>
            <a:r>
              <a:rPr lang="en-ZW" sz="1800" b="1" dirty="0"/>
              <a:t>key TVSD indicators </a:t>
            </a:r>
            <a:r>
              <a:rPr lang="en-ZW" sz="1800" dirty="0" smtClean="0"/>
              <a:t>to feed the work of a multidisciplinary committee made up of </a:t>
            </a:r>
            <a:r>
              <a:rPr lang="en-ZW" sz="1800" dirty="0" err="1" smtClean="0"/>
              <a:t>MoE</a:t>
            </a:r>
            <a:r>
              <a:rPr lang="en-ZW" sz="1800" dirty="0" smtClean="0"/>
              <a:t>, </a:t>
            </a:r>
            <a:r>
              <a:rPr lang="en-ZW" sz="1800" dirty="0" err="1" smtClean="0"/>
              <a:t>MoY</a:t>
            </a:r>
            <a:r>
              <a:rPr lang="en-ZW" sz="1800" dirty="0" smtClean="0"/>
              <a:t>, </a:t>
            </a:r>
            <a:r>
              <a:rPr lang="en-ZW" sz="1800" dirty="0" err="1" smtClean="0"/>
              <a:t>MoSME</a:t>
            </a:r>
            <a:r>
              <a:rPr lang="en-ZW" sz="1800" dirty="0" smtClean="0"/>
              <a:t>(ii)</a:t>
            </a:r>
            <a:r>
              <a:rPr lang="en-ZW" sz="1800" b="1" dirty="0"/>
              <a:t> Baseline survey </a:t>
            </a:r>
            <a:r>
              <a:rPr lang="en-ZW" sz="1800" dirty="0"/>
              <a:t>of current programmes provided by </a:t>
            </a:r>
            <a:r>
              <a:rPr lang="en-ZW" sz="1800" dirty="0" err="1"/>
              <a:t>MoY</a:t>
            </a:r>
            <a:r>
              <a:rPr lang="en-ZW" sz="1800" dirty="0"/>
              <a:t> in its Youth Vocational Centres which cover non-formal programmes </a:t>
            </a:r>
            <a:r>
              <a:rPr lang="en-ZW" sz="1800" dirty="0" smtClean="0"/>
              <a:t>; (iii)</a:t>
            </a:r>
            <a:r>
              <a:rPr lang="en-US" sz="1800" b="1" dirty="0"/>
              <a:t> Addressing Livelihood Challenges of Rural Zimbabwe  study </a:t>
            </a:r>
            <a:r>
              <a:rPr lang="en-US" sz="1800" dirty="0"/>
              <a:t>– with Ministry of Small and Medium Enterprises and UNDP- a focus on women and youth employment creation</a:t>
            </a:r>
            <a:endParaRPr lang="en-ZW" sz="1800" dirty="0"/>
          </a:p>
          <a:p>
            <a:r>
              <a:rPr lang="en-US" sz="1800" dirty="0" smtClean="0"/>
              <a:t>Creation of an African network on skills development for vulnerable youth, a joint initiative UIL, CIDA and ADEA WG NFE.</a:t>
            </a:r>
            <a:endParaRPr lang="en-US" sz="1800" dirty="0"/>
          </a:p>
        </p:txBody>
      </p:sp>
    </p:spTree>
    <p:extLst>
      <p:ext uri="{BB962C8B-B14F-4D97-AF65-F5344CB8AC3E}">
        <p14:creationId xmlns:p14="http://schemas.microsoft.com/office/powerpoint/2010/main" xmlns="" val="703501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40080"/>
          </a:xfrm>
        </p:spPr>
        <p:txBody>
          <a:bodyPr>
            <a:noAutofit/>
          </a:bodyPr>
          <a:lstStyle/>
          <a:p>
            <a:r>
              <a:rPr lang="en-GB" sz="2800" dirty="0"/>
              <a:t>Operationalizing of the paradigm shift from TVET to </a:t>
            </a:r>
            <a:r>
              <a:rPr lang="en-GB" sz="2800" dirty="0" smtClean="0"/>
              <a:t>TVSD (5)</a:t>
            </a:r>
            <a:endParaRPr lang="en-US" sz="2800" dirty="0"/>
          </a:p>
        </p:txBody>
      </p:sp>
      <p:sp>
        <p:nvSpPr>
          <p:cNvPr id="3" name="Content Placeholder 2"/>
          <p:cNvSpPr>
            <a:spLocks noGrp="1"/>
          </p:cNvSpPr>
          <p:nvPr>
            <p:ph idx="1"/>
          </p:nvPr>
        </p:nvSpPr>
        <p:spPr>
          <a:xfrm>
            <a:off x="457200" y="1066800"/>
            <a:ext cx="8534400" cy="6096000"/>
          </a:xfrm>
        </p:spPr>
        <p:txBody>
          <a:bodyPr/>
          <a:lstStyle/>
          <a:p>
            <a:pPr marL="3175" indent="0">
              <a:buNone/>
            </a:pPr>
            <a:r>
              <a:rPr lang="en-US" sz="2000" u="sng" dirty="0" smtClean="0"/>
              <a:t>Planned activities</a:t>
            </a:r>
          </a:p>
          <a:p>
            <a:r>
              <a:rPr lang="en-US" sz="2000" dirty="0"/>
              <a:t>Co-organizing with the Association of African Universities (AAU) </a:t>
            </a:r>
            <a:r>
              <a:rPr lang="en-US" sz="2000" b="1" dirty="0"/>
              <a:t>a policy dialogue seminar on strengthening university-industry linkages with the view to revamping technological skills formation</a:t>
            </a:r>
            <a:r>
              <a:rPr lang="en-US" sz="2000" dirty="0"/>
              <a:t>. This seminar is expected to establish the link between TVSD Policies with (</a:t>
            </a:r>
            <a:r>
              <a:rPr lang="en-US" sz="2000" dirty="0" err="1"/>
              <a:t>i</a:t>
            </a:r>
            <a:r>
              <a:rPr lang="en-US" sz="2000" dirty="0"/>
              <a:t>) national economic and human resource development strategies, the informal TVSD sector, (ii) skills for the agricultural sector and (iii ) the impact of economic, trade and industrialization policies  on employment </a:t>
            </a:r>
            <a:r>
              <a:rPr lang="en-US" sz="2000" dirty="0" smtClean="0"/>
              <a:t>prospects.</a:t>
            </a:r>
          </a:p>
          <a:p>
            <a:r>
              <a:rPr lang="en-US" sz="2000" dirty="0" smtClean="0"/>
              <a:t>ADEA will sign an </a:t>
            </a:r>
            <a:r>
              <a:rPr lang="en-US" sz="2000" dirty="0" err="1" smtClean="0"/>
              <a:t>MoU</a:t>
            </a:r>
            <a:r>
              <a:rPr lang="en-US" sz="2000" dirty="0" smtClean="0"/>
              <a:t> with the Forum </a:t>
            </a:r>
            <a:r>
              <a:rPr lang="en-US" sz="2000" dirty="0"/>
              <a:t>for Agricultural Research </a:t>
            </a:r>
            <a:r>
              <a:rPr lang="en-US" sz="2000" dirty="0" smtClean="0"/>
              <a:t>(FARA) in Africa, </a:t>
            </a:r>
            <a:r>
              <a:rPr lang="en-US" sz="2000" dirty="0"/>
              <a:t>an umbrella organization bringing together and forming coalitions of major stakeholders in agricultural research and development in Africa. FARA complements the innovative activities of national, international and sub-regional research institutions to deliver more responsive and effective services to its stakeholders. </a:t>
            </a:r>
          </a:p>
          <a:p>
            <a:pPr marL="3175" lvl="0" indent="0">
              <a:buNone/>
            </a:pPr>
            <a:endParaRPr lang="en-US" sz="2000" dirty="0"/>
          </a:p>
        </p:txBody>
      </p:sp>
    </p:spTree>
    <p:extLst>
      <p:ext uri="{BB962C8B-B14F-4D97-AF65-F5344CB8AC3E}">
        <p14:creationId xmlns:p14="http://schemas.microsoft.com/office/powerpoint/2010/main" xmlns="" val="4946562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GB" sz="2800" dirty="0" smtClean="0"/>
              <a:t>the </a:t>
            </a:r>
            <a:r>
              <a:rPr lang="en-GB" sz="2800" dirty="0"/>
              <a:t>Inter-Country Quality Node (ICQN) on Technical Vocational Skills Development</a:t>
            </a:r>
            <a:endParaRPr lang="en-US" sz="2800" dirty="0"/>
          </a:p>
        </p:txBody>
      </p:sp>
      <p:sp>
        <p:nvSpPr>
          <p:cNvPr id="3" name="Content Placeholder 2"/>
          <p:cNvSpPr>
            <a:spLocks noGrp="1"/>
          </p:cNvSpPr>
          <p:nvPr>
            <p:ph idx="1"/>
          </p:nvPr>
        </p:nvSpPr>
        <p:spPr/>
        <p:txBody>
          <a:bodyPr/>
          <a:lstStyle/>
          <a:p>
            <a:r>
              <a:rPr lang="en-US" dirty="0"/>
              <a:t>The ICQN-TVSD is a South-South knowledge and experience sharing platform of </a:t>
            </a:r>
            <a:r>
              <a:rPr lang="en-US" dirty="0" smtClean="0"/>
              <a:t>21 </a:t>
            </a:r>
            <a:r>
              <a:rPr lang="en-US" dirty="0"/>
              <a:t>African countries that is dedicated to dialogue, consultation, and sharing of best practices and technical expertise in the area of </a:t>
            </a:r>
            <a:r>
              <a:rPr lang="en-US" dirty="0" smtClean="0"/>
              <a:t>TVET.</a:t>
            </a:r>
          </a:p>
          <a:p>
            <a:endParaRPr lang="en-US" dirty="0"/>
          </a:p>
        </p:txBody>
      </p:sp>
    </p:spTree>
    <p:extLst>
      <p:ext uri="{BB962C8B-B14F-4D97-AF65-F5344CB8AC3E}">
        <p14:creationId xmlns:p14="http://schemas.microsoft.com/office/powerpoint/2010/main" xmlns="" val="3232286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and Context</a:t>
            </a:r>
            <a:endParaRPr lang="en-US" dirty="0"/>
          </a:p>
        </p:txBody>
      </p:sp>
      <p:sp>
        <p:nvSpPr>
          <p:cNvPr id="4" name="Slide Number Placeholder 3"/>
          <p:cNvSpPr>
            <a:spLocks noGrp="1"/>
          </p:cNvSpPr>
          <p:nvPr>
            <p:ph type="sldNum" sz="quarter" idx="12"/>
          </p:nvPr>
        </p:nvSpPr>
        <p:spPr/>
        <p:txBody>
          <a:bodyPr/>
          <a:lstStyle/>
          <a:p>
            <a:fld id="{02705C5A-1A0E-4ADB-849C-94A67224C1C9}" type="slidenum">
              <a:rPr lang="en-US" smtClean="0"/>
              <a:pPr/>
              <a:t>3</a:t>
            </a:fld>
            <a:endParaRPr lang="en-US" dirty="0"/>
          </a:p>
        </p:txBody>
      </p:sp>
    </p:spTree>
    <p:extLst>
      <p:ext uri="{BB962C8B-B14F-4D97-AF65-F5344CB8AC3E}">
        <p14:creationId xmlns:p14="http://schemas.microsoft.com/office/powerpoint/2010/main" xmlns="" val="60370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GB" sz="2800" dirty="0" smtClean="0"/>
              <a:t>the </a:t>
            </a:r>
            <a:r>
              <a:rPr lang="en-GB" sz="2800" dirty="0"/>
              <a:t>Inter-Country Quality Node (ICQN) on Technical Vocational Skills </a:t>
            </a:r>
            <a:r>
              <a:rPr lang="en-GB" sz="2800" dirty="0" smtClean="0"/>
              <a:t>Development (2)</a:t>
            </a:r>
            <a:endParaRPr lang="en-US" sz="2800" dirty="0"/>
          </a:p>
        </p:txBody>
      </p:sp>
      <p:sp>
        <p:nvSpPr>
          <p:cNvPr id="3" name="Content Placeholder 2"/>
          <p:cNvSpPr>
            <a:spLocks noGrp="1"/>
          </p:cNvSpPr>
          <p:nvPr>
            <p:ph idx="1"/>
          </p:nvPr>
        </p:nvSpPr>
        <p:spPr/>
        <p:txBody>
          <a:bodyPr/>
          <a:lstStyle/>
          <a:p>
            <a:pPr marL="3175" lvl="0" indent="0">
              <a:buNone/>
            </a:pPr>
            <a:r>
              <a:rPr lang="en-US" sz="2200" dirty="0" smtClean="0"/>
              <a:t>Focus </a:t>
            </a:r>
            <a:r>
              <a:rPr lang="en-US" sz="2200" dirty="0"/>
              <a:t>on five thematic policy areas where work has already started:</a:t>
            </a:r>
          </a:p>
          <a:p>
            <a:pPr lvl="0"/>
            <a:r>
              <a:rPr lang="en-US" sz="2200" dirty="0"/>
              <a:t>Towards inter-country renovated  </a:t>
            </a:r>
            <a:r>
              <a:rPr lang="en-US" sz="2200" dirty="0" smtClean="0"/>
              <a:t>traditional apprenticeship pathways (Task Force);</a:t>
            </a:r>
            <a:endParaRPr lang="en-US" sz="2200" dirty="0"/>
          </a:p>
          <a:p>
            <a:pPr lvl="0"/>
            <a:r>
              <a:rPr lang="en-US" sz="2200" dirty="0"/>
              <a:t>Developing new ways of integrating young people into job and employment </a:t>
            </a:r>
            <a:r>
              <a:rPr lang="en-US" sz="2200" dirty="0" smtClean="0"/>
              <a:t>markets (Task Force);</a:t>
            </a:r>
            <a:endParaRPr lang="en-US" sz="2200" dirty="0"/>
          </a:p>
          <a:p>
            <a:pPr lvl="0"/>
            <a:r>
              <a:rPr lang="en-US" sz="2200" dirty="0"/>
              <a:t>Reinforcing public/private partnership in managing TVSD  training centers;</a:t>
            </a:r>
          </a:p>
          <a:p>
            <a:pPr lvl="0"/>
            <a:r>
              <a:rPr lang="en-US" sz="2200" dirty="0"/>
              <a:t>Developing  national qualification frameworks taking into account the recognition of non- formal skills </a:t>
            </a:r>
            <a:r>
              <a:rPr lang="en-US" sz="2200" dirty="0" smtClean="0"/>
              <a:t>acquisition (Task Force);</a:t>
            </a:r>
            <a:endParaRPr lang="en-US" sz="2200" dirty="0"/>
          </a:p>
          <a:p>
            <a:pPr lvl="0"/>
            <a:r>
              <a:rPr lang="en-US" sz="2200" dirty="0"/>
              <a:t>Reinforcing the role of  professional and trades associations  in TVSD</a:t>
            </a:r>
            <a:r>
              <a:rPr lang="en-US" dirty="0"/>
              <a:t>.</a:t>
            </a:r>
          </a:p>
          <a:p>
            <a:endParaRPr lang="en-US" dirty="0"/>
          </a:p>
        </p:txBody>
      </p:sp>
    </p:spTree>
    <p:extLst>
      <p:ext uri="{BB962C8B-B14F-4D97-AF65-F5344CB8AC3E}">
        <p14:creationId xmlns:p14="http://schemas.microsoft.com/office/powerpoint/2010/main" xmlns="" val="9494395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GB" sz="2800" dirty="0" smtClean="0"/>
              <a:t>the </a:t>
            </a:r>
            <a:r>
              <a:rPr lang="en-GB" sz="2800" dirty="0"/>
              <a:t>Inter-Country Quality Node (ICQN) on Technical Vocational Skills </a:t>
            </a:r>
            <a:r>
              <a:rPr lang="en-GB" sz="2800" dirty="0" smtClean="0"/>
              <a:t>Development (3)</a:t>
            </a:r>
            <a:endParaRPr lang="en-US" sz="2800" dirty="0"/>
          </a:p>
        </p:txBody>
      </p:sp>
      <p:sp>
        <p:nvSpPr>
          <p:cNvPr id="3" name="Content Placeholder 2"/>
          <p:cNvSpPr>
            <a:spLocks noGrp="1"/>
          </p:cNvSpPr>
          <p:nvPr>
            <p:ph idx="1"/>
          </p:nvPr>
        </p:nvSpPr>
        <p:spPr/>
        <p:txBody>
          <a:bodyPr/>
          <a:lstStyle/>
          <a:p>
            <a:r>
              <a:rPr lang="en-US" dirty="0" smtClean="0"/>
              <a:t>Activities planned and implemented:</a:t>
            </a:r>
          </a:p>
          <a:p>
            <a:pPr lvl="1"/>
            <a:r>
              <a:rPr lang="en-US" dirty="0" smtClean="0"/>
              <a:t>In partnership with GIZ, an </a:t>
            </a:r>
            <a:r>
              <a:rPr lang="en-US" b="1" dirty="0"/>
              <a:t>ICQN /TVSD Seminar on the socio-economic integration of young people in Africa </a:t>
            </a:r>
            <a:br>
              <a:rPr lang="en-US" b="1" dirty="0"/>
            </a:br>
            <a:r>
              <a:rPr lang="en-US" b="1" dirty="0"/>
              <a:t>3-4 December, 2012, Abidjan, Côte d'Ivoire</a:t>
            </a:r>
          </a:p>
          <a:p>
            <a:pPr lvl="1"/>
            <a:endParaRPr lang="en-US" dirty="0"/>
          </a:p>
        </p:txBody>
      </p:sp>
    </p:spTree>
    <p:extLst>
      <p:ext uri="{BB962C8B-B14F-4D97-AF65-F5344CB8AC3E}">
        <p14:creationId xmlns:p14="http://schemas.microsoft.com/office/powerpoint/2010/main" xmlns="" val="11160329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sz="2800" b="1" dirty="0"/>
              <a:t>ICQN /TVSD Seminar on the socio-economic integration of young people in </a:t>
            </a:r>
            <a:r>
              <a:rPr lang="en-US" sz="2800" b="1" dirty="0" smtClean="0"/>
              <a:t>Africa</a:t>
            </a:r>
            <a:endParaRPr lang="en-US" sz="2800" dirty="0"/>
          </a:p>
        </p:txBody>
      </p:sp>
      <p:sp>
        <p:nvSpPr>
          <p:cNvPr id="3" name="Content Placeholder 2"/>
          <p:cNvSpPr>
            <a:spLocks noGrp="1"/>
          </p:cNvSpPr>
          <p:nvPr>
            <p:ph idx="1"/>
          </p:nvPr>
        </p:nvSpPr>
        <p:spPr/>
        <p:txBody>
          <a:bodyPr/>
          <a:lstStyle/>
          <a:p>
            <a:r>
              <a:rPr lang="en-US" sz="2400" dirty="0" smtClean="0"/>
              <a:t>Attended by 10 countries (</a:t>
            </a:r>
            <a:r>
              <a:rPr lang="en-US" sz="2400" dirty="0"/>
              <a:t>Côte d'Ivoire, Senegal, Togo, Benin, Mali, Niger, </a:t>
            </a:r>
            <a:r>
              <a:rPr lang="en-US" sz="2400" dirty="0" smtClean="0"/>
              <a:t>Mauritius, Ghana</a:t>
            </a:r>
            <a:r>
              <a:rPr lang="en-US" sz="2400" dirty="0"/>
              <a:t>, Chad, and Burkina Faso</a:t>
            </a:r>
            <a:r>
              <a:rPr lang="en-US" sz="2400" dirty="0" smtClean="0"/>
              <a:t>) and;</a:t>
            </a:r>
          </a:p>
          <a:p>
            <a:r>
              <a:rPr lang="en-US" sz="2400" dirty="0" smtClean="0"/>
              <a:t>A network of young programmers called CODERS4Africa representing the wider network of youth associations put together by ADEA.</a:t>
            </a:r>
          </a:p>
          <a:p>
            <a:r>
              <a:rPr lang="en-US" sz="2400" dirty="0" smtClean="0"/>
              <a:t>An Association for the promotion of animal husbandry in the Sahel and Savannah (APESS in French)</a:t>
            </a:r>
          </a:p>
          <a:p>
            <a:endParaRPr lang="en-US" sz="2400" dirty="0"/>
          </a:p>
        </p:txBody>
      </p:sp>
    </p:spTree>
    <p:extLst>
      <p:ext uri="{BB962C8B-B14F-4D97-AF65-F5344CB8AC3E}">
        <p14:creationId xmlns:p14="http://schemas.microsoft.com/office/powerpoint/2010/main" xmlns="" val="13065765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77200" cy="1143000"/>
          </a:xfrm>
        </p:spPr>
        <p:txBody>
          <a:bodyPr>
            <a:normAutofit fontScale="90000"/>
          </a:bodyPr>
          <a:lstStyle/>
          <a:p>
            <a:r>
              <a:rPr lang="en-US" sz="2800" b="1" dirty="0"/>
              <a:t>ICQN /TVSD Seminar on the socio-economic integration of young people in </a:t>
            </a:r>
            <a:r>
              <a:rPr lang="en-US" sz="2800" b="1" dirty="0" smtClean="0"/>
              <a:t>Africa: Lessons learned and policy responses</a:t>
            </a:r>
            <a:endParaRPr lang="en-US" sz="2800" dirty="0"/>
          </a:p>
        </p:txBody>
      </p:sp>
      <p:sp>
        <p:nvSpPr>
          <p:cNvPr id="3" name="Content Placeholder 2"/>
          <p:cNvSpPr>
            <a:spLocks noGrp="1"/>
          </p:cNvSpPr>
          <p:nvPr>
            <p:ph idx="1"/>
          </p:nvPr>
        </p:nvSpPr>
        <p:spPr>
          <a:xfrm>
            <a:off x="457200" y="1371600"/>
            <a:ext cx="8229600" cy="4663440"/>
          </a:xfrm>
        </p:spPr>
        <p:txBody>
          <a:bodyPr/>
          <a:lstStyle/>
          <a:p>
            <a:pPr marL="3175" indent="0">
              <a:buNone/>
            </a:pPr>
            <a:endParaRPr lang="en-US" sz="2400" dirty="0" smtClean="0"/>
          </a:p>
          <a:p>
            <a:pPr marL="3175" indent="0">
              <a:buNone/>
            </a:pPr>
            <a:r>
              <a:rPr lang="en-US" sz="2400" b="1" i="1" dirty="0"/>
              <a:t>The reform or creation of institutional </a:t>
            </a:r>
            <a:r>
              <a:rPr lang="en-US" sz="2400" b="1" i="1" dirty="0" smtClean="0"/>
              <a:t>frameworks</a:t>
            </a:r>
            <a:endParaRPr lang="en-US" sz="2400" dirty="0" smtClean="0"/>
          </a:p>
          <a:p>
            <a:r>
              <a:rPr lang="en-US" sz="2400" dirty="0"/>
              <a:t>The establishment of an institutional framework structured around the Ministries in charge of Technical and Vocational Skills Development and Employment, together with their central and decentralized structures, technical services and implementing agencies</a:t>
            </a:r>
          </a:p>
          <a:p>
            <a:pPr lvl="0"/>
            <a:r>
              <a:rPr lang="en-US" sz="2400" dirty="0"/>
              <a:t>The establishment of informational and guidance platforms for young people</a:t>
            </a:r>
          </a:p>
          <a:p>
            <a:pPr lvl="0"/>
            <a:r>
              <a:rPr lang="en-US" sz="2400" dirty="0"/>
              <a:t>The development of partnerships with the private sector</a:t>
            </a:r>
          </a:p>
          <a:p>
            <a:pPr marL="3175" indent="0">
              <a:buNone/>
            </a:pPr>
            <a:endParaRPr lang="en-US" sz="2400" dirty="0"/>
          </a:p>
        </p:txBody>
      </p:sp>
    </p:spTree>
    <p:extLst>
      <p:ext uri="{BB962C8B-B14F-4D97-AF65-F5344CB8AC3E}">
        <p14:creationId xmlns:p14="http://schemas.microsoft.com/office/powerpoint/2010/main" xmlns="" val="5454917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77200" cy="1143000"/>
          </a:xfrm>
        </p:spPr>
        <p:txBody>
          <a:bodyPr>
            <a:normAutofit fontScale="90000"/>
          </a:bodyPr>
          <a:lstStyle/>
          <a:p>
            <a:r>
              <a:rPr lang="en-US" sz="2800" b="1" dirty="0"/>
              <a:t>ICQN /TVSD Seminar on the socio-economic integration of young people in </a:t>
            </a:r>
            <a:r>
              <a:rPr lang="en-US" sz="2800" b="1" dirty="0" smtClean="0"/>
              <a:t>Africa: Lessons learned and policy responses</a:t>
            </a:r>
            <a:endParaRPr lang="en-US" sz="2800" dirty="0"/>
          </a:p>
        </p:txBody>
      </p:sp>
      <p:sp>
        <p:nvSpPr>
          <p:cNvPr id="3" name="Content Placeholder 2"/>
          <p:cNvSpPr>
            <a:spLocks noGrp="1"/>
          </p:cNvSpPr>
          <p:nvPr>
            <p:ph idx="1"/>
          </p:nvPr>
        </p:nvSpPr>
        <p:spPr>
          <a:xfrm>
            <a:off x="457200" y="1371600"/>
            <a:ext cx="8305800" cy="4876800"/>
          </a:xfrm>
        </p:spPr>
        <p:txBody>
          <a:bodyPr/>
          <a:lstStyle/>
          <a:p>
            <a:pPr marL="3175" indent="0">
              <a:buNone/>
            </a:pPr>
            <a:r>
              <a:rPr lang="en-US" sz="1800" b="1" i="1" dirty="0" smtClean="0"/>
              <a:t>The </a:t>
            </a:r>
            <a:r>
              <a:rPr lang="en-US" sz="1800" b="1" i="1" dirty="0"/>
              <a:t>development of strategies for integrating young people</a:t>
            </a:r>
            <a:endParaRPr lang="en-US" sz="1800" dirty="0"/>
          </a:p>
          <a:p>
            <a:pPr lvl="0"/>
            <a:r>
              <a:rPr lang="en-US" sz="1800" dirty="0"/>
              <a:t>The establishment of arrangements for and offers of training by ministries in the various sectors</a:t>
            </a:r>
          </a:p>
          <a:p>
            <a:pPr lvl="0"/>
            <a:r>
              <a:rPr lang="en-US" sz="1800" dirty="0"/>
              <a:t>Building and equipping vocational training </a:t>
            </a:r>
            <a:r>
              <a:rPr lang="en-US" sz="1800" dirty="0" smtClean="0"/>
              <a:t>centers</a:t>
            </a:r>
            <a:endParaRPr lang="en-US" sz="1800" dirty="0"/>
          </a:p>
          <a:p>
            <a:pPr lvl="0"/>
            <a:r>
              <a:rPr lang="en-US" sz="1800" dirty="0"/>
              <a:t>The establishment of various projects and </a:t>
            </a:r>
            <a:r>
              <a:rPr lang="en-US" sz="1800" dirty="0" smtClean="0"/>
              <a:t>programs </a:t>
            </a:r>
            <a:r>
              <a:rPr lang="en-US" sz="1800" dirty="0"/>
              <a:t>to enhance the employability of young people and promote waged employment or long-term self-employment financially and technically by the countries and/or by the partners</a:t>
            </a:r>
          </a:p>
          <a:p>
            <a:pPr lvl="0"/>
            <a:r>
              <a:rPr lang="en-US" sz="1800" dirty="0"/>
              <a:t>The recruitment of young people into the civil service on specific occasions</a:t>
            </a:r>
          </a:p>
          <a:p>
            <a:pPr lvl="0"/>
            <a:r>
              <a:rPr lang="en-US" sz="1800" dirty="0"/>
              <a:t>The development of high-intensity </a:t>
            </a:r>
            <a:r>
              <a:rPr lang="en-US" sz="1800" dirty="0" smtClean="0"/>
              <a:t>labor programs </a:t>
            </a:r>
            <a:r>
              <a:rPr lang="en-US" sz="1800" dirty="0"/>
              <a:t>(“</a:t>
            </a:r>
            <a:r>
              <a:rPr lang="en-US" sz="1800" i="1" dirty="0"/>
              <a:t>THIMO</a:t>
            </a:r>
            <a:r>
              <a:rPr lang="en-US" sz="1800" dirty="0"/>
              <a:t>”)</a:t>
            </a:r>
          </a:p>
          <a:p>
            <a:pPr lvl="0"/>
            <a:r>
              <a:rPr lang="en-US" sz="1800" dirty="0"/>
              <a:t>Training in entrepreneurship and the acquisition of technical and vocational skills</a:t>
            </a:r>
          </a:p>
          <a:p>
            <a:pPr lvl="0"/>
            <a:r>
              <a:rPr lang="en-US" sz="1800" dirty="0"/>
              <a:t>Strengthening apprenticeship </a:t>
            </a:r>
            <a:r>
              <a:rPr lang="en-US" sz="1800" dirty="0" smtClean="0"/>
              <a:t>programs</a:t>
            </a:r>
            <a:endParaRPr lang="en-US" sz="1800" dirty="0"/>
          </a:p>
          <a:p>
            <a:pPr lvl="0"/>
            <a:r>
              <a:rPr lang="en-US" sz="1800" dirty="0"/>
              <a:t>Reforming legislation with a view to creating new businesses </a:t>
            </a:r>
            <a:endParaRPr lang="en-US" sz="1800" dirty="0" smtClean="0"/>
          </a:p>
          <a:p>
            <a:pPr lvl="0"/>
            <a:r>
              <a:rPr lang="en-US" sz="1800" dirty="0" smtClean="0"/>
              <a:t>The </a:t>
            </a:r>
            <a:r>
              <a:rPr lang="en-US" sz="1800" dirty="0"/>
              <a:t>recognition and validation of learning acquired on the job  </a:t>
            </a:r>
          </a:p>
          <a:p>
            <a:pPr marL="3175" indent="0">
              <a:buNone/>
            </a:pPr>
            <a:endParaRPr lang="en-US" sz="1800" dirty="0"/>
          </a:p>
        </p:txBody>
      </p:sp>
    </p:spTree>
    <p:extLst>
      <p:ext uri="{BB962C8B-B14F-4D97-AF65-F5344CB8AC3E}">
        <p14:creationId xmlns:p14="http://schemas.microsoft.com/office/powerpoint/2010/main" xmlns="" val="1223219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77200" cy="1143000"/>
          </a:xfrm>
        </p:spPr>
        <p:txBody>
          <a:bodyPr>
            <a:normAutofit fontScale="90000"/>
          </a:bodyPr>
          <a:lstStyle/>
          <a:p>
            <a:r>
              <a:rPr lang="en-US" sz="2800" b="1" dirty="0"/>
              <a:t>ICQN /TVSD Seminar on the socio-economic integration of young people in </a:t>
            </a:r>
            <a:r>
              <a:rPr lang="en-US" sz="2800" b="1" dirty="0" smtClean="0"/>
              <a:t>Africa: Lessons learned and policy responses</a:t>
            </a:r>
            <a:endParaRPr lang="en-US" sz="2800" dirty="0"/>
          </a:p>
        </p:txBody>
      </p:sp>
      <p:sp>
        <p:nvSpPr>
          <p:cNvPr id="3" name="Content Placeholder 2"/>
          <p:cNvSpPr>
            <a:spLocks noGrp="1"/>
          </p:cNvSpPr>
          <p:nvPr>
            <p:ph idx="1"/>
          </p:nvPr>
        </p:nvSpPr>
        <p:spPr>
          <a:xfrm>
            <a:off x="457200" y="1371600"/>
            <a:ext cx="8305800" cy="4876800"/>
          </a:xfrm>
        </p:spPr>
        <p:txBody>
          <a:bodyPr/>
          <a:lstStyle/>
          <a:p>
            <a:pPr marL="3175" indent="0">
              <a:buNone/>
            </a:pPr>
            <a:r>
              <a:rPr lang="en-US" sz="1800" b="1" dirty="0" smtClean="0"/>
              <a:t>Key achievements and promising approaches</a:t>
            </a:r>
          </a:p>
          <a:p>
            <a:pPr lvl="0"/>
            <a:r>
              <a:rPr lang="en-US" sz="1800" dirty="0"/>
              <a:t>Youth employment has grown to become a national priority. This has resulted in the implementation of legal, institutional and strategic measures</a:t>
            </a:r>
          </a:p>
          <a:p>
            <a:pPr lvl="0"/>
            <a:r>
              <a:rPr lang="en-US" sz="1800" dirty="0"/>
              <a:t>The institutional underpinning of integration </a:t>
            </a:r>
            <a:r>
              <a:rPr lang="en-US" sz="1800" dirty="0" smtClean="0"/>
              <a:t>programs</a:t>
            </a:r>
            <a:endParaRPr lang="en-US" sz="1800" dirty="0"/>
          </a:p>
          <a:p>
            <a:pPr lvl="0"/>
            <a:r>
              <a:rPr lang="en-US" sz="1800" dirty="0"/>
              <a:t>The tendency to adopt a global approach to handling the vocational integration of young people</a:t>
            </a:r>
          </a:p>
          <a:p>
            <a:pPr lvl="0"/>
            <a:r>
              <a:rPr lang="en-US" sz="1800" dirty="0"/>
              <a:t>Consideration for all categories of young people (school graduates and school leavers, with or without diplomas)</a:t>
            </a:r>
          </a:p>
          <a:p>
            <a:pPr lvl="0"/>
            <a:r>
              <a:rPr lang="en-US" sz="1800" dirty="0"/>
              <a:t>The strong questioning of government by young people</a:t>
            </a:r>
          </a:p>
          <a:p>
            <a:pPr lvl="0"/>
            <a:r>
              <a:rPr lang="en-US" sz="1800" dirty="0"/>
              <a:t>The mobilization of numerous partners on the issue of employment, particularly the employment of young people</a:t>
            </a:r>
          </a:p>
          <a:p>
            <a:pPr lvl="0"/>
            <a:r>
              <a:rPr lang="en-US" sz="1800" dirty="0"/>
              <a:t>The involvement of local communities in addressing the problem of youth employment </a:t>
            </a:r>
          </a:p>
          <a:p>
            <a:pPr marL="3175" indent="0">
              <a:buNone/>
            </a:pPr>
            <a:endParaRPr lang="en-US" sz="1800" dirty="0"/>
          </a:p>
        </p:txBody>
      </p:sp>
    </p:spTree>
    <p:extLst>
      <p:ext uri="{BB962C8B-B14F-4D97-AF65-F5344CB8AC3E}">
        <p14:creationId xmlns:p14="http://schemas.microsoft.com/office/powerpoint/2010/main" xmlns="" val="24764302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77200" cy="1143000"/>
          </a:xfrm>
        </p:spPr>
        <p:txBody>
          <a:bodyPr>
            <a:normAutofit fontScale="90000"/>
          </a:bodyPr>
          <a:lstStyle/>
          <a:p>
            <a:r>
              <a:rPr lang="en-US" sz="2800" b="1" dirty="0"/>
              <a:t>ICQN /TVSD Seminar on the socio-economic integration of young people in </a:t>
            </a:r>
            <a:r>
              <a:rPr lang="en-US" sz="2800" b="1" dirty="0" smtClean="0"/>
              <a:t>Africa: Lessons learned and policy responses</a:t>
            </a:r>
            <a:endParaRPr lang="en-US" sz="2800" dirty="0"/>
          </a:p>
        </p:txBody>
      </p:sp>
      <p:sp>
        <p:nvSpPr>
          <p:cNvPr id="3" name="Content Placeholder 2"/>
          <p:cNvSpPr>
            <a:spLocks noGrp="1"/>
          </p:cNvSpPr>
          <p:nvPr>
            <p:ph idx="1"/>
          </p:nvPr>
        </p:nvSpPr>
        <p:spPr>
          <a:xfrm>
            <a:off x="457200" y="1371600"/>
            <a:ext cx="8305800" cy="4876800"/>
          </a:xfrm>
        </p:spPr>
        <p:txBody>
          <a:bodyPr/>
          <a:lstStyle/>
          <a:p>
            <a:pPr marL="3175" indent="0">
              <a:buNone/>
            </a:pPr>
            <a:r>
              <a:rPr lang="en-US" sz="2400" b="1" dirty="0" smtClean="0"/>
              <a:t>Key achievements and promising approaches</a:t>
            </a:r>
          </a:p>
          <a:p>
            <a:pPr lvl="1"/>
            <a:r>
              <a:rPr lang="en-US" sz="2400" dirty="0"/>
              <a:t>Taking into account job opportunities in the agriculture and livestock sector</a:t>
            </a:r>
          </a:p>
          <a:p>
            <a:pPr lvl="1"/>
            <a:r>
              <a:rPr lang="en-US" sz="2400" dirty="0"/>
              <a:t>The networking of different actors </a:t>
            </a:r>
          </a:p>
          <a:p>
            <a:pPr lvl="1"/>
            <a:r>
              <a:rPr lang="en-US" sz="2400" dirty="0"/>
              <a:t>The development of vocational guidance for the recruitment of young people in some countries</a:t>
            </a:r>
          </a:p>
          <a:p>
            <a:pPr lvl="1"/>
            <a:r>
              <a:rPr lang="en-US" sz="2400" dirty="0"/>
              <a:t>The use of ICT for the job </a:t>
            </a:r>
            <a:r>
              <a:rPr lang="en-US" sz="2400" dirty="0" smtClean="0"/>
              <a:t>search and creation</a:t>
            </a:r>
          </a:p>
          <a:p>
            <a:pPr lvl="1"/>
            <a:r>
              <a:rPr lang="en-US" sz="2400" dirty="0" smtClean="0"/>
              <a:t>CODERS4Africa have now supported APESS in Senegal to develop software applications for cattle herders.</a:t>
            </a:r>
            <a:endParaRPr lang="en-US" sz="2400" dirty="0"/>
          </a:p>
          <a:p>
            <a:pPr marL="3175" indent="0">
              <a:buNone/>
            </a:pPr>
            <a:endParaRPr lang="en-US" sz="2400" dirty="0"/>
          </a:p>
        </p:txBody>
      </p:sp>
    </p:spTree>
    <p:extLst>
      <p:ext uri="{BB962C8B-B14F-4D97-AF65-F5344CB8AC3E}">
        <p14:creationId xmlns:p14="http://schemas.microsoft.com/office/powerpoint/2010/main" xmlns="" val="1942975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77200" cy="1143000"/>
          </a:xfrm>
        </p:spPr>
        <p:txBody>
          <a:bodyPr>
            <a:normAutofit fontScale="90000"/>
          </a:bodyPr>
          <a:lstStyle/>
          <a:p>
            <a:r>
              <a:rPr lang="en-US" sz="2800" b="1" dirty="0"/>
              <a:t>ICQN /TVSD Seminar on the socio-economic integration of young people in </a:t>
            </a:r>
            <a:r>
              <a:rPr lang="en-US" sz="2800" b="1" dirty="0" smtClean="0"/>
              <a:t>Africa: Lessons learned and policy responses</a:t>
            </a:r>
            <a:endParaRPr lang="en-US" sz="2800" dirty="0"/>
          </a:p>
        </p:txBody>
      </p:sp>
      <p:sp>
        <p:nvSpPr>
          <p:cNvPr id="3" name="Content Placeholder 2"/>
          <p:cNvSpPr>
            <a:spLocks noGrp="1"/>
          </p:cNvSpPr>
          <p:nvPr>
            <p:ph idx="1"/>
          </p:nvPr>
        </p:nvSpPr>
        <p:spPr>
          <a:xfrm>
            <a:off x="457200" y="1371600"/>
            <a:ext cx="8305800" cy="4876800"/>
          </a:xfrm>
        </p:spPr>
        <p:txBody>
          <a:bodyPr/>
          <a:lstStyle/>
          <a:p>
            <a:pPr marL="3175" indent="0">
              <a:buNone/>
            </a:pPr>
            <a:r>
              <a:rPr lang="en-US" sz="2200" b="1" dirty="0" smtClean="0"/>
              <a:t>Challenges</a:t>
            </a:r>
          </a:p>
          <a:p>
            <a:pPr lvl="0"/>
            <a:r>
              <a:rPr lang="en-US" sz="2200" dirty="0"/>
              <a:t>A low level of economic and industrial development</a:t>
            </a:r>
          </a:p>
          <a:p>
            <a:pPr lvl="0"/>
            <a:r>
              <a:rPr lang="en-US" sz="2200" dirty="0"/>
              <a:t>Need to take greater account of requirements in human resources when developing economic policies and strategies</a:t>
            </a:r>
          </a:p>
          <a:p>
            <a:pPr lvl="0"/>
            <a:r>
              <a:rPr lang="en-US" sz="2200" dirty="0"/>
              <a:t>The implementation of training policies without considering the needs of strategic sectors with growth potential</a:t>
            </a:r>
          </a:p>
          <a:p>
            <a:pPr lvl="0"/>
            <a:r>
              <a:rPr lang="en-US" sz="2200" dirty="0"/>
              <a:t>The absence in some countries of a public fund for the integration of young people</a:t>
            </a:r>
          </a:p>
          <a:p>
            <a:pPr lvl="0"/>
            <a:r>
              <a:rPr lang="en-US" sz="2200" dirty="0"/>
              <a:t>A lack of coordination and cohesion among the actors in several countries</a:t>
            </a:r>
          </a:p>
          <a:p>
            <a:r>
              <a:rPr lang="en-US" sz="2200" dirty="0"/>
              <a:t>A low level of involvement of the private sector  in training </a:t>
            </a:r>
            <a:r>
              <a:rPr lang="en-US" sz="2200" dirty="0" smtClean="0"/>
              <a:t>programs</a:t>
            </a:r>
            <a:endParaRPr lang="en-US" sz="2200" b="1" dirty="0" smtClean="0"/>
          </a:p>
        </p:txBody>
      </p:sp>
    </p:spTree>
    <p:extLst>
      <p:ext uri="{BB962C8B-B14F-4D97-AF65-F5344CB8AC3E}">
        <p14:creationId xmlns:p14="http://schemas.microsoft.com/office/powerpoint/2010/main" xmlns="" val="3970350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fontScale="90000"/>
          </a:bodyPr>
          <a:lstStyle/>
          <a:p>
            <a:r>
              <a:rPr lang="en-US" dirty="0" smtClean="0"/>
              <a:t>African Challenges to youth integration into labor market</a:t>
            </a:r>
            <a:endParaRPr lang="en-US" dirty="0"/>
          </a:p>
        </p:txBody>
      </p:sp>
      <p:sp>
        <p:nvSpPr>
          <p:cNvPr id="3" name="Content Placeholder 2"/>
          <p:cNvSpPr>
            <a:spLocks noGrp="1"/>
          </p:cNvSpPr>
          <p:nvPr>
            <p:ph idx="1"/>
          </p:nvPr>
        </p:nvSpPr>
        <p:spPr/>
        <p:txBody>
          <a:bodyPr/>
          <a:lstStyle/>
          <a:p>
            <a:pPr marL="3175" indent="0">
              <a:buNone/>
            </a:pPr>
            <a:r>
              <a:rPr lang="en-US" sz="2000" dirty="0" smtClean="0"/>
              <a:t>“Africa </a:t>
            </a:r>
            <a:r>
              <a:rPr lang="en-US" sz="2000" dirty="0"/>
              <a:t>has some of the most abundant natural resources in the world, many of which are yet to be tapped. These include not just minerals and oil, but also bountiful possibilities for clean energy. But natural resources are not Africa’s only advantage. While Western countries are shouldering the burden of aging populations, Africa is the world’s youngest continent. </a:t>
            </a:r>
            <a:r>
              <a:rPr lang="en-US" sz="2000" u="sng" dirty="0"/>
              <a:t>If it invests in education and training to develop the potential of its youth, Africa could become one of the most dynamic and productive of economies</a:t>
            </a:r>
            <a:r>
              <a:rPr lang="en-US" sz="2000" dirty="0" smtClean="0"/>
              <a:t>.”</a:t>
            </a:r>
            <a:r>
              <a:rPr lang="en-GB" sz="2000" i="1" dirty="0"/>
              <a:t> </a:t>
            </a:r>
            <a:r>
              <a:rPr lang="en-GB" sz="2400" i="1" dirty="0" smtClean="0"/>
              <a:t>African Development Bank. “Africa </a:t>
            </a:r>
            <a:r>
              <a:rPr lang="en-GB" sz="2400" i="1" dirty="0"/>
              <a:t>in 50 Years’ Time: The Road towards Inclusive </a:t>
            </a:r>
            <a:r>
              <a:rPr lang="en-GB" sz="2400" i="1" dirty="0" smtClean="0"/>
              <a:t>Growth</a:t>
            </a:r>
            <a:r>
              <a:rPr lang="en-GB" sz="2400" dirty="0" smtClean="0"/>
              <a:t>” September 2011 </a:t>
            </a:r>
            <a:r>
              <a:rPr lang="en-US" sz="2400" dirty="0" smtClean="0"/>
              <a:t>(p.5) .  </a:t>
            </a:r>
          </a:p>
          <a:p>
            <a:pPr marL="3175" indent="0">
              <a:buNone/>
            </a:pPr>
            <a:endParaRPr lang="en-US" sz="2400" dirty="0">
              <a:solidFill>
                <a:schemeClr val="tx2"/>
              </a:solidFill>
            </a:endParaRPr>
          </a:p>
          <a:p>
            <a:pPr marL="3175" indent="0">
              <a:buNone/>
            </a:pPr>
            <a:r>
              <a:rPr lang="en-US" sz="6000" dirty="0" smtClean="0">
                <a:solidFill>
                  <a:schemeClr val="tx2"/>
                </a:solidFill>
              </a:rPr>
              <a:t>YET………………..</a:t>
            </a:r>
          </a:p>
          <a:p>
            <a:pPr marL="517525" indent="-514350">
              <a:buAutoNum type="arabicPeriod"/>
            </a:pPr>
            <a:endParaRPr lang="en-US" sz="2400" dirty="0" smtClean="0"/>
          </a:p>
        </p:txBody>
      </p:sp>
    </p:spTree>
    <p:extLst>
      <p:ext uri="{BB962C8B-B14F-4D97-AF65-F5344CB8AC3E}">
        <p14:creationId xmlns:p14="http://schemas.microsoft.com/office/powerpoint/2010/main" xmlns="" val="3747158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8680"/>
          </a:xfrm>
        </p:spPr>
        <p:txBody>
          <a:bodyPr>
            <a:normAutofit fontScale="90000"/>
          </a:bodyPr>
          <a:lstStyle/>
          <a:p>
            <a:r>
              <a:rPr lang="en-US" dirty="0"/>
              <a:t>African Challenges to youth integration into labor market</a:t>
            </a:r>
          </a:p>
        </p:txBody>
      </p:sp>
      <p:sp>
        <p:nvSpPr>
          <p:cNvPr id="3" name="Content Placeholder 2"/>
          <p:cNvSpPr>
            <a:spLocks noGrp="1"/>
          </p:cNvSpPr>
          <p:nvPr>
            <p:ph idx="1"/>
          </p:nvPr>
        </p:nvSpPr>
        <p:spPr>
          <a:xfrm>
            <a:off x="457201" y="1295400"/>
            <a:ext cx="8229600" cy="4953000"/>
          </a:xfrm>
        </p:spPr>
        <p:txBody>
          <a:bodyPr/>
          <a:lstStyle/>
          <a:p>
            <a:r>
              <a:rPr lang="en-US" sz="2000" dirty="0"/>
              <a:t>In most African countries, the category of "young people" or "youth" includes persons aged 15 to 35, representing at least 60% of the population. </a:t>
            </a:r>
            <a:endParaRPr lang="en-US" sz="2000" dirty="0" smtClean="0"/>
          </a:p>
          <a:p>
            <a:r>
              <a:rPr lang="en-US" sz="2000" dirty="0" smtClean="0"/>
              <a:t>On </a:t>
            </a:r>
            <a:r>
              <a:rPr lang="en-US" sz="2000" dirty="0"/>
              <a:t>the whole the levels of unemployment and underemployment of young people are quite high (8-60%) and require special attention</a:t>
            </a:r>
            <a:endParaRPr lang="en-US" sz="2000" dirty="0" smtClean="0"/>
          </a:p>
          <a:p>
            <a:r>
              <a:rPr lang="en-US" sz="2000" dirty="0" smtClean="0"/>
              <a:t>Young </a:t>
            </a:r>
            <a:r>
              <a:rPr lang="en-US" sz="2000" dirty="0"/>
              <a:t>people are the hardest hit by unemployment, under-qualifications, under-employment and difficulties with socio-economic integration. </a:t>
            </a:r>
            <a:endParaRPr lang="en-US" sz="2000" dirty="0" smtClean="0"/>
          </a:p>
          <a:p>
            <a:r>
              <a:rPr lang="en-US" sz="2000" dirty="0"/>
              <a:t> The mismatch between the supply and demand for labor is ongoing.</a:t>
            </a:r>
            <a:endParaRPr lang="en-US" sz="2000" dirty="0" smtClean="0"/>
          </a:p>
          <a:p>
            <a:r>
              <a:rPr lang="en-US" sz="2000" b="1" dirty="0" smtClean="0"/>
              <a:t>An </a:t>
            </a:r>
            <a:r>
              <a:rPr lang="en-US" sz="2000" b="1" dirty="0"/>
              <a:t>A</a:t>
            </a:r>
            <a:r>
              <a:rPr lang="en-US" sz="2000" b="1" dirty="0" smtClean="0"/>
              <a:t>frican Paradox</a:t>
            </a:r>
            <a:r>
              <a:rPr lang="en-US" sz="2000" dirty="0" smtClean="0"/>
              <a:t>: The </a:t>
            </a:r>
            <a:r>
              <a:rPr lang="en-US" sz="2000" dirty="0"/>
              <a:t>informal economy provides more employment opportunities than the modern public and private sectors</a:t>
            </a:r>
            <a:r>
              <a:rPr lang="en-US" sz="2000" dirty="0" smtClean="0"/>
              <a:t>.</a:t>
            </a:r>
          </a:p>
          <a:p>
            <a:endParaRPr lang="en-US" sz="2000" dirty="0"/>
          </a:p>
        </p:txBody>
      </p:sp>
    </p:spTree>
    <p:extLst>
      <p:ext uri="{BB962C8B-B14F-4D97-AF65-F5344CB8AC3E}">
        <p14:creationId xmlns:p14="http://schemas.microsoft.com/office/powerpoint/2010/main" xmlns="" val="243825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3958178194"/>
              </p:ext>
            </p:extLst>
          </p:nvPr>
        </p:nvGraphicFramePr>
        <p:xfrm>
          <a:off x="457200" y="1576387"/>
          <a:ext cx="8517987" cy="4664077"/>
        </p:xfrm>
        <a:graphic>
          <a:graphicData uri="http://schemas.openxmlformats.org/drawingml/2006/table">
            <a:tbl>
              <a:tblPr/>
              <a:tblGrid>
                <a:gridCol w="3407193"/>
                <a:gridCol w="851799"/>
                <a:gridCol w="851799"/>
                <a:gridCol w="851799"/>
                <a:gridCol w="851799"/>
                <a:gridCol w="851799"/>
                <a:gridCol w="851799"/>
              </a:tblGrid>
              <a:tr h="543352">
                <a:tc rowSpan="2">
                  <a:txBody>
                    <a:bodyPr/>
                    <a:lstStyle/>
                    <a:p>
                      <a:pPr algn="l" fontAlgn="t"/>
                      <a:r>
                        <a:rPr lang="en-US" sz="1700" dirty="0">
                          <a:effectLst/>
                        </a:rPr>
                        <a:t>Region</a:t>
                      </a:r>
                    </a:p>
                  </a:txBody>
                  <a:tcPr marL="9117" marR="9117" marT="9117" marB="9117">
                    <a:lnL>
                      <a:noFill/>
                    </a:lnL>
                    <a:lnR>
                      <a:noFill/>
                    </a:lnR>
                    <a:lnT>
                      <a:noFill/>
                    </a:lnT>
                    <a:lnB>
                      <a:noFill/>
                    </a:lnB>
                    <a:solidFill>
                      <a:srgbClr val="BBCCDD"/>
                    </a:solidFill>
                  </a:tcPr>
                </a:tc>
                <a:tc gridSpan="3">
                  <a:txBody>
                    <a:bodyPr/>
                    <a:lstStyle/>
                    <a:p>
                      <a:pPr algn="ctr" fontAlgn="t"/>
                      <a:r>
                        <a:rPr lang="en-US" sz="1700">
                          <a:effectLst/>
                        </a:rPr>
                        <a:t>Adult literacy rate (%)</a:t>
                      </a:r>
                    </a:p>
                  </a:txBody>
                  <a:tcPr marL="9117" marR="9117" marT="9117" marB="9117">
                    <a:lnL>
                      <a:noFill/>
                    </a:lnL>
                    <a:lnR>
                      <a:noFill/>
                    </a:lnR>
                    <a:lnT>
                      <a:noFill/>
                    </a:lnT>
                    <a:lnB>
                      <a:noFill/>
                    </a:lnB>
                    <a:solidFill>
                      <a:srgbClr val="BBCCDD"/>
                    </a:solidFill>
                  </a:tcPr>
                </a:tc>
                <a:tc hMerge="1">
                  <a:txBody>
                    <a:bodyPr/>
                    <a:lstStyle/>
                    <a:p>
                      <a:endParaRPr lang="en-US"/>
                    </a:p>
                  </a:txBody>
                  <a:tcPr/>
                </a:tc>
                <a:tc hMerge="1">
                  <a:txBody>
                    <a:bodyPr/>
                    <a:lstStyle/>
                    <a:p>
                      <a:endParaRPr lang="en-US"/>
                    </a:p>
                  </a:txBody>
                  <a:tcPr/>
                </a:tc>
                <a:tc gridSpan="3">
                  <a:txBody>
                    <a:bodyPr/>
                    <a:lstStyle/>
                    <a:p>
                      <a:pPr algn="ctr" fontAlgn="t"/>
                      <a:r>
                        <a:rPr lang="en-US" sz="1700">
                          <a:effectLst/>
                        </a:rPr>
                        <a:t>Youth literacy rate (%)</a:t>
                      </a:r>
                    </a:p>
                  </a:txBody>
                  <a:tcPr marL="9117" marR="9117" marT="9117" marB="9117">
                    <a:lnL>
                      <a:noFill/>
                    </a:lnL>
                    <a:lnR>
                      <a:noFill/>
                    </a:lnR>
                    <a:lnT>
                      <a:noFill/>
                    </a:lnT>
                    <a:lnB>
                      <a:noFill/>
                    </a:lnB>
                    <a:solidFill>
                      <a:srgbClr val="BBCCDD"/>
                    </a:solidFill>
                  </a:tcPr>
                </a:tc>
                <a:tc hMerge="1">
                  <a:txBody>
                    <a:bodyPr/>
                    <a:lstStyle/>
                    <a:p>
                      <a:endParaRPr lang="en-US"/>
                    </a:p>
                  </a:txBody>
                  <a:tcPr/>
                </a:tc>
                <a:tc hMerge="1">
                  <a:txBody>
                    <a:bodyPr/>
                    <a:lstStyle/>
                    <a:p>
                      <a:endParaRPr lang="en-US"/>
                    </a:p>
                  </a:txBody>
                  <a:tcPr/>
                </a:tc>
              </a:tr>
              <a:tr h="543352">
                <a:tc vMerge="1">
                  <a:txBody>
                    <a:bodyPr/>
                    <a:lstStyle/>
                    <a:p>
                      <a:endParaRPr lang="en-US"/>
                    </a:p>
                  </a:txBody>
                  <a:tcPr/>
                </a:tc>
                <a:tc>
                  <a:txBody>
                    <a:bodyPr/>
                    <a:lstStyle/>
                    <a:p>
                      <a:pPr algn="ctr" fontAlgn="t"/>
                      <a:r>
                        <a:rPr lang="en-US" sz="1700">
                          <a:effectLst/>
                        </a:rPr>
                        <a:t>Total</a:t>
                      </a:r>
                    </a:p>
                  </a:txBody>
                  <a:tcPr marL="9117" marR="9117" marT="9117" marB="9117">
                    <a:lnL>
                      <a:noFill/>
                    </a:lnL>
                    <a:lnR>
                      <a:noFill/>
                    </a:lnR>
                    <a:lnT>
                      <a:noFill/>
                    </a:lnT>
                    <a:lnB>
                      <a:noFill/>
                    </a:lnB>
                    <a:solidFill>
                      <a:srgbClr val="BBCCDD"/>
                    </a:solidFill>
                  </a:tcPr>
                </a:tc>
                <a:tc>
                  <a:txBody>
                    <a:bodyPr/>
                    <a:lstStyle/>
                    <a:p>
                      <a:pPr algn="ctr" fontAlgn="t"/>
                      <a:r>
                        <a:rPr lang="en-US" sz="1700">
                          <a:effectLst/>
                        </a:rPr>
                        <a:t>Male</a:t>
                      </a:r>
                    </a:p>
                  </a:txBody>
                  <a:tcPr marL="9117" marR="9117" marT="9117" marB="9117">
                    <a:lnL>
                      <a:noFill/>
                    </a:lnL>
                    <a:lnR>
                      <a:noFill/>
                    </a:lnR>
                    <a:lnT>
                      <a:noFill/>
                    </a:lnT>
                    <a:lnB>
                      <a:noFill/>
                    </a:lnB>
                    <a:solidFill>
                      <a:srgbClr val="BBCCDD"/>
                    </a:solidFill>
                  </a:tcPr>
                </a:tc>
                <a:tc>
                  <a:txBody>
                    <a:bodyPr/>
                    <a:lstStyle/>
                    <a:p>
                      <a:pPr algn="ctr" fontAlgn="t"/>
                      <a:r>
                        <a:rPr lang="en-US" sz="1700">
                          <a:effectLst/>
                        </a:rPr>
                        <a:t>Female</a:t>
                      </a:r>
                    </a:p>
                  </a:txBody>
                  <a:tcPr marL="9117" marR="9117" marT="9117" marB="9117">
                    <a:lnL>
                      <a:noFill/>
                    </a:lnL>
                    <a:lnR>
                      <a:noFill/>
                    </a:lnR>
                    <a:lnT>
                      <a:noFill/>
                    </a:lnT>
                    <a:lnB>
                      <a:noFill/>
                    </a:lnB>
                    <a:solidFill>
                      <a:srgbClr val="BBCCDD"/>
                    </a:solidFill>
                  </a:tcPr>
                </a:tc>
                <a:tc>
                  <a:txBody>
                    <a:bodyPr/>
                    <a:lstStyle/>
                    <a:p>
                      <a:pPr algn="ctr" fontAlgn="t"/>
                      <a:r>
                        <a:rPr lang="en-US" sz="1700">
                          <a:effectLst/>
                        </a:rPr>
                        <a:t>Total</a:t>
                      </a:r>
                    </a:p>
                  </a:txBody>
                  <a:tcPr marL="9117" marR="9117" marT="9117" marB="9117">
                    <a:lnL>
                      <a:noFill/>
                    </a:lnL>
                    <a:lnR>
                      <a:noFill/>
                    </a:lnR>
                    <a:lnT>
                      <a:noFill/>
                    </a:lnT>
                    <a:lnB>
                      <a:noFill/>
                    </a:lnB>
                    <a:solidFill>
                      <a:srgbClr val="BBCCDD"/>
                    </a:solidFill>
                  </a:tcPr>
                </a:tc>
                <a:tc>
                  <a:txBody>
                    <a:bodyPr/>
                    <a:lstStyle/>
                    <a:p>
                      <a:pPr algn="ctr" fontAlgn="t"/>
                      <a:r>
                        <a:rPr lang="en-US" sz="1700">
                          <a:effectLst/>
                        </a:rPr>
                        <a:t>Male</a:t>
                      </a:r>
                    </a:p>
                  </a:txBody>
                  <a:tcPr marL="9117" marR="9117" marT="9117" marB="9117">
                    <a:lnL>
                      <a:noFill/>
                    </a:lnL>
                    <a:lnR>
                      <a:noFill/>
                    </a:lnR>
                    <a:lnT>
                      <a:noFill/>
                    </a:lnT>
                    <a:lnB>
                      <a:noFill/>
                    </a:lnB>
                    <a:solidFill>
                      <a:srgbClr val="BBCCDD"/>
                    </a:solidFill>
                  </a:tcPr>
                </a:tc>
                <a:tc>
                  <a:txBody>
                    <a:bodyPr/>
                    <a:lstStyle/>
                    <a:p>
                      <a:pPr algn="ctr" fontAlgn="t"/>
                      <a:r>
                        <a:rPr lang="en-US" sz="1700">
                          <a:effectLst/>
                        </a:rPr>
                        <a:t>Female</a:t>
                      </a:r>
                    </a:p>
                  </a:txBody>
                  <a:tcPr marL="9117" marR="9117" marT="9117" marB="9117">
                    <a:lnL>
                      <a:noFill/>
                    </a:lnL>
                    <a:lnR>
                      <a:noFill/>
                    </a:lnR>
                    <a:lnT>
                      <a:noFill/>
                    </a:lnT>
                    <a:lnB>
                      <a:noFill/>
                    </a:lnB>
                    <a:solidFill>
                      <a:srgbClr val="BBCCDD"/>
                    </a:solidFill>
                  </a:tcPr>
                </a:tc>
              </a:tr>
              <a:tr h="280793">
                <a:tc>
                  <a:txBody>
                    <a:bodyPr/>
                    <a:lstStyle/>
                    <a:p>
                      <a:pPr algn="l"/>
                      <a:r>
                        <a:rPr lang="en-US" sz="1700">
                          <a:effectLst/>
                        </a:rPr>
                        <a:t>Arab States</a:t>
                      </a:r>
                    </a:p>
                  </a:txBody>
                  <a:tcPr marL="9117" marR="9117" marT="9117" marB="9117" anchor="ctr">
                    <a:lnL>
                      <a:noFill/>
                    </a:lnL>
                    <a:lnR>
                      <a:noFill/>
                    </a:lnR>
                    <a:lnT>
                      <a:noFill/>
                    </a:lnT>
                    <a:lnB>
                      <a:noFill/>
                    </a:lnB>
                  </a:tcPr>
                </a:tc>
                <a:tc>
                  <a:txBody>
                    <a:bodyPr/>
                    <a:lstStyle/>
                    <a:p>
                      <a:pPr algn="ctr"/>
                      <a:r>
                        <a:rPr lang="en-US" sz="1700">
                          <a:effectLst/>
                        </a:rPr>
                        <a:t>74.7</a:t>
                      </a:r>
                    </a:p>
                  </a:txBody>
                  <a:tcPr marL="9117" marR="9117" marT="9117" marB="9117" anchor="ctr">
                    <a:lnL>
                      <a:noFill/>
                    </a:lnL>
                    <a:lnR>
                      <a:noFill/>
                    </a:lnR>
                    <a:lnT>
                      <a:noFill/>
                    </a:lnT>
                    <a:lnB>
                      <a:noFill/>
                    </a:lnB>
                  </a:tcPr>
                </a:tc>
                <a:tc>
                  <a:txBody>
                    <a:bodyPr/>
                    <a:lstStyle/>
                    <a:p>
                      <a:pPr algn="ctr"/>
                      <a:r>
                        <a:rPr lang="en-US" sz="1700">
                          <a:effectLst/>
                        </a:rPr>
                        <a:t>83.3</a:t>
                      </a:r>
                    </a:p>
                  </a:txBody>
                  <a:tcPr marL="9117" marR="9117" marT="9117" marB="9117" anchor="ctr">
                    <a:lnL>
                      <a:noFill/>
                    </a:lnL>
                    <a:lnR>
                      <a:noFill/>
                    </a:lnR>
                    <a:lnT>
                      <a:noFill/>
                    </a:lnT>
                    <a:lnB>
                      <a:noFill/>
                    </a:lnB>
                  </a:tcPr>
                </a:tc>
                <a:tc>
                  <a:txBody>
                    <a:bodyPr/>
                    <a:lstStyle/>
                    <a:p>
                      <a:pPr algn="ctr"/>
                      <a:r>
                        <a:rPr lang="en-US" sz="1700">
                          <a:effectLst/>
                        </a:rPr>
                        <a:t>65.7</a:t>
                      </a:r>
                    </a:p>
                  </a:txBody>
                  <a:tcPr marL="9117" marR="9117" marT="9117" marB="9117" anchor="ctr">
                    <a:lnL>
                      <a:noFill/>
                    </a:lnL>
                    <a:lnR>
                      <a:noFill/>
                    </a:lnR>
                    <a:lnT>
                      <a:noFill/>
                    </a:lnT>
                    <a:lnB>
                      <a:noFill/>
                    </a:lnB>
                  </a:tcPr>
                </a:tc>
                <a:tc>
                  <a:txBody>
                    <a:bodyPr/>
                    <a:lstStyle/>
                    <a:p>
                      <a:pPr algn="ctr"/>
                      <a:r>
                        <a:rPr lang="en-US" sz="1700">
                          <a:effectLst/>
                        </a:rPr>
                        <a:t>89.1</a:t>
                      </a:r>
                    </a:p>
                  </a:txBody>
                  <a:tcPr marL="9117" marR="9117" marT="9117" marB="9117" anchor="ctr">
                    <a:lnL>
                      <a:noFill/>
                    </a:lnL>
                    <a:lnR>
                      <a:noFill/>
                    </a:lnR>
                    <a:lnT>
                      <a:noFill/>
                    </a:lnT>
                    <a:lnB>
                      <a:noFill/>
                    </a:lnB>
                  </a:tcPr>
                </a:tc>
                <a:tc>
                  <a:txBody>
                    <a:bodyPr/>
                    <a:lstStyle/>
                    <a:p>
                      <a:pPr algn="ctr"/>
                      <a:r>
                        <a:rPr lang="en-US" sz="1700">
                          <a:effectLst/>
                        </a:rPr>
                        <a:t>92.4</a:t>
                      </a:r>
                    </a:p>
                  </a:txBody>
                  <a:tcPr marL="9117" marR="9117" marT="9117" marB="9117" anchor="ctr">
                    <a:lnL>
                      <a:noFill/>
                    </a:lnL>
                    <a:lnR>
                      <a:noFill/>
                    </a:lnR>
                    <a:lnT>
                      <a:noFill/>
                    </a:lnT>
                    <a:lnB>
                      <a:noFill/>
                    </a:lnB>
                  </a:tcPr>
                </a:tc>
                <a:tc>
                  <a:txBody>
                    <a:bodyPr/>
                    <a:lstStyle/>
                    <a:p>
                      <a:pPr algn="ctr"/>
                      <a:r>
                        <a:rPr lang="en-US" sz="1700">
                          <a:effectLst/>
                        </a:rPr>
                        <a:t>85.6</a:t>
                      </a:r>
                    </a:p>
                  </a:txBody>
                  <a:tcPr marL="9117" marR="9117" marT="9117" marB="9117" anchor="ctr">
                    <a:lnL>
                      <a:noFill/>
                    </a:lnL>
                    <a:lnR>
                      <a:noFill/>
                    </a:lnR>
                    <a:lnT>
                      <a:noFill/>
                    </a:lnT>
                    <a:lnB>
                      <a:noFill/>
                    </a:lnB>
                  </a:tcPr>
                </a:tc>
              </a:tr>
              <a:tr h="280793">
                <a:tc>
                  <a:txBody>
                    <a:bodyPr/>
                    <a:lstStyle/>
                    <a:p>
                      <a:pPr algn="l"/>
                      <a:r>
                        <a:rPr lang="en-US" sz="1700">
                          <a:effectLst/>
                        </a:rPr>
                        <a:t>Central Asia</a:t>
                      </a:r>
                    </a:p>
                  </a:txBody>
                  <a:tcPr marL="9117" marR="9117" marT="9117" marB="9117" anchor="ctr">
                    <a:lnL>
                      <a:noFill/>
                    </a:lnL>
                    <a:lnR>
                      <a:noFill/>
                    </a:lnR>
                    <a:lnT>
                      <a:noFill/>
                    </a:lnT>
                    <a:lnB>
                      <a:noFill/>
                    </a:lnB>
                  </a:tcPr>
                </a:tc>
                <a:tc>
                  <a:txBody>
                    <a:bodyPr/>
                    <a:lstStyle/>
                    <a:p>
                      <a:pPr algn="ctr"/>
                      <a:r>
                        <a:rPr lang="en-US" sz="1700" dirty="0">
                          <a:effectLst/>
                        </a:rPr>
                        <a:t>99.5</a:t>
                      </a:r>
                    </a:p>
                  </a:txBody>
                  <a:tcPr marL="9117" marR="9117" marT="9117" marB="9117" anchor="ctr">
                    <a:lnL>
                      <a:noFill/>
                    </a:lnL>
                    <a:lnR>
                      <a:noFill/>
                    </a:lnR>
                    <a:lnT>
                      <a:noFill/>
                    </a:lnT>
                    <a:lnB>
                      <a:noFill/>
                    </a:lnB>
                  </a:tcPr>
                </a:tc>
                <a:tc>
                  <a:txBody>
                    <a:bodyPr/>
                    <a:lstStyle/>
                    <a:p>
                      <a:pPr algn="ctr"/>
                      <a:r>
                        <a:rPr lang="en-US" sz="1700">
                          <a:effectLst/>
                        </a:rPr>
                        <a:t>99.6</a:t>
                      </a:r>
                    </a:p>
                  </a:txBody>
                  <a:tcPr marL="9117" marR="9117" marT="9117" marB="9117" anchor="ctr">
                    <a:lnL>
                      <a:noFill/>
                    </a:lnL>
                    <a:lnR>
                      <a:noFill/>
                    </a:lnR>
                    <a:lnT>
                      <a:noFill/>
                    </a:lnT>
                    <a:lnB>
                      <a:noFill/>
                    </a:lnB>
                  </a:tcPr>
                </a:tc>
                <a:tc>
                  <a:txBody>
                    <a:bodyPr/>
                    <a:lstStyle/>
                    <a:p>
                      <a:pPr algn="ctr"/>
                      <a:r>
                        <a:rPr lang="en-US" sz="1700">
                          <a:effectLst/>
                        </a:rPr>
                        <a:t>99.4</a:t>
                      </a:r>
                    </a:p>
                  </a:txBody>
                  <a:tcPr marL="9117" marR="9117" marT="9117" marB="9117" anchor="ctr">
                    <a:lnL>
                      <a:noFill/>
                    </a:lnL>
                    <a:lnR>
                      <a:noFill/>
                    </a:lnR>
                    <a:lnT>
                      <a:noFill/>
                    </a:lnT>
                    <a:lnB>
                      <a:noFill/>
                    </a:lnB>
                  </a:tcPr>
                </a:tc>
                <a:tc>
                  <a:txBody>
                    <a:bodyPr/>
                    <a:lstStyle/>
                    <a:p>
                      <a:pPr algn="ctr"/>
                      <a:r>
                        <a:rPr lang="en-US" sz="1700">
                          <a:effectLst/>
                        </a:rPr>
                        <a:t>99.7</a:t>
                      </a:r>
                    </a:p>
                  </a:txBody>
                  <a:tcPr marL="9117" marR="9117" marT="9117" marB="9117" anchor="ctr">
                    <a:lnL>
                      <a:noFill/>
                    </a:lnL>
                    <a:lnR>
                      <a:noFill/>
                    </a:lnR>
                    <a:lnT>
                      <a:noFill/>
                    </a:lnT>
                    <a:lnB>
                      <a:noFill/>
                    </a:lnB>
                  </a:tcPr>
                </a:tc>
                <a:tc>
                  <a:txBody>
                    <a:bodyPr/>
                    <a:lstStyle/>
                    <a:p>
                      <a:pPr algn="ctr"/>
                      <a:r>
                        <a:rPr lang="en-US" sz="1700">
                          <a:effectLst/>
                        </a:rPr>
                        <a:t>99.6</a:t>
                      </a:r>
                    </a:p>
                  </a:txBody>
                  <a:tcPr marL="9117" marR="9117" marT="9117" marB="9117" anchor="ctr">
                    <a:lnL>
                      <a:noFill/>
                    </a:lnL>
                    <a:lnR>
                      <a:noFill/>
                    </a:lnR>
                    <a:lnT>
                      <a:noFill/>
                    </a:lnT>
                    <a:lnB>
                      <a:noFill/>
                    </a:lnB>
                  </a:tcPr>
                </a:tc>
                <a:tc>
                  <a:txBody>
                    <a:bodyPr/>
                    <a:lstStyle/>
                    <a:p>
                      <a:pPr algn="ctr"/>
                      <a:r>
                        <a:rPr lang="en-US" sz="1700">
                          <a:effectLst/>
                        </a:rPr>
                        <a:t>99.8</a:t>
                      </a:r>
                    </a:p>
                  </a:txBody>
                  <a:tcPr marL="9117" marR="9117" marT="9117" marB="9117" anchor="ctr">
                    <a:lnL>
                      <a:noFill/>
                    </a:lnL>
                    <a:lnR>
                      <a:noFill/>
                    </a:lnR>
                    <a:lnT>
                      <a:noFill/>
                    </a:lnT>
                    <a:lnB>
                      <a:noFill/>
                    </a:lnB>
                  </a:tcPr>
                </a:tc>
              </a:tr>
              <a:tr h="543352">
                <a:tc>
                  <a:txBody>
                    <a:bodyPr/>
                    <a:lstStyle/>
                    <a:p>
                      <a:pPr algn="l"/>
                      <a:r>
                        <a:rPr lang="en-US" sz="1700">
                          <a:effectLst/>
                        </a:rPr>
                        <a:t>Central and Eastern Europe</a:t>
                      </a:r>
                    </a:p>
                  </a:txBody>
                  <a:tcPr marL="9117" marR="9117" marT="9117" marB="9117" anchor="ctr">
                    <a:lnL>
                      <a:noFill/>
                    </a:lnL>
                    <a:lnR>
                      <a:noFill/>
                    </a:lnR>
                    <a:lnT>
                      <a:noFill/>
                    </a:lnT>
                    <a:lnB>
                      <a:noFill/>
                    </a:lnB>
                  </a:tcPr>
                </a:tc>
                <a:tc>
                  <a:txBody>
                    <a:bodyPr/>
                    <a:lstStyle/>
                    <a:p>
                      <a:pPr algn="ctr"/>
                      <a:r>
                        <a:rPr lang="en-US" sz="1700">
                          <a:effectLst/>
                        </a:rPr>
                        <a:t>97.9</a:t>
                      </a:r>
                    </a:p>
                  </a:txBody>
                  <a:tcPr marL="9117" marR="9117" marT="9117" marB="9117" anchor="ctr">
                    <a:lnL>
                      <a:noFill/>
                    </a:lnL>
                    <a:lnR>
                      <a:noFill/>
                    </a:lnR>
                    <a:lnT>
                      <a:noFill/>
                    </a:lnT>
                    <a:lnB>
                      <a:noFill/>
                    </a:lnB>
                  </a:tcPr>
                </a:tc>
                <a:tc>
                  <a:txBody>
                    <a:bodyPr/>
                    <a:lstStyle/>
                    <a:p>
                      <a:pPr algn="ctr"/>
                      <a:r>
                        <a:rPr lang="en-US" sz="1700" dirty="0">
                          <a:effectLst/>
                        </a:rPr>
                        <a:t>99.0</a:t>
                      </a:r>
                    </a:p>
                  </a:txBody>
                  <a:tcPr marL="9117" marR="9117" marT="9117" marB="9117" anchor="ctr">
                    <a:lnL>
                      <a:noFill/>
                    </a:lnL>
                    <a:lnR>
                      <a:noFill/>
                    </a:lnR>
                    <a:lnT>
                      <a:noFill/>
                    </a:lnT>
                    <a:lnB>
                      <a:noFill/>
                    </a:lnB>
                  </a:tcPr>
                </a:tc>
                <a:tc>
                  <a:txBody>
                    <a:bodyPr/>
                    <a:lstStyle/>
                    <a:p>
                      <a:pPr algn="ctr"/>
                      <a:r>
                        <a:rPr lang="en-US" sz="1700">
                          <a:effectLst/>
                        </a:rPr>
                        <a:t>97.0</a:t>
                      </a:r>
                    </a:p>
                  </a:txBody>
                  <a:tcPr marL="9117" marR="9117" marT="9117" marB="9117" anchor="ctr">
                    <a:lnL>
                      <a:noFill/>
                    </a:lnL>
                    <a:lnR>
                      <a:noFill/>
                    </a:lnR>
                    <a:lnT>
                      <a:noFill/>
                    </a:lnT>
                    <a:lnB>
                      <a:noFill/>
                    </a:lnB>
                  </a:tcPr>
                </a:tc>
                <a:tc>
                  <a:txBody>
                    <a:bodyPr/>
                    <a:lstStyle/>
                    <a:p>
                      <a:pPr algn="ctr"/>
                      <a:r>
                        <a:rPr lang="en-US" sz="1700">
                          <a:effectLst/>
                        </a:rPr>
                        <a:t>99.1</a:t>
                      </a:r>
                    </a:p>
                  </a:txBody>
                  <a:tcPr marL="9117" marR="9117" marT="9117" marB="9117" anchor="ctr">
                    <a:lnL>
                      <a:noFill/>
                    </a:lnL>
                    <a:lnR>
                      <a:noFill/>
                    </a:lnR>
                    <a:lnT>
                      <a:noFill/>
                    </a:lnT>
                    <a:lnB>
                      <a:noFill/>
                    </a:lnB>
                  </a:tcPr>
                </a:tc>
                <a:tc>
                  <a:txBody>
                    <a:bodyPr/>
                    <a:lstStyle/>
                    <a:p>
                      <a:pPr algn="ctr"/>
                      <a:r>
                        <a:rPr lang="en-US" sz="1700">
                          <a:effectLst/>
                        </a:rPr>
                        <a:t>99.3</a:t>
                      </a:r>
                    </a:p>
                  </a:txBody>
                  <a:tcPr marL="9117" marR="9117" marT="9117" marB="9117" anchor="ctr">
                    <a:lnL>
                      <a:noFill/>
                    </a:lnL>
                    <a:lnR>
                      <a:noFill/>
                    </a:lnR>
                    <a:lnT>
                      <a:noFill/>
                    </a:lnT>
                    <a:lnB>
                      <a:noFill/>
                    </a:lnB>
                  </a:tcPr>
                </a:tc>
                <a:tc>
                  <a:txBody>
                    <a:bodyPr/>
                    <a:lstStyle/>
                    <a:p>
                      <a:pPr algn="ctr"/>
                      <a:r>
                        <a:rPr lang="en-US" sz="1700">
                          <a:effectLst/>
                        </a:rPr>
                        <a:t>98.9</a:t>
                      </a:r>
                    </a:p>
                  </a:txBody>
                  <a:tcPr marL="9117" marR="9117" marT="9117" marB="9117" anchor="ctr">
                    <a:lnL>
                      <a:noFill/>
                    </a:lnL>
                    <a:lnR>
                      <a:noFill/>
                    </a:lnR>
                    <a:lnT>
                      <a:noFill/>
                    </a:lnT>
                    <a:lnB>
                      <a:noFill/>
                    </a:lnB>
                  </a:tcPr>
                </a:tc>
              </a:tr>
              <a:tr h="543352">
                <a:tc>
                  <a:txBody>
                    <a:bodyPr/>
                    <a:lstStyle/>
                    <a:p>
                      <a:pPr algn="l"/>
                      <a:r>
                        <a:rPr lang="en-US" sz="1700">
                          <a:effectLst/>
                        </a:rPr>
                        <a:t>East Asia and the Pacific</a:t>
                      </a:r>
                    </a:p>
                  </a:txBody>
                  <a:tcPr marL="9117" marR="9117" marT="9117" marB="9117" anchor="ctr">
                    <a:lnL>
                      <a:noFill/>
                    </a:lnL>
                    <a:lnR>
                      <a:noFill/>
                    </a:lnR>
                    <a:lnT>
                      <a:noFill/>
                    </a:lnT>
                    <a:lnB>
                      <a:noFill/>
                    </a:lnB>
                  </a:tcPr>
                </a:tc>
                <a:tc>
                  <a:txBody>
                    <a:bodyPr/>
                    <a:lstStyle/>
                    <a:p>
                      <a:pPr algn="ctr"/>
                      <a:r>
                        <a:rPr lang="en-US" sz="1700">
                          <a:effectLst/>
                        </a:rPr>
                        <a:t>94.2</a:t>
                      </a:r>
                    </a:p>
                  </a:txBody>
                  <a:tcPr marL="9117" marR="9117" marT="9117" marB="9117" anchor="ctr">
                    <a:lnL>
                      <a:noFill/>
                    </a:lnL>
                    <a:lnR>
                      <a:noFill/>
                    </a:lnR>
                    <a:lnT>
                      <a:noFill/>
                    </a:lnT>
                    <a:lnB>
                      <a:noFill/>
                    </a:lnB>
                  </a:tcPr>
                </a:tc>
                <a:tc>
                  <a:txBody>
                    <a:bodyPr/>
                    <a:lstStyle/>
                    <a:p>
                      <a:pPr algn="ctr"/>
                      <a:r>
                        <a:rPr lang="en-US" sz="1700">
                          <a:effectLst/>
                        </a:rPr>
                        <a:t>96.7</a:t>
                      </a:r>
                    </a:p>
                  </a:txBody>
                  <a:tcPr marL="9117" marR="9117" marT="9117" marB="9117" anchor="ctr">
                    <a:lnL>
                      <a:noFill/>
                    </a:lnL>
                    <a:lnR>
                      <a:noFill/>
                    </a:lnR>
                    <a:lnT>
                      <a:noFill/>
                    </a:lnT>
                    <a:lnB>
                      <a:noFill/>
                    </a:lnB>
                  </a:tcPr>
                </a:tc>
                <a:tc>
                  <a:txBody>
                    <a:bodyPr/>
                    <a:lstStyle/>
                    <a:p>
                      <a:pPr algn="ctr"/>
                      <a:r>
                        <a:rPr lang="en-US" sz="1700">
                          <a:effectLst/>
                        </a:rPr>
                        <a:t>91.6</a:t>
                      </a:r>
                    </a:p>
                  </a:txBody>
                  <a:tcPr marL="9117" marR="9117" marT="9117" marB="9117" anchor="ctr">
                    <a:lnL>
                      <a:noFill/>
                    </a:lnL>
                    <a:lnR>
                      <a:noFill/>
                    </a:lnR>
                    <a:lnT>
                      <a:noFill/>
                    </a:lnT>
                    <a:lnB>
                      <a:noFill/>
                    </a:lnB>
                  </a:tcPr>
                </a:tc>
                <a:tc>
                  <a:txBody>
                    <a:bodyPr/>
                    <a:lstStyle/>
                    <a:p>
                      <a:pPr algn="ctr"/>
                      <a:r>
                        <a:rPr lang="en-US" sz="1700">
                          <a:effectLst/>
                        </a:rPr>
                        <a:t>98.8</a:t>
                      </a:r>
                    </a:p>
                  </a:txBody>
                  <a:tcPr marL="9117" marR="9117" marT="9117" marB="9117" anchor="ctr">
                    <a:lnL>
                      <a:noFill/>
                    </a:lnL>
                    <a:lnR>
                      <a:noFill/>
                    </a:lnR>
                    <a:lnT>
                      <a:noFill/>
                    </a:lnT>
                    <a:lnB>
                      <a:noFill/>
                    </a:lnB>
                  </a:tcPr>
                </a:tc>
                <a:tc>
                  <a:txBody>
                    <a:bodyPr/>
                    <a:lstStyle/>
                    <a:p>
                      <a:pPr algn="ctr"/>
                      <a:r>
                        <a:rPr lang="en-US" sz="1700" dirty="0">
                          <a:effectLst/>
                        </a:rPr>
                        <a:t>98.9</a:t>
                      </a:r>
                    </a:p>
                  </a:txBody>
                  <a:tcPr marL="9117" marR="9117" marT="9117" marB="9117" anchor="ctr">
                    <a:lnL>
                      <a:noFill/>
                    </a:lnL>
                    <a:lnR>
                      <a:noFill/>
                    </a:lnR>
                    <a:lnT>
                      <a:noFill/>
                    </a:lnT>
                    <a:lnB>
                      <a:noFill/>
                    </a:lnB>
                  </a:tcPr>
                </a:tc>
                <a:tc>
                  <a:txBody>
                    <a:bodyPr/>
                    <a:lstStyle/>
                    <a:p>
                      <a:pPr algn="ctr"/>
                      <a:r>
                        <a:rPr lang="en-US" sz="1700">
                          <a:effectLst/>
                        </a:rPr>
                        <a:t>98.7</a:t>
                      </a:r>
                    </a:p>
                  </a:txBody>
                  <a:tcPr marL="9117" marR="9117" marT="9117" marB="9117" anchor="ctr">
                    <a:lnL>
                      <a:noFill/>
                    </a:lnL>
                    <a:lnR>
                      <a:noFill/>
                    </a:lnR>
                    <a:lnT>
                      <a:noFill/>
                    </a:lnT>
                    <a:lnB>
                      <a:noFill/>
                    </a:lnB>
                  </a:tcPr>
                </a:tc>
              </a:tr>
              <a:tr h="543352">
                <a:tc>
                  <a:txBody>
                    <a:bodyPr/>
                    <a:lstStyle/>
                    <a:p>
                      <a:pPr algn="l"/>
                      <a:r>
                        <a:rPr lang="en-US" sz="1700">
                          <a:effectLst/>
                        </a:rPr>
                        <a:t>Latin America and the Caribbean</a:t>
                      </a:r>
                    </a:p>
                  </a:txBody>
                  <a:tcPr marL="9117" marR="9117" marT="9117" marB="9117" anchor="ctr">
                    <a:lnL>
                      <a:noFill/>
                    </a:lnL>
                    <a:lnR>
                      <a:noFill/>
                    </a:lnR>
                    <a:lnT>
                      <a:noFill/>
                    </a:lnT>
                    <a:lnB>
                      <a:noFill/>
                    </a:lnB>
                  </a:tcPr>
                </a:tc>
                <a:tc>
                  <a:txBody>
                    <a:bodyPr/>
                    <a:lstStyle/>
                    <a:p>
                      <a:pPr algn="ctr"/>
                      <a:r>
                        <a:rPr lang="en-US" sz="1700">
                          <a:effectLst/>
                        </a:rPr>
                        <a:t>91.4</a:t>
                      </a:r>
                    </a:p>
                  </a:txBody>
                  <a:tcPr marL="9117" marR="9117" marT="9117" marB="9117" anchor="ctr">
                    <a:lnL>
                      <a:noFill/>
                    </a:lnL>
                    <a:lnR>
                      <a:noFill/>
                    </a:lnR>
                    <a:lnT>
                      <a:noFill/>
                    </a:lnT>
                    <a:lnB>
                      <a:noFill/>
                    </a:lnB>
                  </a:tcPr>
                </a:tc>
                <a:tc>
                  <a:txBody>
                    <a:bodyPr/>
                    <a:lstStyle/>
                    <a:p>
                      <a:pPr algn="ctr"/>
                      <a:r>
                        <a:rPr lang="en-US" sz="1700">
                          <a:effectLst/>
                        </a:rPr>
                        <a:t>92.1</a:t>
                      </a:r>
                    </a:p>
                  </a:txBody>
                  <a:tcPr marL="9117" marR="9117" marT="9117" marB="9117" anchor="ctr">
                    <a:lnL>
                      <a:noFill/>
                    </a:lnL>
                    <a:lnR>
                      <a:noFill/>
                    </a:lnR>
                    <a:lnT>
                      <a:noFill/>
                    </a:lnT>
                    <a:lnB>
                      <a:noFill/>
                    </a:lnB>
                  </a:tcPr>
                </a:tc>
                <a:tc>
                  <a:txBody>
                    <a:bodyPr/>
                    <a:lstStyle/>
                    <a:p>
                      <a:pPr algn="ctr"/>
                      <a:r>
                        <a:rPr lang="en-US" sz="1700">
                          <a:effectLst/>
                        </a:rPr>
                        <a:t>90.7</a:t>
                      </a:r>
                    </a:p>
                  </a:txBody>
                  <a:tcPr marL="9117" marR="9117" marT="9117" marB="9117" anchor="ctr">
                    <a:lnL>
                      <a:noFill/>
                    </a:lnL>
                    <a:lnR>
                      <a:noFill/>
                    </a:lnR>
                    <a:lnT>
                      <a:noFill/>
                    </a:lnT>
                    <a:lnB>
                      <a:noFill/>
                    </a:lnB>
                  </a:tcPr>
                </a:tc>
                <a:tc>
                  <a:txBody>
                    <a:bodyPr/>
                    <a:lstStyle/>
                    <a:p>
                      <a:pPr algn="ctr"/>
                      <a:r>
                        <a:rPr lang="en-US" sz="1700">
                          <a:effectLst/>
                        </a:rPr>
                        <a:t>97.2</a:t>
                      </a:r>
                    </a:p>
                  </a:txBody>
                  <a:tcPr marL="9117" marR="9117" marT="9117" marB="9117" anchor="ctr">
                    <a:lnL>
                      <a:noFill/>
                    </a:lnL>
                    <a:lnR>
                      <a:noFill/>
                    </a:lnR>
                    <a:lnT>
                      <a:noFill/>
                    </a:lnT>
                    <a:lnB>
                      <a:noFill/>
                    </a:lnB>
                  </a:tcPr>
                </a:tc>
                <a:tc>
                  <a:txBody>
                    <a:bodyPr/>
                    <a:lstStyle/>
                    <a:p>
                      <a:pPr algn="ctr"/>
                      <a:r>
                        <a:rPr lang="en-US" sz="1700">
                          <a:effectLst/>
                        </a:rPr>
                        <a:t>97.0</a:t>
                      </a:r>
                    </a:p>
                  </a:txBody>
                  <a:tcPr marL="9117" marR="9117" marT="9117" marB="9117" anchor="ctr">
                    <a:lnL>
                      <a:noFill/>
                    </a:lnL>
                    <a:lnR>
                      <a:noFill/>
                    </a:lnR>
                    <a:lnT>
                      <a:noFill/>
                    </a:lnT>
                    <a:lnB>
                      <a:noFill/>
                    </a:lnB>
                  </a:tcPr>
                </a:tc>
                <a:tc>
                  <a:txBody>
                    <a:bodyPr/>
                    <a:lstStyle/>
                    <a:p>
                      <a:pPr algn="ctr"/>
                      <a:r>
                        <a:rPr lang="en-US" sz="1700">
                          <a:effectLst/>
                        </a:rPr>
                        <a:t>97.4</a:t>
                      </a:r>
                    </a:p>
                  </a:txBody>
                  <a:tcPr marL="9117" marR="9117" marT="9117" marB="9117" anchor="ctr">
                    <a:lnL>
                      <a:noFill/>
                    </a:lnL>
                    <a:lnR>
                      <a:noFill/>
                    </a:lnR>
                    <a:lnT>
                      <a:noFill/>
                    </a:lnT>
                    <a:lnB>
                      <a:noFill/>
                    </a:lnB>
                  </a:tcPr>
                </a:tc>
              </a:tr>
              <a:tr h="543352">
                <a:tc>
                  <a:txBody>
                    <a:bodyPr/>
                    <a:lstStyle/>
                    <a:p>
                      <a:pPr algn="l"/>
                      <a:r>
                        <a:rPr lang="en-US" sz="1700">
                          <a:effectLst/>
                        </a:rPr>
                        <a:t>North America and Western Europe</a:t>
                      </a:r>
                    </a:p>
                  </a:txBody>
                  <a:tcPr marL="9117" marR="9117" marT="9117" marB="9117" anchor="ctr">
                    <a:lnL>
                      <a:noFill/>
                    </a:lnL>
                    <a:lnR>
                      <a:noFill/>
                    </a:lnR>
                    <a:lnT>
                      <a:noFill/>
                    </a:lnT>
                    <a:lnB>
                      <a:noFill/>
                    </a:lnB>
                  </a:tcPr>
                </a:tc>
                <a:tc>
                  <a:txBody>
                    <a:bodyPr/>
                    <a:lstStyle/>
                    <a:p>
                      <a:pPr algn="ctr"/>
                      <a:r>
                        <a:rPr lang="en-US" sz="1700">
                          <a:effectLst/>
                        </a:rPr>
                        <a:t>-</a:t>
                      </a:r>
                    </a:p>
                  </a:txBody>
                  <a:tcPr marL="9117" marR="9117" marT="9117" marB="9117" anchor="ctr">
                    <a:lnL>
                      <a:noFill/>
                    </a:lnL>
                    <a:lnR>
                      <a:noFill/>
                    </a:lnR>
                    <a:lnT>
                      <a:noFill/>
                    </a:lnT>
                    <a:lnB>
                      <a:noFill/>
                    </a:lnB>
                  </a:tcPr>
                </a:tc>
                <a:tc>
                  <a:txBody>
                    <a:bodyPr/>
                    <a:lstStyle/>
                    <a:p>
                      <a:pPr algn="ctr"/>
                      <a:r>
                        <a:rPr lang="en-US" sz="1700">
                          <a:effectLst/>
                        </a:rPr>
                        <a:t>-</a:t>
                      </a:r>
                    </a:p>
                  </a:txBody>
                  <a:tcPr marL="9117" marR="9117" marT="9117" marB="9117" anchor="ctr">
                    <a:lnL>
                      <a:noFill/>
                    </a:lnL>
                    <a:lnR>
                      <a:noFill/>
                    </a:lnR>
                    <a:lnT>
                      <a:noFill/>
                    </a:lnT>
                    <a:lnB>
                      <a:noFill/>
                    </a:lnB>
                  </a:tcPr>
                </a:tc>
                <a:tc>
                  <a:txBody>
                    <a:bodyPr/>
                    <a:lstStyle/>
                    <a:p>
                      <a:pPr algn="ctr"/>
                      <a:r>
                        <a:rPr lang="en-US" sz="1700">
                          <a:effectLst/>
                        </a:rPr>
                        <a:t>-</a:t>
                      </a:r>
                    </a:p>
                  </a:txBody>
                  <a:tcPr marL="9117" marR="9117" marT="9117" marB="9117" anchor="ctr">
                    <a:lnL>
                      <a:noFill/>
                    </a:lnL>
                    <a:lnR>
                      <a:noFill/>
                    </a:lnR>
                    <a:lnT>
                      <a:noFill/>
                    </a:lnT>
                    <a:lnB>
                      <a:noFill/>
                    </a:lnB>
                  </a:tcPr>
                </a:tc>
                <a:tc>
                  <a:txBody>
                    <a:bodyPr/>
                    <a:lstStyle/>
                    <a:p>
                      <a:pPr algn="ctr"/>
                      <a:r>
                        <a:rPr lang="en-US" sz="1700">
                          <a:effectLst/>
                        </a:rPr>
                        <a:t>-</a:t>
                      </a:r>
                    </a:p>
                  </a:txBody>
                  <a:tcPr marL="9117" marR="9117" marT="9117" marB="9117" anchor="ctr">
                    <a:lnL>
                      <a:noFill/>
                    </a:lnL>
                    <a:lnR>
                      <a:noFill/>
                    </a:lnR>
                    <a:lnT>
                      <a:noFill/>
                    </a:lnT>
                    <a:lnB>
                      <a:noFill/>
                    </a:lnB>
                  </a:tcPr>
                </a:tc>
                <a:tc>
                  <a:txBody>
                    <a:bodyPr/>
                    <a:lstStyle/>
                    <a:p>
                      <a:pPr algn="ctr"/>
                      <a:r>
                        <a:rPr lang="en-US" sz="1700">
                          <a:effectLst/>
                        </a:rPr>
                        <a:t>-</a:t>
                      </a:r>
                    </a:p>
                  </a:txBody>
                  <a:tcPr marL="9117" marR="9117" marT="9117" marB="9117" anchor="ctr">
                    <a:lnL>
                      <a:noFill/>
                    </a:lnL>
                    <a:lnR>
                      <a:noFill/>
                    </a:lnR>
                    <a:lnT>
                      <a:noFill/>
                    </a:lnT>
                    <a:lnB>
                      <a:noFill/>
                    </a:lnB>
                  </a:tcPr>
                </a:tc>
                <a:tc>
                  <a:txBody>
                    <a:bodyPr/>
                    <a:lstStyle/>
                    <a:p>
                      <a:pPr algn="ctr"/>
                      <a:r>
                        <a:rPr lang="en-US" sz="1700">
                          <a:effectLst/>
                        </a:rPr>
                        <a:t>-</a:t>
                      </a:r>
                    </a:p>
                  </a:txBody>
                  <a:tcPr marL="9117" marR="9117" marT="9117" marB="9117" anchor="ctr">
                    <a:lnL>
                      <a:noFill/>
                    </a:lnL>
                    <a:lnR>
                      <a:noFill/>
                    </a:lnR>
                    <a:lnT>
                      <a:noFill/>
                    </a:lnT>
                    <a:lnB>
                      <a:noFill/>
                    </a:lnB>
                  </a:tcPr>
                </a:tc>
              </a:tr>
              <a:tr h="280793">
                <a:tc>
                  <a:txBody>
                    <a:bodyPr/>
                    <a:lstStyle/>
                    <a:p>
                      <a:pPr algn="l"/>
                      <a:r>
                        <a:rPr lang="en-US" sz="1700">
                          <a:effectLst/>
                        </a:rPr>
                        <a:t>South and West Asia</a:t>
                      </a:r>
                    </a:p>
                  </a:txBody>
                  <a:tcPr marL="9117" marR="9117" marT="9117" marB="9117" anchor="ctr">
                    <a:lnL>
                      <a:noFill/>
                    </a:lnL>
                    <a:lnR>
                      <a:noFill/>
                    </a:lnR>
                    <a:lnT>
                      <a:noFill/>
                    </a:lnT>
                    <a:lnB>
                      <a:noFill/>
                    </a:lnB>
                  </a:tcPr>
                </a:tc>
                <a:tc>
                  <a:txBody>
                    <a:bodyPr/>
                    <a:lstStyle/>
                    <a:p>
                      <a:pPr algn="ctr"/>
                      <a:r>
                        <a:rPr lang="en-US" sz="1700">
                          <a:effectLst/>
                        </a:rPr>
                        <a:t>62.7</a:t>
                      </a:r>
                    </a:p>
                  </a:txBody>
                  <a:tcPr marL="9117" marR="9117" marT="9117" marB="9117" anchor="ctr">
                    <a:lnL>
                      <a:noFill/>
                    </a:lnL>
                    <a:lnR>
                      <a:noFill/>
                    </a:lnR>
                    <a:lnT>
                      <a:noFill/>
                    </a:lnT>
                    <a:lnB>
                      <a:noFill/>
                    </a:lnB>
                  </a:tcPr>
                </a:tc>
                <a:tc>
                  <a:txBody>
                    <a:bodyPr/>
                    <a:lstStyle/>
                    <a:p>
                      <a:pPr algn="ctr"/>
                      <a:r>
                        <a:rPr lang="en-US" sz="1700">
                          <a:effectLst/>
                        </a:rPr>
                        <a:t>74.0</a:t>
                      </a:r>
                    </a:p>
                  </a:txBody>
                  <a:tcPr marL="9117" marR="9117" marT="9117" marB="9117" anchor="ctr">
                    <a:lnL>
                      <a:noFill/>
                    </a:lnL>
                    <a:lnR>
                      <a:noFill/>
                    </a:lnR>
                    <a:lnT>
                      <a:noFill/>
                    </a:lnT>
                    <a:lnB>
                      <a:noFill/>
                    </a:lnB>
                  </a:tcPr>
                </a:tc>
                <a:tc>
                  <a:txBody>
                    <a:bodyPr/>
                    <a:lstStyle/>
                    <a:p>
                      <a:pPr algn="ctr"/>
                      <a:r>
                        <a:rPr lang="en-US" sz="1700">
                          <a:effectLst/>
                        </a:rPr>
                        <a:t>51.8</a:t>
                      </a:r>
                    </a:p>
                  </a:txBody>
                  <a:tcPr marL="9117" marR="9117" marT="9117" marB="9117" anchor="ctr">
                    <a:lnL>
                      <a:noFill/>
                    </a:lnL>
                    <a:lnR>
                      <a:noFill/>
                    </a:lnR>
                    <a:lnT>
                      <a:noFill/>
                    </a:lnT>
                    <a:lnB>
                      <a:noFill/>
                    </a:lnB>
                  </a:tcPr>
                </a:tc>
                <a:tc>
                  <a:txBody>
                    <a:bodyPr/>
                    <a:lstStyle/>
                    <a:p>
                      <a:pPr algn="ctr"/>
                      <a:r>
                        <a:rPr lang="en-US" sz="1700">
                          <a:effectLst/>
                        </a:rPr>
                        <a:t>80.5</a:t>
                      </a:r>
                    </a:p>
                  </a:txBody>
                  <a:tcPr marL="9117" marR="9117" marT="9117" marB="9117" anchor="ctr">
                    <a:lnL>
                      <a:noFill/>
                    </a:lnL>
                    <a:lnR>
                      <a:noFill/>
                    </a:lnR>
                    <a:lnT>
                      <a:noFill/>
                    </a:lnT>
                    <a:lnB>
                      <a:noFill/>
                    </a:lnB>
                  </a:tcPr>
                </a:tc>
                <a:tc>
                  <a:txBody>
                    <a:bodyPr/>
                    <a:lstStyle/>
                    <a:p>
                      <a:pPr algn="ctr"/>
                      <a:r>
                        <a:rPr lang="en-US" sz="1700">
                          <a:effectLst/>
                        </a:rPr>
                        <a:t>86.6</a:t>
                      </a:r>
                    </a:p>
                  </a:txBody>
                  <a:tcPr marL="9117" marR="9117" marT="9117" marB="9117" anchor="ctr">
                    <a:lnL>
                      <a:noFill/>
                    </a:lnL>
                    <a:lnR>
                      <a:noFill/>
                    </a:lnR>
                    <a:lnT>
                      <a:noFill/>
                    </a:lnT>
                    <a:lnB>
                      <a:noFill/>
                    </a:lnB>
                  </a:tcPr>
                </a:tc>
                <a:tc>
                  <a:txBody>
                    <a:bodyPr/>
                    <a:lstStyle/>
                    <a:p>
                      <a:pPr algn="ctr"/>
                      <a:r>
                        <a:rPr lang="en-US" sz="1700">
                          <a:effectLst/>
                        </a:rPr>
                        <a:t>74.7</a:t>
                      </a:r>
                    </a:p>
                  </a:txBody>
                  <a:tcPr marL="9117" marR="9117" marT="9117" marB="9117" anchor="ctr">
                    <a:lnL>
                      <a:noFill/>
                    </a:lnL>
                    <a:lnR>
                      <a:noFill/>
                    </a:lnR>
                    <a:lnT>
                      <a:noFill/>
                    </a:lnT>
                    <a:lnB>
                      <a:noFill/>
                    </a:lnB>
                  </a:tcPr>
                </a:tc>
              </a:tr>
              <a:tr h="280793">
                <a:tc>
                  <a:txBody>
                    <a:bodyPr/>
                    <a:lstStyle/>
                    <a:p>
                      <a:pPr algn="l"/>
                      <a:r>
                        <a:rPr lang="en-US" sz="1700">
                          <a:effectLst/>
                        </a:rPr>
                        <a:t>Sub-Saharan Africa</a:t>
                      </a:r>
                    </a:p>
                  </a:txBody>
                  <a:tcPr marL="9117" marR="9117" marT="9117" marB="9117" anchor="ctr">
                    <a:lnL>
                      <a:noFill/>
                    </a:lnL>
                    <a:lnR>
                      <a:noFill/>
                    </a:lnR>
                    <a:lnT>
                      <a:noFill/>
                    </a:lnT>
                    <a:lnB>
                      <a:noFill/>
                    </a:lnB>
                  </a:tcPr>
                </a:tc>
                <a:tc>
                  <a:txBody>
                    <a:bodyPr/>
                    <a:lstStyle/>
                    <a:p>
                      <a:pPr algn="ctr"/>
                      <a:r>
                        <a:rPr lang="en-US" sz="1700" dirty="0">
                          <a:solidFill>
                            <a:schemeClr val="tx2"/>
                          </a:solidFill>
                          <a:effectLst/>
                        </a:rPr>
                        <a:t>62.6</a:t>
                      </a:r>
                    </a:p>
                  </a:txBody>
                  <a:tcPr marL="9117" marR="9117" marT="9117" marB="9117" anchor="ctr">
                    <a:lnL>
                      <a:noFill/>
                    </a:lnL>
                    <a:lnR>
                      <a:noFill/>
                    </a:lnR>
                    <a:lnT>
                      <a:noFill/>
                    </a:lnT>
                    <a:lnB>
                      <a:noFill/>
                    </a:lnB>
                  </a:tcPr>
                </a:tc>
                <a:tc>
                  <a:txBody>
                    <a:bodyPr/>
                    <a:lstStyle/>
                    <a:p>
                      <a:pPr algn="ctr"/>
                      <a:r>
                        <a:rPr lang="en-US" sz="1700" dirty="0">
                          <a:solidFill>
                            <a:schemeClr val="tx2"/>
                          </a:solidFill>
                          <a:effectLst/>
                        </a:rPr>
                        <a:t>71.0</a:t>
                      </a:r>
                    </a:p>
                  </a:txBody>
                  <a:tcPr marL="9117" marR="9117" marT="9117" marB="9117" anchor="ctr">
                    <a:lnL>
                      <a:noFill/>
                    </a:lnL>
                    <a:lnR>
                      <a:noFill/>
                    </a:lnR>
                    <a:lnT>
                      <a:noFill/>
                    </a:lnT>
                    <a:lnB>
                      <a:noFill/>
                    </a:lnB>
                  </a:tcPr>
                </a:tc>
                <a:tc>
                  <a:txBody>
                    <a:bodyPr/>
                    <a:lstStyle/>
                    <a:p>
                      <a:pPr algn="ctr"/>
                      <a:r>
                        <a:rPr lang="en-US" sz="1700" dirty="0">
                          <a:solidFill>
                            <a:schemeClr val="tx2"/>
                          </a:solidFill>
                          <a:effectLst/>
                        </a:rPr>
                        <a:t>54.2</a:t>
                      </a:r>
                    </a:p>
                  </a:txBody>
                  <a:tcPr marL="9117" marR="9117" marT="9117" marB="9117" anchor="ctr">
                    <a:lnL>
                      <a:noFill/>
                    </a:lnL>
                    <a:lnR>
                      <a:noFill/>
                    </a:lnR>
                    <a:lnT>
                      <a:noFill/>
                    </a:lnT>
                    <a:lnB>
                      <a:noFill/>
                    </a:lnB>
                  </a:tcPr>
                </a:tc>
                <a:tc>
                  <a:txBody>
                    <a:bodyPr/>
                    <a:lstStyle/>
                    <a:p>
                      <a:pPr algn="ctr"/>
                      <a:r>
                        <a:rPr lang="en-US" sz="1700" dirty="0">
                          <a:solidFill>
                            <a:schemeClr val="tx2"/>
                          </a:solidFill>
                          <a:effectLst/>
                        </a:rPr>
                        <a:t>71.8</a:t>
                      </a:r>
                    </a:p>
                  </a:txBody>
                  <a:tcPr marL="9117" marR="9117" marT="9117" marB="9117" anchor="ctr">
                    <a:lnL>
                      <a:noFill/>
                    </a:lnL>
                    <a:lnR>
                      <a:noFill/>
                    </a:lnR>
                    <a:lnT>
                      <a:noFill/>
                    </a:lnT>
                    <a:lnB>
                      <a:noFill/>
                    </a:lnB>
                  </a:tcPr>
                </a:tc>
                <a:tc>
                  <a:txBody>
                    <a:bodyPr/>
                    <a:lstStyle/>
                    <a:p>
                      <a:pPr algn="ctr"/>
                      <a:r>
                        <a:rPr lang="en-US" sz="1700" dirty="0">
                          <a:solidFill>
                            <a:schemeClr val="tx2"/>
                          </a:solidFill>
                          <a:effectLst/>
                        </a:rPr>
                        <a:t>76.4</a:t>
                      </a:r>
                    </a:p>
                  </a:txBody>
                  <a:tcPr marL="9117" marR="9117" marT="9117" marB="9117" anchor="ctr">
                    <a:lnL>
                      <a:noFill/>
                    </a:lnL>
                    <a:lnR>
                      <a:noFill/>
                    </a:lnR>
                    <a:lnT>
                      <a:noFill/>
                    </a:lnT>
                    <a:lnB>
                      <a:noFill/>
                    </a:lnB>
                  </a:tcPr>
                </a:tc>
                <a:tc>
                  <a:txBody>
                    <a:bodyPr/>
                    <a:lstStyle/>
                    <a:p>
                      <a:pPr algn="ctr"/>
                      <a:r>
                        <a:rPr lang="en-US" sz="1700" dirty="0">
                          <a:solidFill>
                            <a:schemeClr val="tx2"/>
                          </a:solidFill>
                          <a:effectLst/>
                        </a:rPr>
                        <a:t>66.8</a:t>
                      </a:r>
                    </a:p>
                  </a:txBody>
                  <a:tcPr marL="9117" marR="9117" marT="9117" marB="9117" anchor="ctr">
                    <a:lnL>
                      <a:noFill/>
                    </a:lnL>
                    <a:lnR>
                      <a:noFill/>
                    </a:lnR>
                    <a:lnT>
                      <a:noFill/>
                    </a:lnT>
                    <a:lnB>
                      <a:noFill/>
                    </a:lnB>
                  </a:tcPr>
                </a:tc>
              </a:tr>
              <a:tr h="280793">
                <a:tc>
                  <a:txBody>
                    <a:bodyPr/>
                    <a:lstStyle/>
                    <a:p>
                      <a:pPr algn="l"/>
                      <a:r>
                        <a:rPr lang="en-US" sz="1700">
                          <a:effectLst/>
                        </a:rPr>
                        <a:t>World</a:t>
                      </a:r>
                    </a:p>
                  </a:txBody>
                  <a:tcPr marL="9117" marR="9117" marT="9117" marB="9117" anchor="ctr">
                    <a:lnL>
                      <a:noFill/>
                    </a:lnL>
                    <a:lnR>
                      <a:noFill/>
                    </a:lnR>
                    <a:lnT>
                      <a:noFill/>
                    </a:lnT>
                    <a:lnB>
                      <a:noFill/>
                    </a:lnB>
                  </a:tcPr>
                </a:tc>
                <a:tc>
                  <a:txBody>
                    <a:bodyPr/>
                    <a:lstStyle/>
                    <a:p>
                      <a:pPr algn="ctr"/>
                      <a:r>
                        <a:rPr lang="en-US" sz="1700">
                          <a:effectLst/>
                        </a:rPr>
                        <a:t>84.1</a:t>
                      </a:r>
                    </a:p>
                  </a:txBody>
                  <a:tcPr marL="9117" marR="9117" marT="9117" marB="9117" anchor="ctr">
                    <a:lnL>
                      <a:noFill/>
                    </a:lnL>
                    <a:lnR>
                      <a:noFill/>
                    </a:lnR>
                    <a:lnT>
                      <a:noFill/>
                    </a:lnT>
                    <a:lnB>
                      <a:noFill/>
                    </a:lnB>
                  </a:tcPr>
                </a:tc>
                <a:tc>
                  <a:txBody>
                    <a:bodyPr/>
                    <a:lstStyle/>
                    <a:p>
                      <a:pPr algn="ctr"/>
                      <a:r>
                        <a:rPr lang="en-US" sz="1700">
                          <a:effectLst/>
                        </a:rPr>
                        <a:t>88.6</a:t>
                      </a:r>
                    </a:p>
                  </a:txBody>
                  <a:tcPr marL="9117" marR="9117" marT="9117" marB="9117" anchor="ctr">
                    <a:lnL>
                      <a:noFill/>
                    </a:lnL>
                    <a:lnR>
                      <a:noFill/>
                    </a:lnR>
                    <a:lnT>
                      <a:noFill/>
                    </a:lnT>
                    <a:lnB>
                      <a:noFill/>
                    </a:lnB>
                  </a:tcPr>
                </a:tc>
                <a:tc>
                  <a:txBody>
                    <a:bodyPr/>
                    <a:lstStyle/>
                    <a:p>
                      <a:pPr algn="ctr"/>
                      <a:r>
                        <a:rPr lang="en-US" sz="1700">
                          <a:effectLst/>
                        </a:rPr>
                        <a:t>79.7</a:t>
                      </a:r>
                    </a:p>
                  </a:txBody>
                  <a:tcPr marL="9117" marR="9117" marT="9117" marB="9117" anchor="ctr">
                    <a:lnL>
                      <a:noFill/>
                    </a:lnL>
                    <a:lnR>
                      <a:noFill/>
                    </a:lnR>
                    <a:lnT>
                      <a:noFill/>
                    </a:lnT>
                    <a:lnB>
                      <a:noFill/>
                    </a:lnB>
                  </a:tcPr>
                </a:tc>
                <a:tc>
                  <a:txBody>
                    <a:bodyPr/>
                    <a:lstStyle/>
                    <a:p>
                      <a:pPr algn="ctr"/>
                      <a:r>
                        <a:rPr lang="en-US" sz="1700">
                          <a:effectLst/>
                        </a:rPr>
                        <a:t>89.6</a:t>
                      </a:r>
                    </a:p>
                  </a:txBody>
                  <a:tcPr marL="9117" marR="9117" marT="9117" marB="9117" anchor="ctr">
                    <a:lnL>
                      <a:noFill/>
                    </a:lnL>
                    <a:lnR>
                      <a:noFill/>
                    </a:lnR>
                    <a:lnT>
                      <a:noFill/>
                    </a:lnT>
                    <a:lnB>
                      <a:noFill/>
                    </a:lnB>
                  </a:tcPr>
                </a:tc>
                <a:tc>
                  <a:txBody>
                    <a:bodyPr/>
                    <a:lstStyle/>
                    <a:p>
                      <a:pPr algn="ctr"/>
                      <a:r>
                        <a:rPr lang="en-US" sz="1700">
                          <a:effectLst/>
                        </a:rPr>
                        <a:t>92.2</a:t>
                      </a:r>
                    </a:p>
                  </a:txBody>
                  <a:tcPr marL="9117" marR="9117" marT="9117" marB="9117" anchor="ctr">
                    <a:lnL>
                      <a:noFill/>
                    </a:lnL>
                    <a:lnR>
                      <a:noFill/>
                    </a:lnR>
                    <a:lnT>
                      <a:noFill/>
                    </a:lnT>
                    <a:lnB>
                      <a:noFill/>
                    </a:lnB>
                  </a:tcPr>
                </a:tc>
                <a:tc>
                  <a:txBody>
                    <a:bodyPr/>
                    <a:lstStyle/>
                    <a:p>
                      <a:pPr algn="ctr"/>
                      <a:r>
                        <a:rPr lang="en-US" sz="1700" dirty="0">
                          <a:effectLst/>
                        </a:rPr>
                        <a:t>87.1</a:t>
                      </a:r>
                    </a:p>
                  </a:txBody>
                  <a:tcPr marL="9117" marR="9117" marT="9117" marB="9117" anchor="ctr">
                    <a:lnL>
                      <a:noFill/>
                    </a:lnL>
                    <a:lnR>
                      <a:noFill/>
                    </a:lnR>
                    <a:lnT>
                      <a:noFill/>
                    </a:lnT>
                    <a:lnB>
                      <a:noFill/>
                    </a:lnB>
                  </a:tcPr>
                </a:tc>
              </a:tr>
            </a:tbl>
          </a:graphicData>
        </a:graphic>
      </p:graphicFrame>
      <p:sp>
        <p:nvSpPr>
          <p:cNvPr id="4" name="Rectangle 1"/>
          <p:cNvSpPr>
            <a:spLocks noChangeArrowheads="1"/>
          </p:cNvSpPr>
          <p:nvPr/>
        </p:nvSpPr>
        <p:spPr bwMode="auto">
          <a:xfrm>
            <a:off x="533400" y="724585"/>
            <a:ext cx="838200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Table 1: Adult and youth literacy rate, 2010</a:t>
            </a: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r>
              <a:rPr kumimoji="0" lang="en-US" sz="1800" b="0" i="0" u="none" strike="noStrike" cap="none" normalizeH="0" baseline="0" dirty="0" smtClean="0">
                <a:ln>
                  <a:noFill/>
                </a:ln>
                <a:solidFill>
                  <a:schemeClr val="tx1"/>
                </a:solidFill>
                <a:effectLst/>
                <a:latin typeface="Arial" pitchFamily="34" charset="0"/>
                <a:cs typeface="Arial" pitchFamily="34" charset="0"/>
              </a:rPr>
              <a:t>Source: UNESCO Institute for Statistics, </a:t>
            </a:r>
            <a:r>
              <a:rPr kumimoji="0" lang="en-US" sz="1800" b="0" i="0" u="none" strike="noStrike" cap="none" normalizeH="0" baseline="0" dirty="0" smtClean="0">
                <a:ln>
                  <a:noFill/>
                </a:ln>
                <a:solidFill>
                  <a:schemeClr val="tx1"/>
                </a:solidFill>
                <a:effectLst/>
                <a:latin typeface="Arial" pitchFamily="34" charset="0"/>
                <a:cs typeface="Arial" pitchFamily="34" charset="0"/>
                <a:hlinkClick r:id="rId2"/>
              </a:rPr>
              <a:t>Data Centre</a:t>
            </a:r>
            <a:r>
              <a:rPr kumimoji="0" lang="en-US" sz="1800" b="0" i="0" u="none" strike="noStrike" cap="none" normalizeH="0" baseline="0" dirty="0" smtClean="0">
                <a:ln>
                  <a:noFill/>
                </a:ln>
                <a:solidFill>
                  <a:schemeClr val="tx1"/>
                </a:solidFill>
                <a:effectLst/>
                <a:latin typeface="Arial" pitchFamily="34" charset="0"/>
                <a:cs typeface="Arial" pitchFamily="34" charset="0"/>
              </a:rPr>
              <a:t>, April 2012 </a:t>
            </a:r>
          </a:p>
        </p:txBody>
      </p:sp>
    </p:spTree>
    <p:extLst>
      <p:ext uri="{BB962C8B-B14F-4D97-AF65-F5344CB8AC3E}">
        <p14:creationId xmlns:p14="http://schemas.microsoft.com/office/powerpoint/2010/main" xmlns="" val="3782655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25" y="646749"/>
            <a:ext cx="8229600" cy="640080"/>
          </a:xfrm>
        </p:spPr>
        <p:txBody>
          <a:bodyPr/>
          <a:lstStyle/>
          <a:p>
            <a:endParaRPr lang="en-US"/>
          </a:p>
        </p:txBody>
      </p:sp>
      <p:graphicFrame>
        <p:nvGraphicFramePr>
          <p:cNvPr id="3" name="Table 2"/>
          <p:cNvGraphicFramePr>
            <a:graphicFrameLocks noGrp="1"/>
          </p:cNvGraphicFramePr>
          <p:nvPr>
            <p:extLst>
              <p:ext uri="{D42A27DB-BD31-4B8C-83A1-F6EECF244321}">
                <p14:modId xmlns:p14="http://schemas.microsoft.com/office/powerpoint/2010/main" xmlns="" val="1453270075"/>
              </p:ext>
            </p:extLst>
          </p:nvPr>
        </p:nvGraphicFramePr>
        <p:xfrm>
          <a:off x="152400" y="1523999"/>
          <a:ext cx="8991600" cy="5029203"/>
        </p:xfrm>
        <a:graphic>
          <a:graphicData uri="http://schemas.openxmlformats.org/drawingml/2006/table">
            <a:tbl>
              <a:tblPr/>
              <a:tblGrid>
                <a:gridCol w="1798319"/>
                <a:gridCol w="899161"/>
                <a:gridCol w="1258824"/>
                <a:gridCol w="1258824"/>
                <a:gridCol w="1258824"/>
                <a:gridCol w="1258824"/>
                <a:gridCol w="1258824"/>
              </a:tblGrid>
              <a:tr h="153585">
                <a:tc rowSpan="2">
                  <a:txBody>
                    <a:bodyPr/>
                    <a:lstStyle/>
                    <a:p>
                      <a:pPr algn="l" fontAlgn="t"/>
                      <a:r>
                        <a:rPr lang="en-US" sz="900" dirty="0">
                          <a:effectLst/>
                        </a:rPr>
                        <a:t>Country</a:t>
                      </a:r>
                    </a:p>
                  </a:txBody>
                  <a:tcPr marL="4603" marR="4603" marT="4603" marB="4603">
                    <a:lnL>
                      <a:noFill/>
                    </a:lnL>
                    <a:lnR>
                      <a:noFill/>
                    </a:lnR>
                    <a:lnT>
                      <a:noFill/>
                    </a:lnT>
                    <a:lnB>
                      <a:noFill/>
                    </a:lnB>
                    <a:solidFill>
                      <a:srgbClr val="BBCCDD"/>
                    </a:solidFill>
                  </a:tcPr>
                </a:tc>
                <a:tc rowSpan="2">
                  <a:txBody>
                    <a:bodyPr/>
                    <a:lstStyle/>
                    <a:p>
                      <a:pPr algn="r" fontAlgn="t"/>
                      <a:r>
                        <a:rPr lang="en-US" sz="900">
                          <a:effectLst/>
                        </a:rPr>
                        <a:t>Year</a:t>
                      </a:r>
                    </a:p>
                  </a:txBody>
                  <a:tcPr marL="4603" marR="4603" marT="4603" marB="4603">
                    <a:lnL>
                      <a:noFill/>
                    </a:lnL>
                    <a:lnR>
                      <a:noFill/>
                    </a:lnR>
                    <a:lnT>
                      <a:noFill/>
                    </a:lnT>
                    <a:lnB>
                      <a:noFill/>
                    </a:lnB>
                    <a:solidFill>
                      <a:srgbClr val="BBCCDD"/>
                    </a:solidFill>
                  </a:tcPr>
                </a:tc>
                <a:tc gridSpan="5">
                  <a:txBody>
                    <a:bodyPr/>
                    <a:lstStyle/>
                    <a:p>
                      <a:pPr algn="ctr" fontAlgn="t"/>
                      <a:r>
                        <a:rPr lang="en-US" sz="900">
                          <a:effectLst/>
                        </a:rPr>
                        <a:t>Level of education (%)</a:t>
                      </a:r>
                    </a:p>
                  </a:txBody>
                  <a:tcPr marL="4603" marR="4603" marT="4603" marB="4603">
                    <a:lnL>
                      <a:noFill/>
                    </a:lnL>
                    <a:lnR>
                      <a:noFill/>
                    </a:lnR>
                    <a:lnT>
                      <a:noFill/>
                    </a:lnT>
                    <a:lnB>
                      <a:noFill/>
                    </a:lnB>
                    <a:solidFill>
                      <a:srgbClr val="BBCCD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12968">
                <a:tc vMerge="1">
                  <a:txBody>
                    <a:bodyPr/>
                    <a:lstStyle/>
                    <a:p>
                      <a:endParaRPr lang="en-US"/>
                    </a:p>
                  </a:txBody>
                  <a:tcPr/>
                </a:tc>
                <a:tc vMerge="1">
                  <a:txBody>
                    <a:bodyPr/>
                    <a:lstStyle/>
                    <a:p>
                      <a:endParaRPr lang="en-US"/>
                    </a:p>
                  </a:txBody>
                  <a:tcPr/>
                </a:tc>
                <a:tc>
                  <a:txBody>
                    <a:bodyPr/>
                    <a:lstStyle/>
                    <a:p>
                      <a:pPr algn="r" fontAlgn="t"/>
                      <a:r>
                        <a:rPr lang="en-US" sz="900">
                          <a:effectLst/>
                        </a:rPr>
                        <a:t>Primary</a:t>
                      </a:r>
                    </a:p>
                  </a:txBody>
                  <a:tcPr marL="4603" marR="4603" marT="4603" marB="4603">
                    <a:lnL>
                      <a:noFill/>
                    </a:lnL>
                    <a:lnR>
                      <a:noFill/>
                    </a:lnR>
                    <a:lnT>
                      <a:noFill/>
                    </a:lnT>
                    <a:lnB>
                      <a:noFill/>
                    </a:lnB>
                    <a:solidFill>
                      <a:srgbClr val="BBCCDD"/>
                    </a:solidFill>
                  </a:tcPr>
                </a:tc>
                <a:tc>
                  <a:txBody>
                    <a:bodyPr/>
                    <a:lstStyle/>
                    <a:p>
                      <a:pPr algn="r" fontAlgn="t"/>
                      <a:r>
                        <a:rPr lang="en-US" sz="900">
                          <a:effectLst/>
                        </a:rPr>
                        <a:t>Lower secondary</a:t>
                      </a:r>
                    </a:p>
                  </a:txBody>
                  <a:tcPr marL="4603" marR="4603" marT="4603" marB="4603">
                    <a:lnL>
                      <a:noFill/>
                    </a:lnL>
                    <a:lnR>
                      <a:noFill/>
                    </a:lnR>
                    <a:lnT>
                      <a:noFill/>
                    </a:lnT>
                    <a:lnB>
                      <a:noFill/>
                    </a:lnB>
                    <a:solidFill>
                      <a:srgbClr val="BBCCDD"/>
                    </a:solidFill>
                  </a:tcPr>
                </a:tc>
                <a:tc>
                  <a:txBody>
                    <a:bodyPr/>
                    <a:lstStyle/>
                    <a:p>
                      <a:pPr algn="r" fontAlgn="t"/>
                      <a:r>
                        <a:rPr lang="en-US" sz="900">
                          <a:effectLst/>
                        </a:rPr>
                        <a:t>Upper secondary</a:t>
                      </a:r>
                    </a:p>
                  </a:txBody>
                  <a:tcPr marL="4603" marR="4603" marT="4603" marB="4603">
                    <a:lnL>
                      <a:noFill/>
                    </a:lnL>
                    <a:lnR>
                      <a:noFill/>
                    </a:lnR>
                    <a:lnT>
                      <a:noFill/>
                    </a:lnT>
                    <a:lnB>
                      <a:noFill/>
                    </a:lnB>
                    <a:solidFill>
                      <a:srgbClr val="BBCCDD"/>
                    </a:solidFill>
                  </a:tcPr>
                </a:tc>
                <a:tc>
                  <a:txBody>
                    <a:bodyPr/>
                    <a:lstStyle/>
                    <a:p>
                      <a:pPr algn="r" fontAlgn="t"/>
                      <a:r>
                        <a:rPr lang="en-US" sz="900">
                          <a:effectLst/>
                        </a:rPr>
                        <a:t>Post- secondary</a:t>
                      </a:r>
                    </a:p>
                  </a:txBody>
                  <a:tcPr marL="4603" marR="4603" marT="4603" marB="4603">
                    <a:lnL>
                      <a:noFill/>
                    </a:lnL>
                    <a:lnR>
                      <a:noFill/>
                    </a:lnR>
                    <a:lnT>
                      <a:noFill/>
                    </a:lnT>
                    <a:lnB>
                      <a:noFill/>
                    </a:lnB>
                    <a:solidFill>
                      <a:srgbClr val="BBCCDD"/>
                    </a:solidFill>
                  </a:tcPr>
                </a:tc>
                <a:tc>
                  <a:txBody>
                    <a:bodyPr/>
                    <a:lstStyle/>
                    <a:p>
                      <a:pPr algn="r" fontAlgn="t"/>
                      <a:r>
                        <a:rPr lang="en-US" sz="900">
                          <a:effectLst/>
                        </a:rPr>
                        <a:t>Tertiary</a:t>
                      </a:r>
                    </a:p>
                  </a:txBody>
                  <a:tcPr marL="4603" marR="4603" marT="4603" marB="4603">
                    <a:lnL>
                      <a:noFill/>
                    </a:lnL>
                    <a:lnR>
                      <a:noFill/>
                    </a:lnR>
                    <a:lnT>
                      <a:noFill/>
                    </a:lnT>
                    <a:lnB>
                      <a:noFill/>
                    </a:lnB>
                    <a:solidFill>
                      <a:srgbClr val="BBCCDD"/>
                    </a:solidFill>
                  </a:tcPr>
                </a:tc>
              </a:tr>
              <a:tr h="297510">
                <a:tc>
                  <a:txBody>
                    <a:bodyPr/>
                    <a:lstStyle/>
                    <a:p>
                      <a:pPr algn="l"/>
                      <a:r>
                        <a:rPr lang="en-US" sz="900">
                          <a:effectLst/>
                        </a:rPr>
                        <a:t>Benin</a:t>
                      </a:r>
                    </a:p>
                  </a:txBody>
                  <a:tcPr marL="4603" marR="4603" marT="4603" marB="4603" anchor="ctr">
                    <a:lnL>
                      <a:noFill/>
                    </a:lnL>
                    <a:lnR>
                      <a:noFill/>
                    </a:lnR>
                    <a:lnT>
                      <a:noFill/>
                    </a:lnT>
                    <a:lnB>
                      <a:noFill/>
                    </a:lnB>
                  </a:tcPr>
                </a:tc>
                <a:tc>
                  <a:txBody>
                    <a:bodyPr/>
                    <a:lstStyle/>
                    <a:p>
                      <a:pPr algn="r"/>
                      <a:r>
                        <a:rPr lang="en-US" sz="900">
                          <a:effectLst/>
                        </a:rPr>
                        <a:t>2002</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dirty="0">
                          <a:effectLst/>
                        </a:rPr>
                        <a:t>14.3</a:t>
                      </a:r>
                      <a:br>
                        <a:rPr lang="en-US" sz="900" dirty="0">
                          <a:effectLst/>
                        </a:rPr>
                      </a:br>
                      <a:endParaRPr lang="en-US" sz="900" dirty="0">
                        <a:effectLst/>
                      </a:endParaRPr>
                    </a:p>
                  </a:txBody>
                  <a:tcPr marL="4603" marR="4603" marT="4603" marB="4603" anchor="ctr">
                    <a:lnL>
                      <a:noFill/>
                    </a:lnL>
                    <a:lnR>
                      <a:noFill/>
                    </a:lnR>
                    <a:lnT>
                      <a:noFill/>
                    </a:lnT>
                    <a:lnB>
                      <a:noFill/>
                    </a:lnB>
                  </a:tcPr>
                </a:tc>
                <a:tc>
                  <a:txBody>
                    <a:bodyPr/>
                    <a:lstStyle/>
                    <a:p>
                      <a:pPr algn="r"/>
                      <a:r>
                        <a:rPr lang="en-US" sz="900">
                          <a:effectLst/>
                        </a:rPr>
                        <a:t>.</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2.2</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2.2</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Burkina Faso</a:t>
                      </a:r>
                    </a:p>
                  </a:txBody>
                  <a:tcPr marL="4603" marR="4603" marT="4603" marB="4603" anchor="ctr">
                    <a:lnL>
                      <a:noFill/>
                    </a:lnL>
                    <a:lnR>
                      <a:noFill/>
                    </a:lnR>
                    <a:lnT>
                      <a:noFill/>
                    </a:lnT>
                    <a:lnB>
                      <a:noFill/>
                    </a:lnB>
                  </a:tcPr>
                </a:tc>
                <a:tc>
                  <a:txBody>
                    <a:bodyPr/>
                    <a:lstStyle/>
                    <a:p>
                      <a:pPr algn="r"/>
                      <a:r>
                        <a:rPr lang="en-US" sz="900">
                          <a:effectLst/>
                        </a:rPr>
                        <a:t>2007</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5.2</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2.0</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0.5</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0.3</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0.2</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Chad</a:t>
                      </a:r>
                    </a:p>
                  </a:txBody>
                  <a:tcPr marL="4603" marR="4603" marT="4603" marB="4603" anchor="ctr">
                    <a:lnL>
                      <a:noFill/>
                    </a:lnL>
                    <a:lnR>
                      <a:noFill/>
                    </a:lnR>
                    <a:lnT>
                      <a:noFill/>
                    </a:lnT>
                    <a:lnB>
                      <a:noFill/>
                    </a:lnB>
                  </a:tcPr>
                </a:tc>
                <a:tc>
                  <a:txBody>
                    <a:bodyPr/>
                    <a:lstStyle/>
                    <a:p>
                      <a:pPr algn="r"/>
                      <a:r>
                        <a:rPr lang="en-US" sz="900">
                          <a:effectLst/>
                        </a:rPr>
                        <a:t>2004</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8.5</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5.5</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3.2</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3.2</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Kenya</a:t>
                      </a:r>
                    </a:p>
                  </a:txBody>
                  <a:tcPr marL="4603" marR="4603" marT="4603" marB="4603" anchor="ctr">
                    <a:lnL>
                      <a:noFill/>
                    </a:lnL>
                    <a:lnR>
                      <a:noFill/>
                    </a:lnR>
                    <a:lnT>
                      <a:noFill/>
                    </a:lnT>
                    <a:lnB>
                      <a:noFill/>
                    </a:lnB>
                  </a:tcPr>
                </a:tc>
                <a:tc>
                  <a:txBody>
                    <a:bodyPr/>
                    <a:lstStyle/>
                    <a:p>
                      <a:pPr algn="r"/>
                      <a:r>
                        <a:rPr lang="en-US" sz="900">
                          <a:effectLst/>
                        </a:rPr>
                        <a:t>2010</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59.4</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41.9</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36.3</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6.3</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0.0</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Lesotho</a:t>
                      </a:r>
                    </a:p>
                  </a:txBody>
                  <a:tcPr marL="4603" marR="4603" marT="4603" marB="4603" anchor="ctr">
                    <a:lnL>
                      <a:noFill/>
                    </a:lnL>
                    <a:lnR>
                      <a:noFill/>
                    </a:lnR>
                    <a:lnT>
                      <a:noFill/>
                    </a:lnT>
                    <a:lnB>
                      <a:noFill/>
                    </a:lnB>
                  </a:tcPr>
                </a:tc>
                <a:tc>
                  <a:txBody>
                    <a:bodyPr/>
                    <a:lstStyle/>
                    <a:p>
                      <a:pPr algn="r"/>
                      <a:r>
                        <a:rPr lang="en-US" sz="900">
                          <a:effectLst/>
                        </a:rPr>
                        <a:t>2008</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40.9</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20.9</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13.8</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5.4</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1.9</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Malawi</a:t>
                      </a:r>
                    </a:p>
                  </a:txBody>
                  <a:tcPr marL="4603" marR="4603" marT="4603" marB="4603" anchor="ctr">
                    <a:lnL>
                      <a:noFill/>
                    </a:lnL>
                    <a:lnR>
                      <a:noFill/>
                    </a:lnR>
                    <a:lnT>
                      <a:noFill/>
                    </a:lnT>
                    <a:lnB>
                      <a:noFill/>
                    </a:lnB>
                  </a:tcPr>
                </a:tc>
                <a:tc>
                  <a:txBody>
                    <a:bodyPr/>
                    <a:lstStyle/>
                    <a:p>
                      <a:pPr algn="r"/>
                      <a:r>
                        <a:rPr lang="en-US" sz="900">
                          <a:effectLst/>
                        </a:rPr>
                        <a:t>1998</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19.8</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8.6</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5.2</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0.5</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0.5</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Mali</a:t>
                      </a:r>
                    </a:p>
                  </a:txBody>
                  <a:tcPr marL="4603" marR="4603" marT="4603" marB="4603" anchor="ctr">
                    <a:lnL>
                      <a:noFill/>
                    </a:lnL>
                    <a:lnR>
                      <a:noFill/>
                    </a:lnR>
                    <a:lnT>
                      <a:noFill/>
                    </a:lnT>
                    <a:lnB>
                      <a:noFill/>
                    </a:lnB>
                  </a:tcPr>
                </a:tc>
                <a:tc>
                  <a:txBody>
                    <a:bodyPr/>
                    <a:lstStyle/>
                    <a:p>
                      <a:pPr algn="r"/>
                      <a:r>
                        <a:rPr lang="en-US" sz="900">
                          <a:effectLst/>
                        </a:rPr>
                        <a:t>2006</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18.6</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10.3</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5.5</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1.9</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1.9</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Mauritius</a:t>
                      </a:r>
                    </a:p>
                  </a:txBody>
                  <a:tcPr marL="4603" marR="4603" marT="4603" marB="4603" anchor="ctr">
                    <a:lnL>
                      <a:noFill/>
                    </a:lnL>
                    <a:lnR>
                      <a:noFill/>
                    </a:lnR>
                    <a:lnT>
                      <a:noFill/>
                    </a:lnT>
                    <a:lnB>
                      <a:noFill/>
                    </a:lnB>
                  </a:tcPr>
                </a:tc>
                <a:tc>
                  <a:txBody>
                    <a:bodyPr/>
                    <a:lstStyle/>
                    <a:p>
                      <a:pPr algn="r"/>
                      <a:r>
                        <a:rPr lang="en-US" sz="900">
                          <a:effectLst/>
                        </a:rPr>
                        <a:t>2000</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48.9</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38.9</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20.3</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7.9</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2.6</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Namibia</a:t>
                      </a:r>
                    </a:p>
                  </a:txBody>
                  <a:tcPr marL="4603" marR="4603" marT="4603" marB="4603" anchor="ctr">
                    <a:lnL>
                      <a:noFill/>
                    </a:lnL>
                    <a:lnR>
                      <a:noFill/>
                    </a:lnR>
                    <a:lnT>
                      <a:noFill/>
                    </a:lnT>
                    <a:lnB>
                      <a:noFill/>
                    </a:lnB>
                  </a:tcPr>
                </a:tc>
                <a:tc>
                  <a:txBody>
                    <a:bodyPr/>
                    <a:lstStyle/>
                    <a:p>
                      <a:pPr algn="r"/>
                      <a:r>
                        <a:rPr lang="en-US" sz="900">
                          <a:effectLst/>
                        </a:rPr>
                        <a:t>2001</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48.5</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27.7</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17.0</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5.3</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2.2</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Senegal</a:t>
                      </a:r>
                    </a:p>
                  </a:txBody>
                  <a:tcPr marL="4603" marR="4603" marT="4603" marB="4603" anchor="ctr">
                    <a:lnL>
                      <a:noFill/>
                    </a:lnL>
                    <a:lnR>
                      <a:noFill/>
                    </a:lnR>
                    <a:lnT>
                      <a:noFill/>
                    </a:lnT>
                    <a:lnB>
                      <a:noFill/>
                    </a:lnB>
                  </a:tcPr>
                </a:tc>
                <a:tc>
                  <a:txBody>
                    <a:bodyPr/>
                    <a:lstStyle/>
                    <a:p>
                      <a:pPr algn="r"/>
                      <a:r>
                        <a:rPr lang="en-US" sz="900">
                          <a:effectLst/>
                        </a:rPr>
                        <a:t>2006</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10.7</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7.5</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4.9</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3.2</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0.8</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Seychelles</a:t>
                      </a:r>
                    </a:p>
                  </a:txBody>
                  <a:tcPr marL="4603" marR="4603" marT="4603" marB="4603" anchor="ctr">
                    <a:lnL>
                      <a:noFill/>
                    </a:lnL>
                    <a:lnR>
                      <a:noFill/>
                    </a:lnR>
                    <a:lnT>
                      <a:noFill/>
                    </a:lnT>
                    <a:lnB>
                      <a:noFill/>
                    </a:lnB>
                  </a:tcPr>
                </a:tc>
                <a:tc>
                  <a:txBody>
                    <a:bodyPr/>
                    <a:lstStyle/>
                    <a:p>
                      <a:pPr algn="r"/>
                      <a:r>
                        <a:rPr lang="en-US" sz="900">
                          <a:effectLst/>
                        </a:rPr>
                        <a:t>2002</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90.3</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66.8</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44.2</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7.4</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South Africa</a:t>
                      </a:r>
                    </a:p>
                  </a:txBody>
                  <a:tcPr marL="4603" marR="4603" marT="4603" marB="4603" anchor="ctr">
                    <a:lnL>
                      <a:noFill/>
                    </a:lnL>
                    <a:lnR>
                      <a:noFill/>
                    </a:lnR>
                    <a:lnT>
                      <a:noFill/>
                    </a:lnT>
                    <a:lnB>
                      <a:noFill/>
                    </a:lnB>
                  </a:tcPr>
                </a:tc>
                <a:tc>
                  <a:txBody>
                    <a:bodyPr/>
                    <a:lstStyle/>
                    <a:p>
                      <a:pPr algn="r"/>
                      <a:r>
                        <a:rPr lang="en-US" sz="900">
                          <a:effectLst/>
                        </a:rPr>
                        <a:t>2009</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76.4</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70.4</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35.7</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11.8</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0.7</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Tanzania</a:t>
                      </a:r>
                    </a:p>
                  </a:txBody>
                  <a:tcPr marL="4603" marR="4603" marT="4603" marB="4603" anchor="ctr">
                    <a:lnL>
                      <a:noFill/>
                    </a:lnL>
                    <a:lnR>
                      <a:noFill/>
                    </a:lnR>
                    <a:lnT>
                      <a:noFill/>
                    </a:lnT>
                    <a:lnB>
                      <a:noFill/>
                    </a:lnB>
                  </a:tcPr>
                </a:tc>
                <a:tc>
                  <a:txBody>
                    <a:bodyPr/>
                    <a:lstStyle/>
                    <a:p>
                      <a:pPr algn="r"/>
                      <a:r>
                        <a:rPr lang="en-US" sz="900">
                          <a:effectLst/>
                        </a:rPr>
                        <a:t>2002</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48.9</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6.0</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1.6</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0.9</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Uganda</a:t>
                      </a:r>
                    </a:p>
                  </a:txBody>
                  <a:tcPr marL="4603" marR="4603" marT="4603" marB="4603" anchor="ctr">
                    <a:lnL>
                      <a:noFill/>
                    </a:lnL>
                    <a:lnR>
                      <a:noFill/>
                    </a:lnR>
                    <a:lnT>
                      <a:noFill/>
                    </a:lnT>
                    <a:lnB>
                      <a:noFill/>
                    </a:lnB>
                  </a:tcPr>
                </a:tc>
                <a:tc>
                  <a:txBody>
                    <a:bodyPr/>
                    <a:lstStyle/>
                    <a:p>
                      <a:pPr algn="r"/>
                      <a:r>
                        <a:rPr lang="en-US" sz="900">
                          <a:effectLst/>
                        </a:rPr>
                        <a:t>2008</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34.6</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23.4</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8.7</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6.8</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1.8</a:t>
                      </a:r>
                      <a:br>
                        <a:rPr lang="en-US" sz="900">
                          <a:effectLst/>
                        </a:rPr>
                      </a:br>
                      <a:endParaRPr lang="en-US" sz="900">
                        <a:effectLst/>
                      </a:endParaRPr>
                    </a:p>
                  </a:txBody>
                  <a:tcPr marL="4603" marR="4603" marT="4603" marB="4603" anchor="ctr">
                    <a:lnL>
                      <a:noFill/>
                    </a:lnL>
                    <a:lnR>
                      <a:noFill/>
                    </a:lnR>
                    <a:lnT>
                      <a:noFill/>
                    </a:lnT>
                    <a:lnB>
                      <a:noFill/>
                    </a:lnB>
                  </a:tcPr>
                </a:tc>
              </a:tr>
              <a:tr h="297510">
                <a:tc>
                  <a:txBody>
                    <a:bodyPr/>
                    <a:lstStyle/>
                    <a:p>
                      <a:pPr algn="l"/>
                      <a:r>
                        <a:rPr lang="en-US" sz="900">
                          <a:effectLst/>
                        </a:rPr>
                        <a:t>Zimbabwe</a:t>
                      </a:r>
                    </a:p>
                  </a:txBody>
                  <a:tcPr marL="4603" marR="4603" marT="4603" marB="4603" anchor="ctr">
                    <a:lnL>
                      <a:noFill/>
                    </a:lnL>
                    <a:lnR>
                      <a:noFill/>
                    </a:lnR>
                    <a:lnT>
                      <a:noFill/>
                    </a:lnT>
                    <a:lnB>
                      <a:noFill/>
                    </a:lnB>
                  </a:tcPr>
                </a:tc>
                <a:tc>
                  <a:txBody>
                    <a:bodyPr/>
                    <a:lstStyle/>
                    <a:p>
                      <a:pPr algn="r"/>
                      <a:r>
                        <a:rPr lang="en-US" sz="900">
                          <a:effectLst/>
                        </a:rPr>
                        <a:t>2002</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65.1</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45.9</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10.3</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a:effectLst/>
                        </a:rPr>
                        <a:t>9.1</a:t>
                      </a:r>
                      <a:br>
                        <a:rPr lang="en-US" sz="900">
                          <a:effectLst/>
                        </a:rPr>
                      </a:br>
                      <a:endParaRPr lang="en-US" sz="900">
                        <a:effectLst/>
                      </a:endParaRPr>
                    </a:p>
                  </a:txBody>
                  <a:tcPr marL="4603" marR="4603" marT="4603" marB="4603" anchor="ctr">
                    <a:lnL>
                      <a:noFill/>
                    </a:lnL>
                    <a:lnR>
                      <a:noFill/>
                    </a:lnR>
                    <a:lnT>
                      <a:noFill/>
                    </a:lnT>
                    <a:lnB>
                      <a:noFill/>
                    </a:lnB>
                  </a:tcPr>
                </a:tc>
                <a:tc>
                  <a:txBody>
                    <a:bodyPr/>
                    <a:lstStyle/>
                    <a:p>
                      <a:pPr algn="r"/>
                      <a:r>
                        <a:rPr lang="en-US" sz="900" dirty="0">
                          <a:effectLst/>
                        </a:rPr>
                        <a:t>1.5</a:t>
                      </a:r>
                      <a:br>
                        <a:rPr lang="en-US" sz="900" dirty="0">
                          <a:effectLst/>
                        </a:rPr>
                      </a:br>
                      <a:endParaRPr lang="en-US" sz="900" dirty="0">
                        <a:effectLst/>
                      </a:endParaRPr>
                    </a:p>
                  </a:txBody>
                  <a:tcPr marL="4603" marR="4603" marT="4603" marB="4603" anchor="ctr">
                    <a:lnL>
                      <a:noFill/>
                    </a:lnL>
                    <a:lnR>
                      <a:noFill/>
                    </a:lnR>
                    <a:lnT>
                      <a:noFill/>
                    </a:lnT>
                    <a:lnB>
                      <a:noFill/>
                    </a:lnB>
                  </a:tcPr>
                </a:tc>
              </a:tr>
            </a:tbl>
          </a:graphicData>
        </a:graphic>
      </p:graphicFrame>
      <p:sp>
        <p:nvSpPr>
          <p:cNvPr id="4" name="Rectangle 1"/>
          <p:cNvSpPr>
            <a:spLocks noChangeArrowheads="1"/>
          </p:cNvSpPr>
          <p:nvPr/>
        </p:nvSpPr>
        <p:spPr bwMode="auto">
          <a:xfrm>
            <a:off x="152400" y="505124"/>
            <a:ext cx="8511882" cy="923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Sub-Saharan Africa: Population 25 years and older by minimum level of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Educational attainment</a:t>
            </a: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r>
              <a:rPr kumimoji="0" lang="en-US" sz="1800" b="0" i="0" u="none" strike="noStrike" cap="none" normalizeH="0" baseline="0" dirty="0" smtClean="0">
                <a:ln>
                  <a:noFill/>
                </a:ln>
                <a:solidFill>
                  <a:schemeClr val="tx1"/>
                </a:solidFill>
                <a:effectLst/>
                <a:latin typeface="Arial" pitchFamily="34" charset="0"/>
                <a:cs typeface="Arial" pitchFamily="34" charset="0"/>
              </a:rPr>
              <a:t>Source: UNESCO Institute for Statistics, </a:t>
            </a:r>
            <a:r>
              <a:rPr kumimoji="0" lang="en-US" sz="1800" b="0" i="1" u="none" strike="noStrike" cap="none" normalizeH="0" baseline="0" dirty="0" smtClean="0">
                <a:ln>
                  <a:noFill/>
                </a:ln>
                <a:solidFill>
                  <a:schemeClr val="tx1"/>
                </a:solidFill>
                <a:effectLst/>
                <a:latin typeface="Arial" pitchFamily="34" charset="0"/>
                <a:cs typeface="Arial" pitchFamily="34" charset="0"/>
              </a:rPr>
              <a:t>Global Education Digest 2011</a:t>
            </a:r>
            <a:r>
              <a:rPr kumimoji="0" lang="en-US" sz="1800" b="0" i="0" u="none" strike="noStrike" cap="none" normalizeH="0" baseline="0" dirty="0" smtClean="0">
                <a:ln>
                  <a:noFill/>
                </a:ln>
                <a:solidFill>
                  <a:schemeClr val="tx1"/>
                </a:solidFill>
                <a:effectLst/>
                <a:latin typeface="Arial" pitchFamily="34" charset="0"/>
                <a:cs typeface="Arial" pitchFamily="34" charset="0"/>
              </a:rPr>
              <a:t>, Table 19. </a:t>
            </a:r>
          </a:p>
        </p:txBody>
      </p:sp>
    </p:spTree>
    <p:extLst>
      <p:ext uri="{BB962C8B-B14F-4D97-AF65-F5344CB8AC3E}">
        <p14:creationId xmlns:p14="http://schemas.microsoft.com/office/powerpoint/2010/main" xmlns="" val="924796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Real GDP growth rates by sub-region (%)</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3300015135"/>
              </p:ext>
            </p:extLst>
          </p:nvPr>
        </p:nvGraphicFramePr>
        <p:xfrm>
          <a:off x="152400" y="1524000"/>
          <a:ext cx="8229600" cy="5334000"/>
        </p:xfrm>
        <a:graphic>
          <a:graphicData uri="http://schemas.openxmlformats.org/drawingml/2006/table">
            <a:tbl>
              <a:tblPr firstRow="1" firstCol="1" bandRow="1">
                <a:tableStyleId>{5C22544A-7EE6-4342-B048-85BDC9FD1C3A}</a:tableStyleId>
              </a:tblPr>
              <a:tblGrid>
                <a:gridCol w="2440250"/>
                <a:gridCol w="980203"/>
                <a:gridCol w="980203"/>
                <a:gridCol w="967715"/>
                <a:gridCol w="832147"/>
                <a:gridCol w="967715"/>
                <a:gridCol w="1061367"/>
              </a:tblGrid>
              <a:tr h="762000">
                <a:tc>
                  <a:txBody>
                    <a:bodyPr/>
                    <a:lstStyle/>
                    <a:p>
                      <a:endParaRPr lang="en-US" sz="1800" dirty="0">
                        <a:effectLst/>
                        <a:latin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dirty="0">
                          <a:effectLst/>
                        </a:rPr>
                        <a:t>2000</a:t>
                      </a:r>
                      <a:endParaRPr lang="en-US" sz="1800" dirty="0">
                        <a:effectLst/>
                        <a:latin typeface="Calibri"/>
                        <a:ea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dirty="0">
                          <a:effectLst/>
                        </a:rPr>
                        <a:t>2010</a:t>
                      </a:r>
                      <a:endParaRPr lang="en-US" sz="1800" dirty="0">
                        <a:effectLst/>
                        <a:latin typeface="Calibri"/>
                        <a:ea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dirty="0">
                          <a:effectLst/>
                        </a:rPr>
                        <a:t>2020</a:t>
                      </a:r>
                      <a:endParaRPr lang="en-US" sz="1800" dirty="0">
                        <a:effectLst/>
                        <a:latin typeface="Calibri"/>
                        <a:ea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dirty="0">
                          <a:effectLst/>
                        </a:rPr>
                        <a:t>2030</a:t>
                      </a:r>
                      <a:endParaRPr lang="en-US" sz="1800" dirty="0">
                        <a:effectLst/>
                        <a:latin typeface="Calibri"/>
                        <a:ea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dirty="0">
                          <a:effectLst/>
                        </a:rPr>
                        <a:t>2050</a:t>
                      </a:r>
                      <a:endParaRPr lang="en-US" sz="1800" dirty="0">
                        <a:effectLst/>
                        <a:latin typeface="Calibri"/>
                        <a:ea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dirty="0">
                          <a:effectLst/>
                        </a:rPr>
                        <a:t>2060</a:t>
                      </a:r>
                      <a:endParaRPr lang="en-US" sz="1800" dirty="0">
                        <a:effectLst/>
                        <a:latin typeface="Calibri"/>
                        <a:ea typeface="Calibri"/>
                        <a:cs typeface="Times New Roman"/>
                      </a:endParaRPr>
                    </a:p>
                  </a:txBody>
                  <a:tcPr marL="44450" marR="44450" marT="0" marB="0" anchor="ctr"/>
                </a:tc>
              </a:tr>
              <a:tr h="762000">
                <a:tc>
                  <a:txBody>
                    <a:bodyPr/>
                    <a:lstStyle/>
                    <a:p>
                      <a:pPr marL="0" marR="0">
                        <a:lnSpc>
                          <a:spcPct val="150000"/>
                        </a:lnSpc>
                        <a:spcBef>
                          <a:spcPts val="0"/>
                        </a:spcBef>
                        <a:spcAft>
                          <a:spcPts val="0"/>
                        </a:spcAft>
                      </a:pPr>
                      <a:r>
                        <a:rPr lang="en-GB" sz="1800">
                          <a:effectLst/>
                        </a:rPr>
                        <a:t>Africa</a:t>
                      </a:r>
                      <a:endParaRPr lang="en-US" sz="1800">
                        <a:effectLst/>
                        <a:latin typeface="Calibri"/>
                        <a:ea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dirty="0">
                          <a:effectLst/>
                        </a:rPr>
                        <a:t>4.5</a:t>
                      </a:r>
                      <a:endParaRPr lang="en-US" sz="1800" dirty="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4.9</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6.2</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5.9</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5.3</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dirty="0">
                          <a:effectLst/>
                        </a:rPr>
                        <a:t>5.0</a:t>
                      </a:r>
                      <a:endParaRPr lang="en-US" sz="1800" dirty="0">
                        <a:effectLst/>
                        <a:latin typeface="Calibri"/>
                        <a:ea typeface="Calibri"/>
                        <a:cs typeface="Times New Roman"/>
                      </a:endParaRPr>
                    </a:p>
                  </a:txBody>
                  <a:tcPr marL="44450" marR="44450" marT="0" marB="0" anchor="b"/>
                </a:tc>
              </a:tr>
              <a:tr h="762000">
                <a:tc>
                  <a:txBody>
                    <a:bodyPr/>
                    <a:lstStyle/>
                    <a:p>
                      <a:pPr marL="0" marR="0">
                        <a:lnSpc>
                          <a:spcPct val="150000"/>
                        </a:lnSpc>
                        <a:spcBef>
                          <a:spcPts val="0"/>
                        </a:spcBef>
                        <a:spcAft>
                          <a:spcPts val="0"/>
                        </a:spcAft>
                      </a:pPr>
                      <a:r>
                        <a:rPr lang="en-GB" sz="1800">
                          <a:effectLst/>
                        </a:rPr>
                        <a:t>Central Africa</a:t>
                      </a:r>
                      <a:endParaRPr lang="en-US" sz="1800">
                        <a:effectLst/>
                        <a:latin typeface="Calibri"/>
                        <a:ea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a:effectLst/>
                        </a:rPr>
                        <a:t>-1.4</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4.7</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7.2</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6.8</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2.8</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dirty="0">
                          <a:effectLst/>
                        </a:rPr>
                        <a:t>4.1</a:t>
                      </a:r>
                      <a:endParaRPr lang="en-US" sz="1800" dirty="0">
                        <a:effectLst/>
                        <a:latin typeface="Calibri"/>
                        <a:ea typeface="Calibri"/>
                        <a:cs typeface="Times New Roman"/>
                      </a:endParaRPr>
                    </a:p>
                  </a:txBody>
                  <a:tcPr marL="44450" marR="44450" marT="0" marB="0" anchor="b"/>
                </a:tc>
              </a:tr>
              <a:tr h="762000">
                <a:tc>
                  <a:txBody>
                    <a:bodyPr/>
                    <a:lstStyle/>
                    <a:p>
                      <a:pPr marL="0" marR="0">
                        <a:lnSpc>
                          <a:spcPct val="150000"/>
                        </a:lnSpc>
                        <a:spcBef>
                          <a:spcPts val="0"/>
                        </a:spcBef>
                        <a:spcAft>
                          <a:spcPts val="0"/>
                        </a:spcAft>
                      </a:pPr>
                      <a:r>
                        <a:rPr lang="en-GB" sz="1800">
                          <a:effectLst/>
                        </a:rPr>
                        <a:t>East Africa</a:t>
                      </a:r>
                      <a:endParaRPr lang="en-US" sz="1800">
                        <a:effectLst/>
                        <a:latin typeface="Calibri"/>
                        <a:ea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dirty="0">
                          <a:solidFill>
                            <a:srgbClr val="FF0000"/>
                          </a:solidFill>
                          <a:effectLst/>
                        </a:rPr>
                        <a:t>7.5</a:t>
                      </a:r>
                      <a:endParaRPr lang="en-US" sz="1800" dirty="0">
                        <a:solidFill>
                          <a:srgbClr val="FF0000"/>
                        </a:solidFill>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dirty="0">
                          <a:solidFill>
                            <a:srgbClr val="FF0000"/>
                          </a:solidFill>
                          <a:effectLst/>
                        </a:rPr>
                        <a:t>6.2</a:t>
                      </a:r>
                      <a:endParaRPr lang="en-US" sz="1800" dirty="0">
                        <a:solidFill>
                          <a:srgbClr val="FF0000"/>
                        </a:solidFill>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dirty="0">
                          <a:solidFill>
                            <a:srgbClr val="FF0000"/>
                          </a:solidFill>
                          <a:effectLst/>
                        </a:rPr>
                        <a:t>7.9</a:t>
                      </a:r>
                      <a:endParaRPr lang="en-US" sz="1800" dirty="0">
                        <a:solidFill>
                          <a:srgbClr val="FF0000"/>
                        </a:solidFill>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dirty="0">
                          <a:solidFill>
                            <a:srgbClr val="FF0000"/>
                          </a:solidFill>
                          <a:effectLst/>
                        </a:rPr>
                        <a:t>9.3</a:t>
                      </a:r>
                      <a:endParaRPr lang="en-US" sz="1800" dirty="0">
                        <a:solidFill>
                          <a:srgbClr val="FF0000"/>
                        </a:solidFill>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dirty="0">
                          <a:solidFill>
                            <a:srgbClr val="FF0000"/>
                          </a:solidFill>
                          <a:effectLst/>
                        </a:rPr>
                        <a:t>8.3</a:t>
                      </a:r>
                      <a:endParaRPr lang="en-US" sz="1800" dirty="0">
                        <a:solidFill>
                          <a:srgbClr val="FF0000"/>
                        </a:solidFill>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dirty="0">
                          <a:solidFill>
                            <a:srgbClr val="FF0000"/>
                          </a:solidFill>
                          <a:effectLst/>
                        </a:rPr>
                        <a:t>6.8</a:t>
                      </a:r>
                      <a:endParaRPr lang="en-US" sz="1800" dirty="0">
                        <a:solidFill>
                          <a:srgbClr val="FF0000"/>
                        </a:solidFill>
                        <a:effectLst/>
                        <a:latin typeface="Calibri"/>
                        <a:ea typeface="Calibri"/>
                        <a:cs typeface="Times New Roman"/>
                      </a:endParaRPr>
                    </a:p>
                  </a:txBody>
                  <a:tcPr marL="44450" marR="44450" marT="0" marB="0" anchor="b"/>
                </a:tc>
              </a:tr>
              <a:tr h="762000">
                <a:tc>
                  <a:txBody>
                    <a:bodyPr/>
                    <a:lstStyle/>
                    <a:p>
                      <a:pPr marL="0" marR="0">
                        <a:lnSpc>
                          <a:spcPct val="150000"/>
                        </a:lnSpc>
                        <a:spcBef>
                          <a:spcPts val="0"/>
                        </a:spcBef>
                        <a:spcAft>
                          <a:spcPts val="0"/>
                        </a:spcAft>
                      </a:pPr>
                      <a:r>
                        <a:rPr lang="en-GB" sz="1800">
                          <a:effectLst/>
                        </a:rPr>
                        <a:t>North Africa</a:t>
                      </a:r>
                      <a:endParaRPr lang="en-US" sz="1800">
                        <a:effectLst/>
                        <a:latin typeface="Calibri"/>
                        <a:ea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a:effectLst/>
                        </a:rPr>
                        <a:t>3.9</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4.7</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5.5</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4.8</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3.7</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dirty="0">
                          <a:effectLst/>
                        </a:rPr>
                        <a:t>3.2</a:t>
                      </a:r>
                      <a:endParaRPr lang="en-US" sz="1800" dirty="0">
                        <a:effectLst/>
                        <a:latin typeface="Calibri"/>
                        <a:ea typeface="Calibri"/>
                        <a:cs typeface="Times New Roman"/>
                      </a:endParaRPr>
                    </a:p>
                  </a:txBody>
                  <a:tcPr marL="44450" marR="44450" marT="0" marB="0" anchor="b"/>
                </a:tc>
              </a:tr>
              <a:tr h="762000">
                <a:tc>
                  <a:txBody>
                    <a:bodyPr/>
                    <a:lstStyle/>
                    <a:p>
                      <a:pPr marL="0" marR="0">
                        <a:lnSpc>
                          <a:spcPct val="150000"/>
                        </a:lnSpc>
                        <a:spcBef>
                          <a:spcPts val="0"/>
                        </a:spcBef>
                        <a:spcAft>
                          <a:spcPts val="0"/>
                        </a:spcAft>
                      </a:pPr>
                      <a:r>
                        <a:rPr lang="en-GB" sz="1800">
                          <a:effectLst/>
                        </a:rPr>
                        <a:t>Southern Africa</a:t>
                      </a:r>
                      <a:endParaRPr lang="en-US" sz="1800">
                        <a:effectLst/>
                        <a:latin typeface="Calibri"/>
                        <a:ea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a:effectLst/>
                        </a:rPr>
                        <a:t>5.4</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3.3</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3.9</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5.3</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4.5</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dirty="0">
                          <a:effectLst/>
                        </a:rPr>
                        <a:t>4.1</a:t>
                      </a:r>
                      <a:endParaRPr lang="en-US" sz="1800" dirty="0">
                        <a:effectLst/>
                        <a:latin typeface="Calibri"/>
                        <a:ea typeface="Calibri"/>
                        <a:cs typeface="Times New Roman"/>
                      </a:endParaRPr>
                    </a:p>
                  </a:txBody>
                  <a:tcPr marL="44450" marR="44450" marT="0" marB="0" anchor="b"/>
                </a:tc>
              </a:tr>
              <a:tr h="762000">
                <a:tc>
                  <a:txBody>
                    <a:bodyPr/>
                    <a:lstStyle/>
                    <a:p>
                      <a:pPr marL="0" marR="0">
                        <a:lnSpc>
                          <a:spcPct val="150000"/>
                        </a:lnSpc>
                        <a:spcBef>
                          <a:spcPts val="0"/>
                        </a:spcBef>
                        <a:spcAft>
                          <a:spcPts val="0"/>
                        </a:spcAft>
                      </a:pPr>
                      <a:r>
                        <a:rPr lang="en-GB" sz="1800">
                          <a:effectLst/>
                        </a:rPr>
                        <a:t>West Africa</a:t>
                      </a:r>
                      <a:endParaRPr lang="en-US" sz="1800">
                        <a:effectLst/>
                        <a:latin typeface="Calibri"/>
                        <a:ea typeface="Calibri"/>
                        <a:cs typeface="Times New Roman"/>
                      </a:endParaRPr>
                    </a:p>
                  </a:txBody>
                  <a:tcPr marL="44450" marR="44450" marT="0" marB="0" anchor="ctr"/>
                </a:tc>
                <a:tc>
                  <a:txBody>
                    <a:bodyPr/>
                    <a:lstStyle/>
                    <a:p>
                      <a:pPr marL="0" marR="0" algn="ctr">
                        <a:lnSpc>
                          <a:spcPct val="150000"/>
                        </a:lnSpc>
                        <a:spcBef>
                          <a:spcPts val="0"/>
                        </a:spcBef>
                        <a:spcAft>
                          <a:spcPts val="0"/>
                        </a:spcAft>
                      </a:pPr>
                      <a:r>
                        <a:rPr lang="en-GB" sz="1800">
                          <a:effectLst/>
                        </a:rPr>
                        <a:t>4.1</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6.7</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8.8</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5.5</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a:effectLst/>
                        </a:rPr>
                        <a:t>4.6</a:t>
                      </a:r>
                      <a:endParaRPr lang="en-US" sz="1800">
                        <a:effectLst/>
                        <a:latin typeface="Calibri"/>
                        <a:ea typeface="Calibri"/>
                        <a:cs typeface="Times New Roman"/>
                      </a:endParaRPr>
                    </a:p>
                  </a:txBody>
                  <a:tcPr marL="44450" marR="44450" marT="0" marB="0" anchor="b"/>
                </a:tc>
                <a:tc>
                  <a:txBody>
                    <a:bodyPr/>
                    <a:lstStyle/>
                    <a:p>
                      <a:pPr marL="0" marR="0" algn="ctr">
                        <a:lnSpc>
                          <a:spcPct val="150000"/>
                        </a:lnSpc>
                        <a:spcBef>
                          <a:spcPts val="0"/>
                        </a:spcBef>
                        <a:spcAft>
                          <a:spcPts val="0"/>
                        </a:spcAft>
                      </a:pPr>
                      <a:r>
                        <a:rPr lang="en-GB" sz="1800" dirty="0">
                          <a:effectLst/>
                        </a:rPr>
                        <a:t>4.9</a:t>
                      </a:r>
                      <a:endParaRPr lang="en-US" sz="1800" dirty="0">
                        <a:effectLst/>
                        <a:latin typeface="Calibri"/>
                        <a:ea typeface="Calibri"/>
                        <a:cs typeface="Times New Roman"/>
                      </a:endParaRPr>
                    </a:p>
                  </a:txBody>
                  <a:tcPr marL="44450" marR="44450" marT="0" marB="0" anchor="b"/>
                </a:tc>
              </a:tr>
            </a:tbl>
          </a:graphicData>
        </a:graphic>
      </p:graphicFrame>
    </p:spTree>
    <p:extLst>
      <p:ext uri="{BB962C8B-B14F-4D97-AF65-F5344CB8AC3E}">
        <p14:creationId xmlns:p14="http://schemas.microsoft.com/office/powerpoint/2010/main" xmlns="" val="2201413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a:t>
            </a:r>
            <a:endParaRPr lang="en-US" dirty="0"/>
          </a:p>
        </p:txBody>
      </p:sp>
      <p:sp>
        <p:nvSpPr>
          <p:cNvPr id="3" name="Content Placeholder 2"/>
          <p:cNvSpPr>
            <a:spLocks noGrp="1"/>
          </p:cNvSpPr>
          <p:nvPr>
            <p:ph idx="1"/>
          </p:nvPr>
        </p:nvSpPr>
        <p:spPr/>
        <p:txBody>
          <a:bodyPr/>
          <a:lstStyle/>
          <a:p>
            <a:r>
              <a:rPr lang="en-GB" b="1" dirty="0"/>
              <a:t>A dramatic decline in Africa’s poverty would require the continent to grow at an average of 7%</a:t>
            </a:r>
            <a:r>
              <a:rPr lang="en-GB" dirty="0"/>
              <a:t>. These projections fall short of that level. And there are still serious risks ahead to Africa’s growth path.  Global developments, particularly the escalating price of commodities like food and oil, could yet pose serious threats to governance, peace and security</a:t>
            </a:r>
            <a:endParaRPr lang="en-US" dirty="0"/>
          </a:p>
        </p:txBody>
      </p:sp>
    </p:spTree>
    <p:extLst>
      <p:ext uri="{BB962C8B-B14F-4D97-AF65-F5344CB8AC3E}">
        <p14:creationId xmlns:p14="http://schemas.microsoft.com/office/powerpoint/2010/main" xmlns="" val="13426726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Custom 4">
      <a:dk1>
        <a:srgbClr val="000000"/>
      </a:dk1>
      <a:lt1>
        <a:srgbClr val="FFFFFF"/>
      </a:lt1>
      <a:dk2>
        <a:srgbClr val="BA2428"/>
      </a:dk2>
      <a:lt2>
        <a:srgbClr val="C8C8B1"/>
      </a:lt2>
      <a:accent1>
        <a:srgbClr val="7A7A7A"/>
      </a:accent1>
      <a:accent2>
        <a:srgbClr val="FFFFFF"/>
      </a:accent2>
      <a:accent3>
        <a:srgbClr val="526DB0"/>
      </a:accent3>
      <a:accent4>
        <a:srgbClr val="989AAC"/>
      </a:accent4>
      <a:accent5>
        <a:srgbClr val="DC5924"/>
      </a:accent5>
      <a:accent6>
        <a:srgbClr val="B4B392"/>
      </a:accent6>
      <a:hlink>
        <a:srgbClr val="CC9900"/>
      </a:hlink>
      <a:folHlink>
        <a:srgbClr val="969696"/>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9981</TotalTime>
  <Words>3278</Words>
  <Application>Microsoft Office PowerPoint</Application>
  <PresentationFormat>Skjermfremvisning (4:3)</PresentationFormat>
  <Paragraphs>410</Paragraphs>
  <Slides>37</Slides>
  <Notes>4</Notes>
  <HiddenSlides>0</HiddenSlides>
  <MMClips>0</MMClips>
  <ScaleCrop>false</ScaleCrop>
  <HeadingPairs>
    <vt:vector size="4" baseType="variant">
      <vt:variant>
        <vt:lpstr>Tema</vt:lpstr>
      </vt:variant>
      <vt:variant>
        <vt:i4>1</vt:i4>
      </vt:variant>
      <vt:variant>
        <vt:lpstr>Lysbildetitler</vt:lpstr>
      </vt:variant>
      <vt:variant>
        <vt:i4>37</vt:i4>
      </vt:variant>
    </vt:vector>
  </HeadingPairs>
  <TitlesOfParts>
    <vt:vector size="38" baseType="lpstr">
      <vt:lpstr>Urban</vt:lpstr>
      <vt:lpstr>Lysbilde 1</vt:lpstr>
      <vt:lpstr>Outline</vt:lpstr>
      <vt:lpstr>Background and Context</vt:lpstr>
      <vt:lpstr>African Challenges to youth integration into labor market</vt:lpstr>
      <vt:lpstr>African Challenges to youth integration into labor market</vt:lpstr>
      <vt:lpstr>Lysbilde 6</vt:lpstr>
      <vt:lpstr>Lysbilde 7</vt:lpstr>
      <vt:lpstr>Real GDP growth rates by sub-region (%)</vt:lpstr>
      <vt:lpstr>Caution</vt:lpstr>
      <vt:lpstr>A significant increase in the size of the African middle class (defined as earnings of between US$4 and US$20 per day)</vt:lpstr>
      <vt:lpstr>The African Middle-Class: the hope</vt:lpstr>
      <vt:lpstr>ICT and Internet Connectivity: Potential for leapfrogging developmental stages</vt:lpstr>
      <vt:lpstr>PRIVATE SECTOR AND DEMOCRATISATION</vt:lpstr>
      <vt:lpstr> 2012 Triennale: theme, concepts, key messages and major paradigm shifts </vt:lpstr>
      <vt:lpstr>  ADEA’s 2012 Triennale:</vt:lpstr>
      <vt:lpstr>Lysbilde 16</vt:lpstr>
      <vt:lpstr>How did ADEA approach the theme? </vt:lpstr>
      <vt:lpstr>Key Messages and major paradigm shifts coming out of the Triennale (1)</vt:lpstr>
      <vt:lpstr>Key Messages and major paradigm shifts coming out of the Triennale(2)</vt:lpstr>
      <vt:lpstr> Key Messages and major paradigm shifts coming out of the Triennale(3)</vt:lpstr>
      <vt:lpstr>ADEA’s approaches to Youth Issues: translating the Triennale Framework into Operational Plans</vt:lpstr>
      <vt:lpstr>2012 Triennale Follow-up Framework: focus on TVSD and STI</vt:lpstr>
      <vt:lpstr>2012 Triennale Follow-up Framework: focus on TVSD and STI (2)</vt:lpstr>
      <vt:lpstr>Operationalizing the paradigm shift from TVET to TVSD</vt:lpstr>
      <vt:lpstr>Operationalizing the paradigm shift from TVET to TVSD (2)</vt:lpstr>
      <vt:lpstr>Operationalizing the paradigm shift from TVET to TVSD (3)</vt:lpstr>
      <vt:lpstr>Operationalizing the paradigm shift from TVET to TVSD (4)</vt:lpstr>
      <vt:lpstr>Operationalizing of the paradigm shift from TVET to TVSD (5)</vt:lpstr>
      <vt:lpstr>the Inter-Country Quality Node (ICQN) on Technical Vocational Skills Development</vt:lpstr>
      <vt:lpstr>the Inter-Country Quality Node (ICQN) on Technical Vocational Skills Development (2)</vt:lpstr>
      <vt:lpstr>the Inter-Country Quality Node (ICQN) on Technical Vocational Skills Development (3)</vt:lpstr>
      <vt:lpstr>ICQN /TVSD Seminar on the socio-economic integration of young people in Africa</vt:lpstr>
      <vt:lpstr>ICQN /TVSD Seminar on the socio-economic integration of young people in Africa: Lessons learned and policy responses</vt:lpstr>
      <vt:lpstr>ICQN /TVSD Seminar on the socio-economic integration of young people in Africa: Lessons learned and policy responses</vt:lpstr>
      <vt:lpstr>ICQN /TVSD Seminar on the socio-economic integration of young people in Africa: Lessons learned and policy responses</vt:lpstr>
      <vt:lpstr>ICQN /TVSD Seminar on the socio-economic integration of young people in Africa: Lessons learned and policy responses</vt:lpstr>
      <vt:lpstr>ICQN /TVSD Seminar on the socio-economic integration of young people in Africa: Lessons learned and policy responses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Tochi Lazarevic</dc:creator>
  <cp:lastModifiedBy>Solveig Grønnestad</cp:lastModifiedBy>
  <cp:revision>114</cp:revision>
  <dcterms:created xsi:type="dcterms:W3CDTF">2012-05-15T18:44:12Z</dcterms:created>
  <dcterms:modified xsi:type="dcterms:W3CDTF">2013-03-04T13:55:49Z</dcterms:modified>
</cp:coreProperties>
</file>