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3" r:id="rId3"/>
    <p:sldId id="261" r:id="rId4"/>
    <p:sldId id="262" r:id="rId5"/>
    <p:sldId id="260" r:id="rId6"/>
    <p:sldId id="264" r:id="rId7"/>
    <p:sldId id="265" r:id="rId8"/>
    <p:sldId id="258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32437" initials="i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5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92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-954" y="-96"/>
      </p:cViewPr>
      <p:guideLst>
        <p:guide orient="horz" pos="3385"/>
        <p:guide orient="horz" pos="565"/>
        <p:guide orient="horz" pos="2183"/>
        <p:guide pos="5486"/>
        <p:guide pos="274"/>
        <p:guide pos="47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CA2CB-6339-4543-ADFD-8B03086E862B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A19A6-3B51-4749-8262-104C6DE8C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398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4B41-2594-914F-982C-E8D1F5D910F0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41BEC-07AB-7146-9F1F-70C99F495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57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1800" y="5163703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ST"/>
          <p:cNvPicPr>
            <a:picLocks noChangeAspect="1" noChangeArrowheads="1"/>
          </p:cNvPicPr>
          <p:nvPr userDrawn="1"/>
        </p:nvPicPr>
        <p:blipFill>
          <a:blip r:embed="rId3" cstate="screen"/>
          <a:srcRect l="56990" t="63757"/>
          <a:stretch>
            <a:fillRect/>
          </a:stretch>
        </p:blipFill>
        <p:spPr bwMode="auto">
          <a:xfrm>
            <a:off x="3460750" y="2128153"/>
            <a:ext cx="5683250" cy="358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0"/>
            <a:ext cx="5349692" cy="2744327"/>
          </a:xfrm>
        </p:spPr>
        <p:txBody>
          <a:bodyPr>
            <a:no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192877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746250"/>
            <a:ext cx="4040188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67174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67174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81279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13522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3119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3201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110192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 off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3" name="Picture 2" descr="ST_pure_pos_rgb_5cm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0" noProof="0" smtClean="0">
                <a:solidFill>
                  <a:schemeClr val="accent1"/>
                </a:solidFill>
                <a:latin typeface="Arial"/>
                <a:cs typeface="Arial"/>
              </a:rPr>
              <a:t>www.statkraft</a:t>
            </a:r>
            <a:r>
              <a:rPr lang="en-GB" sz="1400" b="0" baseline="0" noProof="0" smtClean="0">
                <a:solidFill>
                  <a:schemeClr val="accent1"/>
                </a:solidFill>
                <a:latin typeface="Arial"/>
                <a:cs typeface="Arial"/>
              </a:rPr>
              <a:t>.com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noProof="0" smtClean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  <a:endParaRPr lang="en-GB" sz="6000" b="1" noProof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657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641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2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16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3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/>
          </a:p>
        </p:txBody>
      </p:sp>
      <p:pic>
        <p:nvPicPr>
          <p:cNvPr id="16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34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/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4"/>
            <a:ext cx="8388000" cy="1026516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4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6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GB" sz="6800" b="1" kern="1200" noProof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5</a:t>
            </a:r>
            <a:endParaRPr lang="en-GB" sz="6800" b="1" kern="1200" noProof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59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353729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67788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04194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86518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158555"/>
            <a:ext cx="8381000" cy="3846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539" y="5266233"/>
            <a:ext cx="3954461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1800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05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2" r:id="rId3"/>
    <p:sldLayoutId id="2147483670" r:id="rId4"/>
    <p:sldLayoutId id="2147483671" r:id="rId5"/>
    <p:sldLayoutId id="2147483650" r:id="rId6"/>
    <p:sldLayoutId id="2147483652" r:id="rId7"/>
    <p:sldLayoutId id="2147483657" r:id="rId8"/>
    <p:sldLayoutId id="2147483658" r:id="rId9"/>
    <p:sldLayoutId id="2147483653" r:id="rId10"/>
    <p:sldLayoutId id="2147483654" r:id="rId11"/>
    <p:sldLayoutId id="2147483655" r:id="rId12"/>
    <p:sldLayoutId id="2147483660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10000"/>
        </a:lnSpc>
        <a:spcBef>
          <a:spcPts val="800"/>
        </a:spcBef>
        <a:buClr>
          <a:schemeClr val="accent4"/>
        </a:buClr>
        <a:buSzPct val="80000"/>
        <a:buFont typeface="Wingdings 3" charset="2"/>
        <a:buChar char="}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6" y="0"/>
            <a:ext cx="6181689" cy="2744327"/>
          </a:xfrm>
        </p:spPr>
        <p:txBody>
          <a:bodyPr/>
          <a:lstStyle/>
          <a:p>
            <a:r>
              <a:rPr lang="en-US" sz="3400" i="1" dirty="0" smtClean="0"/>
              <a:t>Business Abroad – The Need for Qualifications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800102"/>
          </a:xfrm>
        </p:spPr>
        <p:txBody>
          <a:bodyPr/>
          <a:lstStyle/>
          <a:p>
            <a:r>
              <a:rPr lang="en-GB" dirty="0" smtClean="0"/>
              <a:t>Stephen Sparkes</a:t>
            </a:r>
          </a:p>
          <a:p>
            <a:r>
              <a:rPr lang="en-US" dirty="0" smtClean="0"/>
              <a:t>Vice President: Corporate Responsibility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8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MDG and Hydropower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Potential employment opportunity for skilled, semi-skilled and non-skill </a:t>
            </a:r>
            <a:r>
              <a:rPr lang="en-US" dirty="0" err="1" smtClean="0"/>
              <a:t>labour</a:t>
            </a:r>
            <a:r>
              <a:rPr lang="en-US" dirty="0" smtClean="0"/>
              <a:t> force</a:t>
            </a:r>
          </a:p>
          <a:p>
            <a:r>
              <a:rPr lang="en-US" dirty="0" smtClean="0"/>
              <a:t>Economic stimulus and job creation as a direct and indirect result of hydropower investment</a:t>
            </a:r>
          </a:p>
          <a:p>
            <a:r>
              <a:rPr lang="en-US" dirty="0" smtClean="0"/>
              <a:t>Benefits to local and regional businesses and skills development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1026" name="Picture 2" descr="D:\Project Photos\THXP 2009\THXP 2009  Jim Holmes\THPC Dec 09 Thumbs Day 2\THPC DEC-09-02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1727847"/>
            <a:ext cx="4064000" cy="2708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Long period of preparation before an investment decision – little money available</a:t>
            </a:r>
          </a:p>
          <a:p>
            <a:pPr marL="514350" indent="-514350"/>
            <a:r>
              <a:rPr lang="en-US" dirty="0" smtClean="0"/>
              <a:t>Developers reliant on Contractors/sub-contractors</a:t>
            </a:r>
          </a:p>
          <a:p>
            <a:pPr marL="514350" indent="-514350"/>
            <a:r>
              <a:rPr lang="en-US" dirty="0" smtClean="0"/>
              <a:t>Local people “demand” employment </a:t>
            </a:r>
          </a:p>
          <a:p>
            <a:pPr marL="514350" indent="-514350"/>
            <a:endParaRPr lang="en-US" dirty="0" smtClean="0"/>
          </a:p>
          <a:p>
            <a:pPr marL="695325" lvl="1" indent="-514350">
              <a:buNone/>
            </a:pPr>
            <a:r>
              <a:rPr lang="en-US" sz="2400" dirty="0" smtClean="0"/>
              <a:t> 	</a:t>
            </a:r>
            <a:r>
              <a:rPr lang="en-US" sz="2400" i="1" dirty="0" smtClean="0"/>
              <a:t>How to find a solution given these three facts and requirements?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648200" y="1782476"/>
            <a:ext cx="4064000" cy="25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12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Situation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Contractors prefer their own </a:t>
            </a:r>
            <a:r>
              <a:rPr lang="en-US" dirty="0" err="1" smtClean="0"/>
              <a:t>labour</a:t>
            </a:r>
            <a:r>
              <a:rPr lang="en-US" dirty="0" smtClean="0"/>
              <a:t> force that is efficient, experienced and loyal</a:t>
            </a:r>
          </a:p>
          <a:p>
            <a:r>
              <a:rPr lang="en-US" dirty="0" smtClean="0"/>
              <a:t> CSR programs often start too late to include vocational training that can lead to construction jobs</a:t>
            </a:r>
          </a:p>
          <a:p>
            <a:r>
              <a:rPr lang="en-US" dirty="0" smtClean="0"/>
              <a:t>Local workforce have local priorities and responsibilities – loyal to families and clans, or </a:t>
            </a:r>
            <a:r>
              <a:rPr lang="en-US" dirty="0" err="1" smtClean="0"/>
              <a:t>labour</a:t>
            </a:r>
            <a:r>
              <a:rPr lang="en-US" dirty="0" smtClean="0"/>
              <a:t> needs for agricultural work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D:\Project Photos\THXP 2009\THXP 2009  Jim Holmes\THPC Dec 09 Thumbs Day 2\THPC DEC-09-0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667" y="1158875"/>
            <a:ext cx="2565066" cy="3846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18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Measures (1)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Principles and local laws referred to in Licenses</a:t>
            </a:r>
          </a:p>
          <a:p>
            <a:r>
              <a:rPr lang="en-US" dirty="0" smtClean="0"/>
              <a:t>Inclusion of preferences for local workers in contracts – strong preferences but no percentage</a:t>
            </a:r>
          </a:p>
          <a:p>
            <a:r>
              <a:rPr lang="en-US" dirty="0" smtClean="0"/>
              <a:t>Raise issues of local </a:t>
            </a:r>
            <a:r>
              <a:rPr lang="en-US" dirty="0" err="1" smtClean="0"/>
              <a:t>labour</a:t>
            </a:r>
            <a:r>
              <a:rPr lang="en-US" dirty="0" smtClean="0"/>
              <a:t> with contractors prior to mobilization </a:t>
            </a:r>
          </a:p>
          <a:p>
            <a:r>
              <a:rPr lang="en-US" dirty="0" smtClean="0"/>
              <a:t>Work with government on rates and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074" name="Picture 2" descr="D:\Project Photos\THXP 2009\THXP 2009  Jim Holmes\THPC Dec 09 Thumbs Day 3\THPC DEC-09-0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1788" y="1736311"/>
            <a:ext cx="4038600" cy="2691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66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Measures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Assist government in compiling lists of qualified people for contractors</a:t>
            </a:r>
          </a:p>
          <a:p>
            <a:r>
              <a:rPr lang="en-US" dirty="0" smtClean="0"/>
              <a:t>Establish recruitment offices with local authorities</a:t>
            </a:r>
          </a:p>
          <a:p>
            <a:r>
              <a:rPr lang="en-US" dirty="0" smtClean="0"/>
              <a:t>Start training courses on practical skills for potential hire</a:t>
            </a:r>
          </a:p>
          <a:p>
            <a:pPr lvl="1"/>
            <a:r>
              <a:rPr lang="en-US" dirty="0" smtClean="0"/>
              <a:t>Carpentry and molding work</a:t>
            </a:r>
          </a:p>
          <a:p>
            <a:pPr lvl="1"/>
            <a:r>
              <a:rPr lang="en-US" dirty="0" smtClean="0"/>
              <a:t>Masonry and concrete work</a:t>
            </a:r>
          </a:p>
          <a:p>
            <a:pPr lvl="1"/>
            <a:r>
              <a:rPr lang="en-US" dirty="0" smtClean="0"/>
              <a:t>Welding </a:t>
            </a:r>
          </a:p>
          <a:p>
            <a:pPr lvl="1"/>
            <a:r>
              <a:rPr lang="en-US" dirty="0" smtClean="0"/>
              <a:t>Driving </a:t>
            </a:r>
          </a:p>
          <a:p>
            <a:pPr lvl="1"/>
            <a:r>
              <a:rPr lang="en-US" dirty="0" smtClean="0"/>
              <a:t>Language and accountancy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" name="Picture 2" descr="D:\Project Photos\THXP 2009\THXP 2009  Jim Holmes\THPC Dec 09 Thumbs Day 5\THPC DEC-09-06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1788" y="1732329"/>
            <a:ext cx="3900487" cy="2599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66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Measures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General long-term economic development in the region through job creation and opportunities</a:t>
            </a:r>
          </a:p>
          <a:p>
            <a:pPr lvl="1"/>
            <a:r>
              <a:rPr lang="en-US" dirty="0" smtClean="0"/>
              <a:t>Guards and manual </a:t>
            </a:r>
            <a:r>
              <a:rPr lang="en-US" dirty="0" err="1" smtClean="0"/>
              <a:t>labour</a:t>
            </a:r>
            <a:r>
              <a:rPr lang="en-US" dirty="0" smtClean="0"/>
              <a:t> requirements for camps</a:t>
            </a:r>
          </a:p>
          <a:p>
            <a:pPr lvl="1"/>
            <a:r>
              <a:rPr lang="en-US" dirty="0" smtClean="0"/>
              <a:t>Catering and supplies of food and essentials to camps</a:t>
            </a:r>
          </a:p>
          <a:p>
            <a:pPr lvl="1"/>
            <a:r>
              <a:rPr lang="en-US" dirty="0" smtClean="0"/>
              <a:t>Securing supplies from local businesses and entrepreneurs</a:t>
            </a:r>
          </a:p>
          <a:p>
            <a:r>
              <a:rPr lang="en-US" dirty="0" smtClean="0"/>
              <a:t>Micro-credit support (mitigation)</a:t>
            </a:r>
          </a:p>
          <a:p>
            <a:r>
              <a:rPr lang="en-US" dirty="0" smtClean="0"/>
              <a:t>Training of operation staff for long-term management 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59101" y="3345712"/>
            <a:ext cx="5329840" cy="176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495905"/>
            <a:ext cx="4064000" cy="267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66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10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eng final">
  <a:themeElements>
    <a:clrScheme name="Statkraft 2012">
      <a:dk1>
        <a:srgbClr val="000000"/>
      </a:dk1>
      <a:lt1>
        <a:srgbClr val="FFFFFF"/>
      </a:lt1>
      <a:dk2>
        <a:srgbClr val="00395D"/>
      </a:dk2>
      <a:lt2>
        <a:srgbClr val="CBC7BF"/>
      </a:lt2>
      <a:accent1>
        <a:srgbClr val="00A6D3"/>
      </a:accent1>
      <a:accent2>
        <a:srgbClr val="008A9B"/>
      </a:accent2>
      <a:accent3>
        <a:srgbClr val="ECDB61"/>
      </a:accent3>
      <a:accent4>
        <a:srgbClr val="D5B700"/>
      </a:accent4>
      <a:accent5>
        <a:srgbClr val="A78900"/>
      </a:accent5>
      <a:accent6>
        <a:srgbClr val="5F574F"/>
      </a:accent6>
      <a:hlink>
        <a:srgbClr val="B1DEEE"/>
      </a:hlink>
      <a:folHlink>
        <a:srgbClr val="776F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Master_eng final</Template>
  <TotalTime>3</TotalTime>
  <Words>272</Words>
  <Application>Microsoft Office PowerPoint</Application>
  <PresentationFormat>Skjermfremvisning (16:10)</PresentationFormat>
  <Paragraphs>43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Master_eng final</vt:lpstr>
      <vt:lpstr>Business Abroad – The Need for Qualifications</vt:lpstr>
      <vt:lpstr>MDG and Hydropower Development</vt:lpstr>
      <vt:lpstr>Challenges</vt:lpstr>
      <vt:lpstr>Practical Situation </vt:lpstr>
      <vt:lpstr>Possible Measures (1)</vt:lpstr>
      <vt:lpstr>Possible Measures (2)</vt:lpstr>
      <vt:lpstr>Possible Measures (3)</vt:lpstr>
      <vt:lpstr>Lysbilde 8</vt:lpstr>
    </vt:vector>
  </TitlesOfParts>
  <Company>Statkraft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Solveig Grønnestad</cp:lastModifiedBy>
  <cp:revision>14</cp:revision>
  <cp:lastPrinted>2012-03-14T14:09:25Z</cp:lastPrinted>
  <dcterms:created xsi:type="dcterms:W3CDTF">2013-02-28T14:10:59Z</dcterms:created>
  <dcterms:modified xsi:type="dcterms:W3CDTF">2013-03-04T13:55:32Z</dcterms:modified>
</cp:coreProperties>
</file>