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14_C06F9141.xml" ContentType="application/vnd.ms-powerpoint.comments+xml"/>
  <Override PartName="/ppt/comments/modernComment_10D_2431D7F5.xml" ContentType="application/vnd.ms-powerpoint.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6" r:id="rId5"/>
    <p:sldId id="258" r:id="rId6"/>
    <p:sldId id="259" r:id="rId7"/>
    <p:sldId id="260" r:id="rId8"/>
    <p:sldId id="261" r:id="rId9"/>
    <p:sldId id="262" r:id="rId10"/>
    <p:sldId id="289" r:id="rId11"/>
    <p:sldId id="273" r:id="rId12"/>
    <p:sldId id="274" r:id="rId13"/>
    <p:sldId id="264" r:id="rId14"/>
    <p:sldId id="291" r:id="rId15"/>
    <p:sldId id="276" r:id="rId16"/>
    <p:sldId id="268" r:id="rId17"/>
    <p:sldId id="269" r:id="rId18"/>
    <p:sldId id="270" r:id="rId19"/>
    <p:sldId id="285" r:id="rId20"/>
    <p:sldId id="292" r:id="rId21"/>
    <p:sldId id="287" r:id="rId22"/>
    <p:sldId id="288" r:id="rId23"/>
  </p:sldIdLst>
  <p:sldSz cx="12192000" cy="6858000"/>
  <p:notesSz cx="6797675" cy="99282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6">
          <p15:clr>
            <a:srgbClr val="A4A3A4"/>
          </p15:clr>
        </p15:guide>
        <p15:guide id="2" orient="horz" pos="900">
          <p15:clr>
            <a:srgbClr val="A4A3A4"/>
          </p15:clr>
        </p15:guide>
        <p15:guide id="3" orient="horz" pos="342">
          <p15:clr>
            <a:srgbClr val="A4A3A4"/>
          </p15:clr>
        </p15:guide>
        <p15:guide id="4" orient="horz" pos="4194">
          <p15:clr>
            <a:srgbClr val="A4A3A4"/>
          </p15:clr>
        </p15:guide>
        <p15:guide id="5" pos="3840">
          <p15:clr>
            <a:srgbClr val="A4A3A4"/>
          </p15:clr>
        </p15:guide>
        <p15:guide id="6" pos="584">
          <p15:clr>
            <a:srgbClr val="A4A3A4"/>
          </p15:clr>
        </p15:guide>
        <p15:guide id="7" pos="70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55465" autoAdjust="0"/>
  </p:normalViewPr>
  <p:slideViewPr>
    <p:cSldViewPr snapToGrid="0">
      <p:cViewPr varScale="1">
        <p:scale>
          <a:sx n="37" d="100"/>
          <a:sy n="37" d="100"/>
        </p:scale>
        <p:origin x="2118" y="48"/>
      </p:cViewPr>
      <p:guideLst>
        <p:guide orient="horz" pos="2166"/>
        <p:guide orient="horz" pos="900"/>
        <p:guide orient="horz" pos="342"/>
        <p:guide orient="horz" pos="4194"/>
        <p:guide pos="3840"/>
        <p:guide pos="584"/>
        <p:guide pos="7096"/>
      </p:guideLst>
    </p:cSldViewPr>
  </p:slideViewPr>
  <p:notesTextViewPr>
    <p:cViewPr>
      <p:scale>
        <a:sx n="1" d="1"/>
        <a:sy n="1" d="1"/>
      </p:scale>
      <p:origin x="0" y="0"/>
    </p:cViewPr>
  </p:notesTextViewPr>
  <p:notesViewPr>
    <p:cSldViewPr snapToGrid="0">
      <p:cViewPr>
        <p:scale>
          <a:sx n="160" d="100"/>
          <a:sy n="160" d="100"/>
        </p:scale>
        <p:origin x="2268" y="-9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modernComment_10D_2431D7F5.xml><?xml version="1.0" encoding="utf-8"?>
<p188:cmLst xmlns:a="http://schemas.openxmlformats.org/drawingml/2006/main" xmlns:r="http://schemas.openxmlformats.org/officeDocument/2006/relationships" xmlns:p188="http://schemas.microsoft.com/office/powerpoint/2018/8/main">
  <p188:cm id="{E0A9D123-4098-4B36-93DB-3575C4CDEFC7}" authorId="{60C3FFD7-2068-3EAE-5442-307AF8F16D95}" created="2022-04-23T09:37:37.097">
    <ac:txMkLst xmlns:ac="http://schemas.microsoft.com/office/drawing/2013/main/command">
      <pc:docMk xmlns:pc="http://schemas.microsoft.com/office/powerpoint/2013/main/command"/>
      <pc:sldMk xmlns:pc="http://schemas.microsoft.com/office/powerpoint/2013/main/command" cId="607246325" sldId="269"/>
      <ac:spMk id="2" creationId="{1C090372-E232-4C7D-8356-94607E6B9E4F}"/>
      <ac:txMk cp="152" len="17">
        <ac:context len="402" hash="26275741"/>
      </ac:txMk>
    </ac:txMkLst>
    <p188:pos x="3112861" y="1958400"/>
    <p188:txBody>
      <a:bodyPr/>
      <a:lstStyle/>
      <a:p>
        <a:r>
          <a:rPr lang="nb-NO"/>
          <a:t>Ikke helt god forumlering</a:t>
        </a:r>
      </a:p>
    </p188:txBody>
  </p188:cm>
</p188:cmLst>
</file>

<file path=ppt/comments/modernComment_114_C06F9141.xml><?xml version="1.0" encoding="utf-8"?>
<p188:cmLst xmlns:a="http://schemas.openxmlformats.org/drawingml/2006/main" xmlns:r="http://schemas.openxmlformats.org/officeDocument/2006/relationships" xmlns:p188="http://schemas.microsoft.com/office/powerpoint/2018/8/main">
  <p188:cm id="{344F16A5-9852-42C8-BD8E-4BE772B8BE1C}" authorId="{60C3FFD7-2068-3EAE-5442-307AF8F16D95}" created="2022-04-23T10:31:17.493">
    <ac:deMkLst xmlns:ac="http://schemas.microsoft.com/office/drawing/2013/main/command">
      <pc:docMk xmlns:pc="http://schemas.microsoft.com/office/powerpoint/2013/main/command"/>
      <pc:sldMk xmlns:pc="http://schemas.microsoft.com/office/powerpoint/2013/main/command" cId="3228537153" sldId="276"/>
      <ac:spMk id="6" creationId="{5208E831-66A5-45E1-9ECF-8F5CC6E0EDCD}"/>
    </ac:deMkLst>
    <p188:txBody>
      <a:bodyPr/>
      <a:lstStyle/>
      <a:p>
        <a:r>
          <a:rPr lang="nb-NO"/>
          <a:t>Flytte denne plansjen opp?</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C4C5A3B-0B82-4290-8D4C-62B582EC0A05}" type="datetimeFigureOut">
              <a:rPr lang="nb-NO" smtClean="0"/>
              <a:t>09.05.2022</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C49D8E2-DC7A-4881-B6D2-19CC1BCD1FA5}" type="slidenum">
              <a:rPr lang="nb-NO" smtClean="0"/>
              <a:t>‹#›</a:t>
            </a:fld>
            <a:endParaRPr lang="nb-NO"/>
          </a:p>
        </p:txBody>
      </p:sp>
    </p:spTree>
    <p:extLst>
      <p:ext uri="{BB962C8B-B14F-4D97-AF65-F5344CB8AC3E}">
        <p14:creationId xmlns:p14="http://schemas.microsoft.com/office/powerpoint/2010/main" val="266416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9D8E2-DC7A-4881-B6D2-19CC1BCD1FA5}" type="slidenum">
              <a:rPr lang="nb-NO" smtClean="0"/>
              <a:t>1</a:t>
            </a:fld>
            <a:endParaRPr lang="nb-NO"/>
          </a:p>
        </p:txBody>
      </p:sp>
    </p:spTree>
    <p:extLst>
      <p:ext uri="{BB962C8B-B14F-4D97-AF65-F5344CB8AC3E}">
        <p14:creationId xmlns:p14="http://schemas.microsoft.com/office/powerpoint/2010/main" val="171916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Kommunelegene har et lovpålagt ansvar for smittevernet lokalt. Kommunelegefunksjonen var </a:t>
            </a:r>
            <a:r>
              <a:rPr lang="nb-NO" b="1" dirty="0"/>
              <a:t>ikke godt nok rustet til å håndtere pandemien</a:t>
            </a:r>
            <a:r>
              <a:rPr lang="nb-NO" dirty="0"/>
              <a:t>. Granskingen vår har vist at kommunelegene var tungt belastet,  og de fikk </a:t>
            </a:r>
            <a:r>
              <a:rPr lang="nb-NO" b="0" dirty="0"/>
              <a:t>en krevende arbeidssituasjon</a:t>
            </a:r>
            <a:r>
              <a:rPr lang="nb-NO" dirty="0"/>
              <a:t>. Mange kommuner har rigget seg på en måte som gjør at kommunelegens oppgaver ikke </a:t>
            </a:r>
            <a:r>
              <a:rPr lang="nb-NO" baseline="0" dirty="0"/>
              <a:t>kan</a:t>
            </a:r>
            <a:r>
              <a:rPr lang="nb-NO" dirty="0"/>
              <a:t> ivaretas forsvarlig, uten at enkeltpersoner </a:t>
            </a:r>
            <a:r>
              <a:rPr lang="nb-NO" b="1" dirty="0"/>
              <a:t>nedlegger en innsats som går langt utover det som kan forventes. </a:t>
            </a:r>
            <a:r>
              <a:rPr lang="nb-NO" b="0" dirty="0"/>
              <a:t>I flere kommuner har kommunelegen en liten deltidsstilling og ingen vaktordning. </a:t>
            </a:r>
          </a:p>
          <a:p>
            <a:endParaRPr lang="nb-NO" dirty="0"/>
          </a:p>
          <a:p>
            <a:r>
              <a:rPr lang="nb-NO" dirty="0"/>
              <a:t>Prosessene knyttet til å innføre og endre statlige smitteverntiltak skapte utfordringer og merarbeid for kommunelegene. Tiltakene ble </a:t>
            </a:r>
            <a:r>
              <a:rPr lang="nb-NO" b="1" dirty="0"/>
              <a:t>offentliggjort på pressekonferanser</a:t>
            </a:r>
            <a:r>
              <a:rPr lang="nb-NO" dirty="0"/>
              <a:t>, i all hovedsak uten involvering i forkant og med korte frister for iverksettelse. Det ble ikke etablert et godt nok system for å avklare spørsmål om regelverket.</a:t>
            </a:r>
          </a:p>
          <a:p>
            <a:endParaRPr lang="nb-NO" dirty="0"/>
          </a:p>
          <a:p>
            <a:r>
              <a:rPr lang="nb-NO" dirty="0"/>
              <a:t>I rapporten vår har vi anbefalt flere tiltak som kan styrke og stabilisere kommunelegefunksjonen. </a:t>
            </a:r>
          </a:p>
          <a:p>
            <a:endParaRPr lang="nb-NO" dirty="0"/>
          </a:p>
          <a:p>
            <a:r>
              <a:rPr lang="nb-NO" dirty="0"/>
              <a:t>Vi har anbefalt at den enkelte kommune bør gjøre en vurdering av egen kommunelegefunksjon. Virkemidler som kan gjøre den mer robust er tilstrekkelig høy stillingsprosent, stedfortrederordninger – evt. ved interkommunalt samarbeid, og at kommunelegen gis en tydeligere og mer synlig rolle. Det er viktig at kommunene ser </a:t>
            </a:r>
            <a:r>
              <a:rPr lang="nb-NO" b="1" dirty="0"/>
              <a:t>verdien av en robust kommunelegefunksjon både i og utenfor kriser</a:t>
            </a:r>
            <a:r>
              <a:rPr lang="nb-NO" dirty="0"/>
              <a:t>. Kommunelegefunksjonen blir </a:t>
            </a:r>
            <a:r>
              <a:rPr lang="nb-NO" b="1" dirty="0"/>
              <a:t>for sårbar hvis den avhenger fullt ut av enkeltpersoner</a:t>
            </a:r>
            <a:r>
              <a:rPr lang="nb-NO" dirty="0"/>
              <a:t>.</a:t>
            </a:r>
          </a:p>
          <a:p>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10</a:t>
            </a:fld>
            <a:endParaRPr lang="nb-NO"/>
          </a:p>
        </p:txBody>
      </p:sp>
    </p:spTree>
    <p:extLst>
      <p:ext uri="{BB962C8B-B14F-4D97-AF65-F5344CB8AC3E}">
        <p14:creationId xmlns:p14="http://schemas.microsoft.com/office/powerpoint/2010/main" val="2522682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Etter svineinfluensaen i 2009 og i årene etter </a:t>
            </a:r>
            <a:r>
              <a:rPr lang="nb-NO" sz="1200" strike="noStrike" kern="1200" dirty="0">
                <a:solidFill>
                  <a:schemeClr val="tx1"/>
                </a:solidFill>
                <a:effectLst/>
                <a:latin typeface="+mn-lt"/>
                <a:ea typeface="+mn-ea"/>
                <a:cs typeface="+mn-cs"/>
              </a:rPr>
              <a:t>har </a:t>
            </a:r>
            <a:r>
              <a:rPr lang="nb-NO" sz="1200" kern="1200" dirty="0">
                <a:solidFill>
                  <a:schemeClr val="tx1"/>
                </a:solidFill>
                <a:effectLst/>
                <a:latin typeface="+mn-lt"/>
                <a:ea typeface="+mn-ea"/>
                <a:cs typeface="+mn-cs"/>
              </a:rPr>
              <a:t>rapporter og stortingsmeldinger pekt på behovet for økt intensivkapasitet og på mangler ved intensivberedskapen i Norge. Rapportene framhevet mangelen på personell - særlig intensivsykepleiere, samt mangelen på utstyr og egnede lokaler. Dette </a:t>
            </a:r>
            <a:r>
              <a:rPr lang="nb-NO" sz="1200" b="1" kern="1200" dirty="0">
                <a:solidFill>
                  <a:schemeClr val="tx1"/>
                </a:solidFill>
                <a:effectLst/>
                <a:latin typeface="+mn-lt"/>
                <a:ea typeface="+mn-ea"/>
                <a:cs typeface="+mn-cs"/>
              </a:rPr>
              <a:t>har vært kjent </a:t>
            </a:r>
            <a:r>
              <a:rPr lang="nb-NO" sz="1200" kern="1200" dirty="0">
                <a:solidFill>
                  <a:schemeClr val="tx1"/>
                </a:solidFill>
                <a:effectLst/>
                <a:latin typeface="+mn-lt"/>
                <a:ea typeface="+mn-ea"/>
                <a:cs typeface="+mn-cs"/>
              </a:rPr>
              <a:t>for nasjonale myndigheter og helseforetakene. I tillegg var sykehusene</a:t>
            </a:r>
            <a:r>
              <a:rPr lang="nb-NO" sz="1200" kern="1200" baseline="0" dirty="0">
                <a:solidFill>
                  <a:schemeClr val="tx1"/>
                </a:solidFill>
                <a:effectLst/>
                <a:latin typeface="+mn-lt"/>
                <a:ea typeface="+mn-ea"/>
                <a:cs typeface="+mn-cs"/>
              </a:rPr>
              <a:t> avhengig av å leie inn sykepleiere fra utlandet.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Kommisjonens undersøkelser viser at det ikke var noen felles oppfatning av </a:t>
            </a:r>
            <a:r>
              <a:rPr lang="nb-NO" sz="1200" b="1" kern="1200" dirty="0">
                <a:solidFill>
                  <a:schemeClr val="tx1"/>
                </a:solidFill>
                <a:effectLst/>
                <a:latin typeface="+mn-lt"/>
                <a:ea typeface="+mn-ea"/>
                <a:cs typeface="+mn-cs"/>
              </a:rPr>
              <a:t>hva den samlede intensivkapasiteten faktisk var</a:t>
            </a:r>
            <a:r>
              <a:rPr lang="nb-NO" sz="1200" kern="1200" dirty="0">
                <a:solidFill>
                  <a:schemeClr val="tx1"/>
                </a:solidFill>
                <a:effectLst/>
                <a:latin typeface="+mn-lt"/>
                <a:ea typeface="+mn-ea"/>
                <a:cs typeface="+mn-cs"/>
              </a:rPr>
              <a:t>. Både Helse-</a:t>
            </a:r>
            <a:r>
              <a:rPr lang="nb-NO" sz="1200" kern="1200" baseline="0" dirty="0">
                <a:solidFill>
                  <a:schemeClr val="tx1"/>
                </a:solidFill>
                <a:effectLst/>
                <a:latin typeface="+mn-lt"/>
                <a:ea typeface="+mn-ea"/>
                <a:cs typeface="+mn-cs"/>
              </a:rPr>
              <a:t> og omsorgsdepartementet</a:t>
            </a:r>
            <a:r>
              <a:rPr lang="nb-NO" sz="1200" kern="1200" dirty="0">
                <a:solidFill>
                  <a:schemeClr val="tx1"/>
                </a:solidFill>
                <a:effectLst/>
                <a:latin typeface="+mn-lt"/>
                <a:ea typeface="+mn-ea"/>
                <a:cs typeface="+mn-cs"/>
              </a:rPr>
              <a:t> og de regionale helseforetakene har forsøkt å utrede behovet. Disse prosessene stoppet opp på grunn av en faglig uenighet om hva som utgjør</a:t>
            </a:r>
            <a:r>
              <a:rPr lang="nb-NO" sz="1200" kern="1200" baseline="0" dirty="0">
                <a:solidFill>
                  <a:schemeClr val="tx1"/>
                </a:solidFill>
                <a:effectLst/>
                <a:latin typeface="+mn-lt"/>
                <a:ea typeface="+mn-ea"/>
                <a:cs typeface="+mn-cs"/>
              </a:rPr>
              <a:t> en intensivplass. </a:t>
            </a:r>
            <a:r>
              <a:rPr lang="nb-NO" sz="1200" kern="1200" dirty="0">
                <a:solidFill>
                  <a:schemeClr val="tx1"/>
                </a:solidFill>
                <a:effectLst/>
                <a:latin typeface="+mn-lt"/>
                <a:ea typeface="+mn-ea"/>
                <a:cs typeface="+mn-cs"/>
              </a:rPr>
              <a:t>Kommisjonen mener ledelsen i Helse-</a:t>
            </a:r>
            <a:r>
              <a:rPr lang="nb-NO" sz="1200" kern="1200" baseline="0" dirty="0">
                <a:solidFill>
                  <a:schemeClr val="tx1"/>
                </a:solidFill>
                <a:effectLst/>
                <a:latin typeface="+mn-lt"/>
                <a:ea typeface="+mn-ea"/>
                <a:cs typeface="+mn-cs"/>
              </a:rPr>
              <a:t> og omsorgsdepartementet</a:t>
            </a:r>
            <a:r>
              <a:rPr lang="nb-NO" sz="1200" kern="1200" dirty="0">
                <a:solidFill>
                  <a:schemeClr val="tx1"/>
                </a:solidFill>
                <a:effectLst/>
                <a:latin typeface="+mn-lt"/>
                <a:ea typeface="+mn-ea"/>
                <a:cs typeface="+mn-cs"/>
              </a:rPr>
              <a:t> og i de regionale helseforetakene burde vært mer handlekraftige og sørget for nødvendige avklaringer, slik at arbeidet kunne fortsette.</a:t>
            </a:r>
          </a:p>
          <a:p>
            <a:r>
              <a:rPr lang="nb-N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For å bedre beredskapen anbefaler kommisjonen at </a:t>
            </a:r>
            <a:r>
              <a:rPr lang="nb-NO" sz="1200" b="1" kern="1200" dirty="0">
                <a:solidFill>
                  <a:schemeClr val="tx1"/>
                </a:solidFill>
                <a:effectLst/>
                <a:latin typeface="+mn-lt"/>
                <a:ea typeface="+mn-ea"/>
                <a:cs typeface="+mn-cs"/>
              </a:rPr>
              <a:t>grunnkapasiteten i intensiv- og intermediæravdelingene økes noe</a:t>
            </a:r>
            <a:r>
              <a:rPr lang="nb-NO" sz="1200" b="0"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Granskingen har vist at intensivavdelinger har lite å gå på i ordinær drift. Videre</a:t>
            </a:r>
            <a:r>
              <a:rPr lang="nb-NO" sz="1200" kern="1200" baseline="0" dirty="0">
                <a:solidFill>
                  <a:schemeClr val="tx1"/>
                </a:solidFill>
                <a:effectLst/>
                <a:latin typeface="+mn-lt"/>
                <a:ea typeface="+mn-ea"/>
                <a:cs typeface="+mn-cs"/>
              </a:rPr>
              <a:t> var</a:t>
            </a:r>
            <a:r>
              <a:rPr lang="nb-NO" sz="1200" kern="1200" dirty="0">
                <a:solidFill>
                  <a:schemeClr val="tx1"/>
                </a:solidFill>
                <a:effectLst/>
                <a:latin typeface="+mn-lt"/>
                <a:ea typeface="+mn-ea"/>
                <a:cs typeface="+mn-cs"/>
              </a:rPr>
              <a:t> intermediærsenger viktige for å håndtere pasientene under pandemien.</a:t>
            </a:r>
            <a:r>
              <a:rPr lang="nb-NO"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For å bedre intensivberedskapen er det ikke nok med en moderat økning i grunnkapasiteten. I tillegg er det viktig å forberede sykehusene på å kunne oppskalere kapasiteten i krisesituasjoner. Kommisjonen mener det er svært alvorlig at </a:t>
            </a:r>
            <a:r>
              <a:rPr lang="nb-NO" sz="1200" b="0" kern="1200" dirty="0">
                <a:solidFill>
                  <a:schemeClr val="tx1"/>
                </a:solidFill>
                <a:effectLst/>
                <a:latin typeface="+mn-lt"/>
                <a:ea typeface="+mn-ea"/>
                <a:cs typeface="+mn-cs"/>
              </a:rPr>
              <a:t>dekningen av intensivsykepleiere </a:t>
            </a:r>
            <a:r>
              <a:rPr lang="nb-NO" sz="1200" kern="1200" dirty="0">
                <a:solidFill>
                  <a:schemeClr val="tx1"/>
                </a:solidFill>
                <a:effectLst/>
                <a:latin typeface="+mn-lt"/>
                <a:ea typeface="+mn-ea"/>
                <a:cs typeface="+mn-cs"/>
              </a:rPr>
              <a:t>ikke var bedre da pandemien brøt ut. Ansvaret for dette ligger til syvende og sist hos Helse-</a:t>
            </a:r>
            <a:r>
              <a:rPr lang="nb-NO" sz="1200" kern="1200" baseline="0" dirty="0">
                <a:solidFill>
                  <a:schemeClr val="tx1"/>
                </a:solidFill>
                <a:effectLst/>
                <a:latin typeface="+mn-lt"/>
                <a:ea typeface="+mn-ea"/>
                <a:cs typeface="+mn-cs"/>
              </a:rPr>
              <a:t> og omsorgsdepartementet</a:t>
            </a:r>
            <a:r>
              <a:rPr lang="nb-NO" sz="1200" kern="1200" dirty="0">
                <a:solidFill>
                  <a:schemeClr val="tx1"/>
                </a:solidFill>
                <a:effectLst/>
                <a:latin typeface="+mn-lt"/>
                <a:ea typeface="+mn-ea"/>
                <a:cs typeface="+mn-cs"/>
              </a:rPr>
              <a:t> som øverste ansvarlige helsemyndighet. Kommisjonen anbefaler at det </a:t>
            </a:r>
            <a:r>
              <a:rPr lang="nb-NO" sz="1200" b="1" kern="1200" dirty="0">
                <a:solidFill>
                  <a:schemeClr val="tx1"/>
                </a:solidFill>
                <a:effectLst/>
                <a:latin typeface="+mn-lt"/>
                <a:ea typeface="+mn-ea"/>
                <a:cs typeface="+mn-cs"/>
              </a:rPr>
              <a:t>utdannes flere intensivsykepleiere. </a:t>
            </a:r>
            <a:r>
              <a:rPr lang="nb-NO" sz="1200" b="0"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5"/>
          </p:nvPr>
        </p:nvSpPr>
        <p:spPr/>
        <p:txBody>
          <a:bodyPr/>
          <a:lstStyle/>
          <a:p>
            <a:fld id="{7A103B23-CFF5-41DE-A2BC-30E6FAB58204}" type="slidenum">
              <a:rPr lang="nb-NO" smtClean="0"/>
              <a:t>11</a:t>
            </a:fld>
            <a:endParaRPr lang="nb-NO"/>
          </a:p>
        </p:txBody>
      </p:sp>
    </p:spTree>
    <p:extLst>
      <p:ext uri="{BB962C8B-B14F-4D97-AF65-F5344CB8AC3E}">
        <p14:creationId xmlns:p14="http://schemas.microsoft.com/office/powerpoint/2010/main" val="3709860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Regjeringen utøvde sterk sentral styring under pandemien, og har truffet beslutninger i viktige saker, </a:t>
            </a:r>
            <a:r>
              <a:rPr lang="nb-NO" sz="1200" kern="1200" baseline="0" dirty="0">
                <a:solidFill>
                  <a:schemeClr val="tx1"/>
                </a:solidFill>
                <a:effectLst/>
                <a:latin typeface="+mn-lt"/>
                <a:ea typeface="+mn-ea"/>
                <a:cs typeface="+mn-cs"/>
              </a:rPr>
              <a:t>og i </a:t>
            </a:r>
            <a:r>
              <a:rPr lang="nb-NO" sz="1200" kern="1200" dirty="0">
                <a:solidFill>
                  <a:schemeClr val="tx1"/>
                </a:solidFill>
                <a:effectLst/>
                <a:latin typeface="+mn-lt"/>
                <a:ea typeface="+mn-ea"/>
                <a:cs typeface="+mn-cs"/>
              </a:rPr>
              <a:t>små saker. Samlet har dette medført at </a:t>
            </a:r>
            <a:r>
              <a:rPr lang="nb-NO" sz="1200" b="1" i="0" kern="1200" dirty="0">
                <a:solidFill>
                  <a:schemeClr val="tx1"/>
                </a:solidFill>
                <a:effectLst/>
                <a:latin typeface="+mn-lt"/>
                <a:ea typeface="+mn-ea"/>
                <a:cs typeface="+mn-cs"/>
              </a:rPr>
              <a:t>svært </a:t>
            </a:r>
            <a:r>
              <a:rPr lang="nb-NO" b="1" i="0" dirty="0"/>
              <a:t>mange saker ble løftet til regjeringens bord.</a:t>
            </a:r>
          </a:p>
          <a:p>
            <a:endParaRPr lang="nb-NO" kern="1200" dirty="0">
              <a:solidFill>
                <a:schemeClr val="tx1"/>
              </a:solidFill>
              <a:effectLst/>
              <a:latin typeface="+mn-lt"/>
              <a:ea typeface="+mn-ea"/>
              <a:cs typeface="+mn-cs"/>
            </a:endParaRPr>
          </a:p>
          <a:p>
            <a:r>
              <a:rPr lang="nb-NO" kern="1200" dirty="0">
                <a:solidFill>
                  <a:schemeClr val="tx1"/>
                </a:solidFill>
                <a:effectLst/>
                <a:latin typeface="+mn-lt"/>
                <a:ea typeface="+mn-ea"/>
                <a:cs typeface="+mn-cs"/>
              </a:rPr>
              <a:t>Det var en styrke at regjeringen involverte seg og viste handlekraft. Samtidig ga de mange sakene hos regjeringen klare utfordringer og</a:t>
            </a:r>
            <a:r>
              <a:rPr lang="nb-NO" kern="1200" baseline="0" dirty="0">
                <a:solidFill>
                  <a:schemeClr val="tx1"/>
                </a:solidFill>
                <a:effectLst/>
                <a:latin typeface="+mn-lt"/>
                <a:ea typeface="+mn-ea"/>
                <a:cs typeface="+mn-cs"/>
              </a:rPr>
              <a:t> medførte at mange saker ble behandlet under </a:t>
            </a:r>
            <a:r>
              <a:rPr lang="nb-NO" b="1" kern="1200" baseline="0" dirty="0">
                <a:solidFill>
                  <a:schemeClr val="tx1"/>
                </a:solidFill>
                <a:effectLst/>
                <a:latin typeface="+mn-lt"/>
                <a:ea typeface="+mn-ea"/>
                <a:cs typeface="+mn-cs"/>
              </a:rPr>
              <a:t>et sterkt tidspress</a:t>
            </a:r>
            <a:r>
              <a:rPr lang="nb-NO" kern="1200" baseline="0" dirty="0">
                <a:solidFill>
                  <a:schemeClr val="tx1"/>
                </a:solidFill>
                <a:effectLst/>
                <a:latin typeface="+mn-lt"/>
                <a:ea typeface="+mn-ea"/>
                <a:cs typeface="+mn-cs"/>
              </a:rPr>
              <a:t>. </a:t>
            </a:r>
          </a:p>
          <a:p>
            <a:endParaRPr kumimoji="0" lang="nb-NO" sz="1200" b="0" i="0" u="none" strike="noStrike" kern="1200" cap="none" spc="0" normalizeH="0" baseline="0" noProof="0" dirty="0">
              <a:ln>
                <a:noFill/>
              </a:ln>
              <a:solidFill>
                <a:prstClr val="black"/>
              </a:solidFill>
              <a:effectLst/>
              <a:uLnTx/>
              <a:uFillTx/>
              <a:latin typeface="+mn-lt"/>
              <a:ea typeface="+mn-ea"/>
              <a:cs typeface="+mn-cs"/>
            </a:endParaRPr>
          </a:p>
          <a:p>
            <a:r>
              <a:rPr kumimoji="0" lang="nb-NO" sz="1200" b="0" i="0" u="none" strike="noStrike" kern="1200" cap="none" spc="0" normalizeH="0" baseline="0" noProof="0" dirty="0">
                <a:ln>
                  <a:noFill/>
                </a:ln>
                <a:solidFill>
                  <a:prstClr val="black"/>
                </a:solidFill>
                <a:effectLst/>
                <a:uLnTx/>
                <a:uFillTx/>
                <a:latin typeface="+mn-lt"/>
                <a:ea typeface="+mn-ea"/>
                <a:cs typeface="+mn-cs"/>
              </a:rPr>
              <a:t>Kommisjonen mener </a:t>
            </a:r>
            <a:r>
              <a:rPr kumimoji="0" lang="nb-NO" sz="1200" b="1" i="0" u="none" strike="noStrike" kern="1200" cap="none" spc="0" normalizeH="0" baseline="0" noProof="0" dirty="0">
                <a:ln>
                  <a:noFill/>
                </a:ln>
                <a:solidFill>
                  <a:prstClr val="black"/>
                </a:solidFill>
                <a:effectLst/>
                <a:uLnTx/>
                <a:uFillTx/>
                <a:latin typeface="+mn-lt"/>
                <a:ea typeface="+mn-ea"/>
                <a:cs typeface="+mn-cs"/>
              </a:rPr>
              <a:t>tidspresset kunne vært redusert dersom regjeringen i større grad hadde skilt mellom beslutninger som burde treffes av regjeringen og de som kunne tas på et lavere nivå</a:t>
            </a:r>
            <a:r>
              <a:rPr kumimoji="0" lang="nb-NO" sz="1200" b="0" i="0" u="none" strike="noStrike" kern="1200" cap="none" spc="0" normalizeH="0" baseline="0" noProof="0" dirty="0">
                <a:ln>
                  <a:noFill/>
                </a:ln>
                <a:solidFill>
                  <a:prstClr val="black"/>
                </a:solidFill>
                <a:effectLst/>
                <a:uLnTx/>
                <a:uFillTx/>
                <a:latin typeface="+mn-lt"/>
                <a:ea typeface="+mn-ea"/>
                <a:cs typeface="+mn-cs"/>
              </a:rPr>
              <a:t>. I tillegg burde myndigheten i større grad skilt mellom saker som hastet og de som ikke hastet like mye.</a:t>
            </a:r>
            <a:r>
              <a:rPr lang="nb-N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Tidspresset medførte at det ikke ble etablert godt nok grunnlag for regjeringens beslutninger. Mange beslutninger ble tatt uten at konsekvenser og sammenhenger var tilstrekkelig belyst eller forstått. </a:t>
            </a:r>
          </a:p>
          <a:p>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Mange saker og høyt tempo bidro også til at regjeringen </a:t>
            </a:r>
            <a:r>
              <a:rPr lang="nb-NO" b="1" i="0" dirty="0"/>
              <a:t>ikke rettet tilstrekkelig oppmerksomhet mot den langsiktige håndteringen</a:t>
            </a:r>
            <a:r>
              <a:rPr lang="nb-NO" b="1" i="0" baseline="0" dirty="0"/>
              <a:t>. </a:t>
            </a:r>
            <a:r>
              <a:rPr lang="nb-NO" b="0" i="0" baseline="0" dirty="0"/>
              <a:t>Det vedvarende høye tidspresset kan ha gått ut over evnen til å utarbeide langsiktige planer og strategier, blant annet fordi fagetatenes kapasitet i stor grad har blitt brukt på å besvare hasteoppdrag.</a:t>
            </a:r>
            <a:endParaRPr lang="nb-NO" b="1" i="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Dette bidro til at regjeringen gjentatte ganger ble overrasket over den videre utviklingen av pandemien</a:t>
            </a:r>
            <a:r>
              <a:rPr lang="nb-NO" sz="1200" kern="1200" baseline="0" dirty="0">
                <a:solidFill>
                  <a:schemeClr val="tx1"/>
                </a:solidFill>
                <a:effectLst/>
                <a:latin typeface="+mn-lt"/>
                <a:ea typeface="+mn-ea"/>
                <a:cs typeface="+mn-cs"/>
              </a:rPr>
              <a:t> og fikk </a:t>
            </a:r>
            <a:r>
              <a:rPr lang="nb-NO" sz="1200" kern="1200" dirty="0">
                <a:solidFill>
                  <a:schemeClr val="tx1"/>
                </a:solidFill>
                <a:effectLst/>
                <a:latin typeface="+mn-lt"/>
                <a:ea typeface="+mn-ea"/>
                <a:cs typeface="+mn-cs"/>
              </a:rPr>
              <a:t>unødig tidsnød da det kom nye virusvarianter og smittebølger. Vi mener at regjeringen med bedre planlegging i større grad kunne utredet og forberedt tiltak. Dette gjelder særlig tiltak rettet mot importsmitte. </a:t>
            </a:r>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12</a:t>
            </a:fld>
            <a:endParaRPr lang="nb-NO"/>
          </a:p>
        </p:txBody>
      </p:sp>
    </p:spTree>
    <p:extLst>
      <p:ext uri="{BB962C8B-B14F-4D97-AF65-F5344CB8AC3E}">
        <p14:creationId xmlns:p14="http://schemas.microsoft.com/office/powerpoint/2010/main" val="3571974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For å redusere risikoen for importsmitte, har norske myndigheter gjennomført inngripende tiltak overfor enkeltpersoner</a:t>
            </a:r>
            <a:r>
              <a:rPr lang="nb-NO" dirty="0"/>
              <a:t>. Tiltakene har omfattet forskjellige restriksjoner på grensen og ved innreise. Ett av de mest inngripende og omdiskuterte var </a:t>
            </a:r>
            <a:r>
              <a:rPr lang="nb-NO" b="0" dirty="0"/>
              <a:t>krav om opphold på karantenehotell</a:t>
            </a:r>
            <a:r>
              <a:rPr lang="nb-NO" b="1" dirty="0"/>
              <a:t>. </a:t>
            </a:r>
          </a:p>
          <a:p>
            <a:endParaRPr lang="nb-NO"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For å begrense smitten fra utlandet</a:t>
            </a:r>
            <a:r>
              <a:rPr lang="nb-NO" baseline="0" dirty="0"/>
              <a:t> </a:t>
            </a:r>
            <a:r>
              <a:rPr lang="nb-NO" dirty="0"/>
              <a:t>har myndighetene på alle nivåer, vist stor handlekraft– i en situasjon med stor usikkerhet.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1" dirty="0"/>
          </a:p>
          <a:p>
            <a:r>
              <a:rPr lang="nb-NO" dirty="0"/>
              <a:t>Tiltakene har hatt store konsekvenser. Kjærester og familier har opplevd problemer med å besøke hverandre på tvers av landegrensene. Grensependlere ble nektet innreise eller pålagt innreisekarantene ved hver grensekryssing. Næringsliv og viktige samfunnsfunksjoner som helsetjenesten, sjøfart og matproduksjon, har opplevd problemer med tilgang til nødvendig utenlandsk arbeidskraft. </a:t>
            </a:r>
          </a:p>
          <a:p>
            <a:endParaRPr lang="nb-NO" dirty="0"/>
          </a:p>
          <a:p>
            <a:r>
              <a:rPr lang="nb-NO" dirty="0"/>
              <a:t>Et gjennomgående trekk er at </a:t>
            </a:r>
            <a:r>
              <a:rPr lang="nb-NO" b="1" dirty="0"/>
              <a:t>tiltakene var preget av hastverk, lite involvering fra de som skulle praktisere regelverket, og stadige justeringer</a:t>
            </a:r>
            <a:r>
              <a:rPr lang="nb-NO" dirty="0"/>
              <a:t>.</a:t>
            </a:r>
            <a:r>
              <a:rPr lang="nb-NO" baseline="0" dirty="0"/>
              <a:t> </a:t>
            </a:r>
            <a:r>
              <a:rPr lang="nb-NO" dirty="0"/>
              <a:t>Aktørene som skulle praktisere og håndheve regelverket, for eksempel berørte kommuner, karantenehotellene og politiet på grensen, fikk liten tid til forberedelser.  </a:t>
            </a:r>
          </a:p>
          <a:p>
            <a:endParaRPr lang="nb-NO" dirty="0"/>
          </a:p>
          <a:p>
            <a:r>
              <a:rPr lang="nb-NO" dirty="0"/>
              <a:t>Vår gransking har også vist at det var </a:t>
            </a:r>
            <a:r>
              <a:rPr lang="nb-NO" b="1" dirty="0"/>
              <a:t>liten kunnskap </a:t>
            </a:r>
            <a:r>
              <a:rPr lang="nb-NO" b="0" dirty="0"/>
              <a:t>om smitteverneffekten av tiltakene og konsekvensene for samfunnet for øvrig</a:t>
            </a:r>
            <a:r>
              <a:rPr lang="nb-NO" dirty="0"/>
              <a:t>. </a:t>
            </a:r>
          </a:p>
          <a:p>
            <a:endParaRPr lang="nb-NO" dirty="0"/>
          </a:p>
          <a:p>
            <a:r>
              <a:rPr lang="nb-NO" dirty="0"/>
              <a:t>Etter kommisjonens vurdering er det en klar sammenheng mellom tempoet i beslutningsprosessene, kvaliteten og treffsikkerheten på beslutningene og behovet for justeringer i etterkant. </a:t>
            </a:r>
          </a:p>
          <a:p>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13</a:t>
            </a:fld>
            <a:endParaRPr lang="nb-NO"/>
          </a:p>
        </p:txBody>
      </p:sp>
    </p:spTree>
    <p:extLst>
      <p:ext uri="{BB962C8B-B14F-4D97-AF65-F5344CB8AC3E}">
        <p14:creationId xmlns:p14="http://schemas.microsoft.com/office/powerpoint/2010/main" val="3877091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Myndighetene gjorde et meget godt arbeid for å skaffe vaksiner til befolkningen. Strategien med å knytte seg til EUs vaksinekjøp var velbegrunnet og førte til at Norge fikk kjøpe trygge vaksiner så raskt som mulig.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Et hovedfunn er at Norge har kommet vel så godt ut, som land det er naturlig å sammenligne seg med.</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Norge kunne gått annerledes fram. Myndighetene kunne prøvd å inngå bilaterale avtaler med legemiddelselskaper. Vår gransking viser at dette ville vært en mer risikabel og dårligere strategi. </a:t>
            </a:r>
          </a:p>
          <a:p>
            <a:endParaRPr lang="nb-NO" sz="1200" kern="1200" dirty="0">
              <a:solidFill>
                <a:schemeClr val="tx1"/>
              </a:solidFill>
              <a:effectLst/>
              <a:latin typeface="+mn-lt"/>
              <a:ea typeface="+mn-ea"/>
              <a:cs typeface="+mn-cs"/>
            </a:endParaRPr>
          </a:p>
          <a:p>
            <a:r>
              <a:rPr lang="nb-NO" dirty="0"/>
              <a:t>D</a:t>
            </a:r>
            <a:r>
              <a:rPr lang="nb-NO" sz="1200" kern="1200" dirty="0">
                <a:solidFill>
                  <a:schemeClr val="tx1"/>
                </a:solidFill>
                <a:effectLst/>
                <a:latin typeface="+mn-lt"/>
                <a:ea typeface="+mn-ea"/>
                <a:cs typeface="+mn-cs"/>
              </a:rPr>
              <a:t>et var ingen garanti for at Norge skulle bli inkludert i EUs vaksineinnkjøp. </a:t>
            </a:r>
            <a:r>
              <a:rPr lang="nb-NO" b="1" dirty="0"/>
              <a:t>Norge var avhengig av velvilje og hjelp fra EU og enkeltland i Europa, særlig Sverige.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Norge er fortsatt sårbart </a:t>
            </a:r>
            <a:r>
              <a:rPr lang="nb-NO" dirty="0"/>
              <a:t>ved </a:t>
            </a:r>
            <a:r>
              <a:rPr lang="nb-NO" sz="1200" kern="1200" dirty="0">
                <a:solidFill>
                  <a:schemeClr val="tx1"/>
                </a:solidFill>
                <a:effectLst/>
                <a:latin typeface="+mn-lt"/>
                <a:ea typeface="+mn-ea"/>
                <a:cs typeface="+mn-cs"/>
              </a:rPr>
              <a:t>internasjonale helsekriser. </a:t>
            </a:r>
            <a:r>
              <a:rPr lang="nb-NO" dirty="0"/>
              <a:t>Landet</a:t>
            </a:r>
            <a:r>
              <a:rPr lang="nb-NO" sz="1200" kern="1200" dirty="0">
                <a:solidFill>
                  <a:schemeClr val="tx1"/>
                </a:solidFill>
                <a:effectLst/>
                <a:latin typeface="+mn-lt"/>
                <a:ea typeface="+mn-ea"/>
                <a:cs typeface="+mn-cs"/>
              </a:rPr>
              <a:t> er ikke sikret å bli inkludert ved kommende vaksineinnkjøp i EU, og Norge er sårbart for eksportrestriksjoner på helsemateriell. Sterke statsfinanser kan ikke alene veie opp for den sårbarheten.</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Det trengs derfor allianser. Europas rolle som global leverandør av legemidler bidrar til at EU er en egnet alliansepartner. Kommisjonen mener derfor </a:t>
            </a:r>
            <a:r>
              <a:rPr lang="nb-NO" sz="1200" b="1" kern="1200" dirty="0">
                <a:solidFill>
                  <a:schemeClr val="tx1"/>
                </a:solidFill>
                <a:effectLst/>
                <a:latin typeface="+mn-lt"/>
                <a:ea typeface="+mn-ea"/>
                <a:cs typeface="+mn-cs"/>
              </a:rPr>
              <a:t>Norge må knytte seg tett til det forsterkede helsesamarbeidet i EU</a:t>
            </a:r>
            <a:r>
              <a:rPr lang="nb-NO" sz="1200" kern="1200" dirty="0">
                <a:solidFill>
                  <a:schemeClr val="tx1"/>
                </a:solidFill>
                <a:effectLst/>
                <a:latin typeface="+mn-lt"/>
                <a:ea typeface="+mn-ea"/>
                <a:cs typeface="+mn-cs"/>
              </a:rPr>
              <a:t>. Norske myndigheter bør prioritere dette arbeidet og arbeide for at en tilknytning raskt kan komme i stand. </a:t>
            </a:r>
          </a:p>
          <a:p>
            <a:endParaRPr lang="nb-NO" b="1" dirty="0"/>
          </a:p>
          <a:p>
            <a:endParaRPr lang="nb-NO" b="1"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14</a:t>
            </a:fld>
            <a:endParaRPr lang="nb-NO"/>
          </a:p>
        </p:txBody>
      </p:sp>
    </p:spTree>
    <p:extLst>
      <p:ext uri="{BB962C8B-B14F-4D97-AF65-F5344CB8AC3E}">
        <p14:creationId xmlns:p14="http://schemas.microsoft.com/office/powerpoint/2010/main" val="3694576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Vaksinestrategien og vaksineringen av befolkningen var vellykket. Vaksinedekningen er høy, det er lite polarisering i samfunnet og tilliten til myndighetene er bevart. Myndighetene nådde imidlertid ikke fram til innvandrerbefolkningen i tilstrekkelig grad. I deler av innvandrerbefolkningen var vaksinedekningen lav, til tross for at denne delen av befolkningen var overrepresentert blant smittede, sykehusinnlagte og døde. </a:t>
            </a: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Pandemien rammet Oslo og Viken spesielt hardt. Granskningen viser at en tidligere og økt prioritering av vaksiner til områder med høyt smittetrykk, mange innlagte og strenge smitteverntiltak over tid, ville gitt færre smittede og sykehusinnlagte nasjonalt. Regjeringen kunne derfor med en tydeligere geografisk prioritering i større grad nådd egne mål om å ivareta helse og å redusere forstyrrelser i samfunnet.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Kommisjonen anbefaler at det gjøres en tidlig geografisk prioritering hvis det skulle oppstå en ny pandemi med store geografiske forskjeller. </a:t>
            </a:r>
          </a:p>
          <a:p>
            <a:endParaRPr lang="nb-NO" dirty="0"/>
          </a:p>
          <a:p>
            <a:r>
              <a:rPr lang="nb-NO" dirty="0"/>
              <a:t>Ved at ansatte i skoler og barnehager ikke ble prioritert for vaksiner tidligere, bidro ikke vaksinestrategien til å skjerme barn og unge i tråd med regjeringens egne mål. </a:t>
            </a:r>
          </a:p>
          <a:p>
            <a:endParaRPr lang="nb-NO" dirty="0"/>
          </a:p>
          <a:p>
            <a:r>
              <a:rPr lang="nb-NO" dirty="0"/>
              <a:t>Kommisjonen anbefaler en vaksineprioritering som bidrar til å redusere pandemikonsekvensene for barn og unge. I covid-19-pandemien betyr det tidlig vaksinering av ansatte i skoler og barnehager. Det kan også tenkes situasjoner hvor barn og unge selv bør prioriteres for vaksinering.</a:t>
            </a:r>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15</a:t>
            </a:fld>
            <a:endParaRPr lang="nb-NO"/>
          </a:p>
        </p:txBody>
      </p:sp>
    </p:spTree>
    <p:extLst>
      <p:ext uri="{BB962C8B-B14F-4D97-AF65-F5344CB8AC3E}">
        <p14:creationId xmlns:p14="http://schemas.microsoft.com/office/powerpoint/2010/main" val="1418391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Under delprosjektet pandemien rammet skjevt, har vi sett nærmere på konsekvensene for noen grupper i samfunnet. Vi har valgt ut grupper i samfunnet der vi mener det er grunn til å frykte at de negative sosiale konsekvensene kan bli langvarige, og der vi mener myndighetenes håndtering kan gi grunnlag for læring. </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Vi har blant annet valgt å se på barn, unge og studenter.</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Kommisjonens gransking har vist at det er gjort mye solid arbeid på statlig og kommunalt nivå for å forsøke å skjerme barn og unge. Etter nesten to år med pandemi ser det likevel ut som at myndighetene ikke har klart å skjerme barn og unge i tråd med egen målsetting.</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Det er flere forhold som har bidratt til dette. Det ser blant annet ut til at k</a:t>
            </a:r>
            <a:r>
              <a:rPr lang="nb-NO" dirty="0"/>
              <a:t>ommunen har «lagt litt på» de statlige smitteverntiltakene. Det lokale tiltaksbyrden ble dermed tyngre enn det statlige myndigheter hadde ment. </a:t>
            </a:r>
          </a:p>
          <a:p>
            <a:endParaRPr lang="nb-NO" dirty="0"/>
          </a:p>
          <a:p>
            <a:r>
              <a:rPr lang="nb-NO" dirty="0"/>
              <a:t>Gj</a:t>
            </a:r>
            <a:r>
              <a:rPr lang="nb-NO" sz="1200" b="0" i="0" u="none" strike="noStrike" kern="1200" baseline="0" dirty="0">
                <a:solidFill>
                  <a:schemeClr val="tx1"/>
                </a:solidFill>
                <a:latin typeface="+mn-lt"/>
                <a:ea typeface="+mn-ea"/>
                <a:cs typeface="+mn-cs"/>
              </a:rPr>
              <a:t>ennom hele pandemien har det vært lagt til grunn at de sårbare barna skal ha et tilbud på skolen. Det finnes likevel begrenset kunnskap om hvordan dette har vært praktisert. Det finnes ingen entydig definisjon av «sårbar», og vår gransking har vist at skolene ikke har klart å fange opp alle de sårbare barna, eventuelt at flere ikke har utnyttet det tilbudet de har fått. </a:t>
            </a:r>
          </a:p>
          <a:p>
            <a:endParaRPr lang="nb-NO"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Det er stor usikkerhet om konsekvensene pandemien har hatt for barn og unge. Forskning tyder på at de som strevde mest i utgangspunktet har sakket ytterligere etter faglig og også strever mest sosialt. Hjelpeapparatet ser tegn på økning i psykiske lidelser blant barn og unge. Gjennom våre samtaler med skoleeiere har vi fått opplyst at det nå er flere kull med barn og unge som har mistet trening i å ha fysisk undervisning og i de sosiale rammene som gjelder på en skole.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Samlet mener vi å se noen urovekkende tendenser.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16</a:t>
            </a:fld>
            <a:endParaRPr lang="nb-NO"/>
          </a:p>
        </p:txBody>
      </p:sp>
    </p:spTree>
    <p:extLst>
      <p:ext uri="{BB962C8B-B14F-4D97-AF65-F5344CB8AC3E}">
        <p14:creationId xmlns:p14="http://schemas.microsoft.com/office/powerpoint/2010/main" val="575804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Granskingen vår har vist at myndighetene ikke har lyktes i å nå fram til alle deler av befolkningen med informasjon om smitteverntiltak, testing og vaksinasjon. Noen innvandrergrupper har blitt hardt rammet av pandemien. Smittetallene har vært høye, og det har vært mange med alvorlige sykdomsforløp, og mange døde.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strike="noStrike" kern="1200" dirty="0">
                <a:solidFill>
                  <a:schemeClr val="tx1"/>
                </a:solidFill>
                <a:effectLst/>
                <a:latin typeface="+mn-lt"/>
                <a:ea typeface="+mn-ea"/>
                <a:cs typeface="+mn-cs"/>
              </a:rPr>
              <a:t>G</a:t>
            </a:r>
            <a:r>
              <a:rPr lang="nb-NO" sz="1200" kern="1200" dirty="0">
                <a:solidFill>
                  <a:schemeClr val="tx1"/>
                </a:solidFill>
                <a:effectLst/>
                <a:latin typeface="+mn-lt"/>
                <a:ea typeface="+mn-ea"/>
                <a:cs typeface="+mn-cs"/>
              </a:rPr>
              <a:t>ranskingen har vist at myndighetene hadde for lite kunnskap om hvordan man når innvandrere med krisekommunikasjon, og om de økonomiske og sosiale barrierene innvandrere har hatt mot testing, isolasjon og karantene. Det tok for lang tid å sette i verk målrettede tiltak mot denne delen av befolkningen.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i="0" u="none" strike="noStrike" kern="1200" baseline="0" dirty="0">
                <a:solidFill>
                  <a:schemeClr val="tx1"/>
                </a:solidFill>
                <a:latin typeface="+mn-lt"/>
                <a:ea typeface="+mn-ea"/>
                <a:cs typeface="+mn-cs"/>
              </a:rPr>
              <a:t>Kommisjonen mener myndighetene må ta inn over seg at deler av befolkningen ikke bruker samme medier som majoritetsbefolkningen. Vi mener offentlige etater må være bedre forberedt til neste krise til å kunne tilpasse kommunikasjon også til minoritetsgrupper. </a:t>
            </a:r>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17</a:t>
            </a:fld>
            <a:endParaRPr lang="nb-NO"/>
          </a:p>
        </p:txBody>
      </p:sp>
    </p:spTree>
    <p:extLst>
      <p:ext uri="{BB962C8B-B14F-4D97-AF65-F5344CB8AC3E}">
        <p14:creationId xmlns:p14="http://schemas.microsoft.com/office/powerpoint/2010/main" val="3660990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Pandemien har forsterket sosiale ulikheter i samfunnet. </a:t>
            </a:r>
          </a:p>
          <a:p>
            <a:endParaRPr lang="nb-NO" dirty="0"/>
          </a:p>
          <a:p>
            <a:r>
              <a:rPr lang="nb-NO" dirty="0"/>
              <a:t>Noen grupper i samfunnet har blitt utsatt for flere sammenfallende risikofaktorer. Det er bekymringsfullt, spesielt fordi dette i stor grad har berørt barn og unge.</a:t>
            </a:r>
          </a:p>
          <a:p>
            <a:endParaRPr lang="nb-NO" dirty="0"/>
          </a:p>
          <a:p>
            <a:r>
              <a:rPr lang="nb-NO" dirty="0"/>
              <a:t>Et eksempel er barn og unge i bydeler øst i Oslo som i nær to år har opplevd usikkerhet rundt skolesituasjonen med mye hjemmeundervisning. Flere av disse familiene fikk også usikre jobbsituasjoner under pandemien, og var avhengig av offentlige tjenester som på grunn av smitteverntiltak hadde et begrenset tilbud. Mange av barna er i innvandrerfamilier. </a:t>
            </a:r>
          </a:p>
          <a:p>
            <a:endParaRPr lang="nb-NO" dirty="0"/>
          </a:p>
          <a:p>
            <a:r>
              <a:rPr lang="nb-NO" dirty="0"/>
              <a:t>Kommisjonen anbefaler at myndighetene vurderer å målrettede noen langsiktige satsinger mot spesielt utsatte bomiljøer i regioner som har opplevd mye smitte over tid.</a:t>
            </a:r>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18</a:t>
            </a:fld>
            <a:endParaRPr lang="nb-NO"/>
          </a:p>
        </p:txBody>
      </p:sp>
    </p:spTree>
    <p:extLst>
      <p:ext uri="{BB962C8B-B14F-4D97-AF65-F5344CB8AC3E}">
        <p14:creationId xmlns:p14="http://schemas.microsoft.com/office/powerpoint/2010/main" val="3292709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Kommisjonen har en rekke anbefalinger. Vi vil her fremheve tre anbefalinger som vi anser som spesielt relevante for fremtidige krisehåndtering.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Den første anbefalingen er at </a:t>
            </a:r>
            <a:r>
              <a:rPr lang="nb-NO" sz="1200" b="1" kern="1200" dirty="0">
                <a:solidFill>
                  <a:schemeClr val="tx1"/>
                </a:solidFill>
                <a:effectLst/>
                <a:latin typeface="+mn-lt"/>
                <a:ea typeface="+mn-ea"/>
                <a:cs typeface="+mn-cs"/>
              </a:rPr>
              <a:t>det </a:t>
            </a:r>
            <a:r>
              <a:rPr lang="nb-NO" b="1" dirty="0"/>
              <a:t>nasjonale systemet for krisehåndtering, som er utformet for å virke i en krise, bør benyttes fullt ut når krisen treffer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Kommisjonen mener det etablerte, nasjonale systemet for krisehåndtering burde vært bedre utnyttet i håndteringen av pandemien. </a:t>
            </a:r>
            <a:r>
              <a:rPr lang="nb-NO" dirty="0"/>
              <a:t>S</a:t>
            </a:r>
            <a:r>
              <a:rPr lang="nb-NO" sz="1200" kern="1200" dirty="0">
                <a:solidFill>
                  <a:schemeClr val="tx1"/>
                </a:solidFill>
                <a:effectLst/>
                <a:latin typeface="+mn-lt"/>
                <a:ea typeface="+mn-ea"/>
                <a:cs typeface="+mn-cs"/>
              </a:rPr>
              <a:t>ystemet med ansvarlige sektordepartementer, lededepartement og kriseråd i større grad kunne vært utnyttet til å koordinere regjeringens beslutningsgrunnlag og til å sikre at regjeringen hadde et tilstrekkelig grunnlag for å treffe strategiske beslutninger.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Det andre læringspunktet som kommisjonen vil fremheve etter nærmere to år med granskning ar at: </a:t>
            </a:r>
            <a:r>
              <a:rPr lang="nb-NO" b="1" i="0" dirty="0"/>
              <a:t>Myndighetene må iverksette tiltak for å redusere sårbarhetene ved risikoer som er identifisert</a:t>
            </a:r>
            <a:r>
              <a:rPr lang="nb-NO" dirty="0"/>
              <a:t>. Dette forutsetter at myndighetene prioriterer beredskapsarbeid</a:t>
            </a:r>
          </a:p>
          <a:p>
            <a:pPr marL="228600" indent="-228600">
              <a:buAutoNum type="arabicPeriod"/>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Det tredje læringspunktet er at pandemien avdekket at globale forsyningslinjer – blant annet for vaksiner, legemidler og smittevernutstyr – var svært sårbare. De manglende forberedelsene og sårbarhetene forsterket utfordringene med å håndtere pandemien da den trakk ut i tid. </a:t>
            </a:r>
            <a:r>
              <a:rPr lang="nb-NO" dirty="0"/>
              <a:t>Myndighetene må rette større oppmerksomhet mot sårbarheter ved Norges internasjonale forsyningslinjer. Globaliseringen de siste tiårene</a:t>
            </a:r>
            <a:r>
              <a:rPr lang="nb-NO" baseline="0" dirty="0"/>
              <a:t> har gjort disse sårbarhetene relevante for mange typer kriser, inkludert en pandemi. </a:t>
            </a:r>
            <a:endParaRPr lang="nb-NO" dirty="0"/>
          </a:p>
          <a:p>
            <a:pPr marL="228600" indent="-228600">
              <a:buAutoNum type="arabicPeriod"/>
            </a:pPr>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19</a:t>
            </a:fld>
            <a:endParaRPr lang="nb-NO"/>
          </a:p>
        </p:txBody>
      </p:sp>
    </p:spTree>
    <p:extLst>
      <p:ext uri="{BB962C8B-B14F-4D97-AF65-F5344CB8AC3E}">
        <p14:creationId xmlns:p14="http://schemas.microsoft.com/office/powerpoint/2010/main" val="4002067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Koronakommisjonen leverer med dette sin andre rapport. Rapportens funn og</a:t>
            </a:r>
            <a:r>
              <a:rPr lang="nb-NO" baseline="0" dirty="0"/>
              <a:t> </a:t>
            </a:r>
            <a:r>
              <a:rPr lang="nb-NO" dirty="0"/>
              <a:t>anbefalinger</a:t>
            </a:r>
            <a:r>
              <a:rPr lang="nb-NO" baseline="0" dirty="0"/>
              <a:t> er enstemmig. </a:t>
            </a:r>
            <a:endParaRPr lang="nb-NO" dirty="0"/>
          </a:p>
          <a:p>
            <a:endParaRPr lang="nb-NO" dirty="0"/>
          </a:p>
          <a:p>
            <a:r>
              <a:rPr lang="nb-NO" dirty="0"/>
              <a:t>Kommisjonen mottok et omfattende mandat i april 2020. Vi leverte vår første rapport 14. april 2021 til daværende statsminister Erna Solberg. Da rapporten ble levert, ble det besluttet at kommisjonen skulle fortsette arbeidet sitt etter det samme mandatet. Etter mandatet skal kommisjonen gjøre en grundig og helhetlig gjennomgang og evaluering av myndighetenes håndtering av covid-19-pandemien. Videre skal kommisjonen blant annet fremme forslag om tiltak vi mener er nødvendige for å få en bedre framtidig beredskap og krisehåndtering. </a:t>
            </a:r>
          </a:p>
          <a:p>
            <a:endParaRPr lang="nb-NO" dirty="0"/>
          </a:p>
          <a:p>
            <a:r>
              <a:rPr lang="nb-NO" dirty="0"/>
              <a:t>I tillegg ble kommisjonen i brev 12. mai 2021 fra statsminister Solberg spesielt bedt om å granske noen</a:t>
            </a:r>
            <a:r>
              <a:rPr lang="nb-NO" baseline="0" dirty="0"/>
              <a:t> utvalgte</a:t>
            </a:r>
            <a:r>
              <a:rPr lang="nb-NO" dirty="0"/>
              <a:t> temaer</a:t>
            </a:r>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2</a:t>
            </a:fld>
            <a:endParaRPr lang="nb-NO"/>
          </a:p>
        </p:txBody>
      </p:sp>
    </p:spTree>
    <p:extLst>
      <p:ext uri="{BB962C8B-B14F-4D97-AF65-F5344CB8AC3E}">
        <p14:creationId xmlns:p14="http://schemas.microsoft.com/office/powerpoint/2010/main" val="2158823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Problemstillingene som er omfattet av mandatet vårt og brevet fra Solberg, er store og komplekse. Prioriteringer og avgrensninger har vært nødvendig. Noen avgrensninger går fram av mandatet. Andre har vi måttet gjøre selv.</a:t>
            </a:r>
          </a:p>
          <a:p>
            <a:endParaRPr lang="nb-NO" dirty="0"/>
          </a:p>
          <a:p>
            <a:r>
              <a:rPr lang="nb-NO" dirty="0"/>
              <a:t>I mandatet er det gitt to absolutte avgrensninger. Kommisjonen skal ikke ta stilling til straffansvar eller annet rettslig ansvar i forbindelse med håndteringen av pandemien. Videre skal ikke kommisjonen evaluere tiltakene som umiddelbart ble iverksatt for å dempe de økonomiske konsekvensene for blant annet bedrifter og arbeidstagere, eller tiltakene som skal bidra til å få den norske økonomien på fote igjen.</a:t>
            </a:r>
          </a:p>
          <a:p>
            <a:endParaRPr lang="nb-NO" dirty="0"/>
          </a:p>
          <a:p>
            <a:r>
              <a:rPr lang="nb-NO" dirty="0"/>
              <a:t>Mandatet angir ikke hvilken tidsperiode vi skulle granske. I den første rapporten konsentrerte vi oss om hvordan myndighetene var forberedt på en pandemi og om den første smittebølgen. I denne rapporten har vi konsentrert oss om myndighetenes håndtering etter den første smittebølgen. Likevel har vi innenfor enkelte av temaene også beskrevet hva som skjedde fra pandemien brøt ut og i forkant. Vi bestemte tidlig </a:t>
            </a:r>
            <a:r>
              <a:rPr lang="nb-NO" dirty="0">
                <a:solidFill>
                  <a:srgbClr val="FF0000"/>
                </a:solidFill>
              </a:rPr>
              <a:t>i </a:t>
            </a:r>
            <a:r>
              <a:rPr lang="nb-NO" dirty="0"/>
              <a:t>arbeidet med denne andre rapporten å sette en sluttdato for vår myndighetsgransking. Denne datoen ble satt til 31. oktober 2021. </a:t>
            </a:r>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3</a:t>
            </a:fld>
            <a:endParaRPr lang="nb-NO"/>
          </a:p>
        </p:txBody>
      </p:sp>
    </p:spTree>
    <p:extLst>
      <p:ext uri="{BB962C8B-B14F-4D97-AF65-F5344CB8AC3E}">
        <p14:creationId xmlns:p14="http://schemas.microsoft.com/office/powerpoint/2010/main" val="50954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har delt inn arbeidet vårt i seks delprosjekter.</a:t>
            </a:r>
            <a:r>
              <a:rPr lang="nb-NO" baseline="0" dirty="0"/>
              <a:t>  </a:t>
            </a:r>
          </a:p>
          <a:p>
            <a:r>
              <a:rPr lang="nb-NO" dirty="0"/>
              <a:t>- kommunelegers og kommunale smittevernlegers situasjon under pandemien</a:t>
            </a:r>
          </a:p>
          <a:p>
            <a:r>
              <a:rPr lang="nb-NO" dirty="0"/>
              <a:t>- sengekapasitet og intensivberedskap i sykehusene</a:t>
            </a:r>
          </a:p>
          <a:p>
            <a:r>
              <a:rPr lang="nb-NO" dirty="0"/>
              <a:t>- importsmitte, innreiserestriksjoner og innreisekarantene</a:t>
            </a:r>
          </a:p>
          <a:p>
            <a:r>
              <a:rPr lang="nb-NO" dirty="0"/>
              <a:t>- myndighetenes arbeid for å skaffe Norges befolkning vaksiner</a:t>
            </a:r>
          </a:p>
          <a:p>
            <a:r>
              <a:rPr lang="nb-NO" dirty="0"/>
              <a:t>- vaksinestrategien og gjennomføringen av vaksinasjonen</a:t>
            </a:r>
          </a:p>
          <a:p>
            <a:r>
              <a:rPr lang="nb-NO" dirty="0"/>
              <a:t>- pandemien rammet skjevt</a:t>
            </a:r>
          </a:p>
          <a:p>
            <a:endParaRPr lang="nb-NO" baseline="0" dirty="0"/>
          </a:p>
          <a:p>
            <a:endParaRPr lang="nb-NO" dirty="0"/>
          </a:p>
          <a:p>
            <a:pPr marL="171450" indent="-171450">
              <a:buFontTx/>
              <a:buChar cha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4</a:t>
            </a:fld>
            <a:endParaRPr lang="nb-NO"/>
          </a:p>
        </p:txBody>
      </p:sp>
    </p:spTree>
    <p:extLst>
      <p:ext uri="{BB962C8B-B14F-4D97-AF65-F5344CB8AC3E}">
        <p14:creationId xmlns:p14="http://schemas.microsoft.com/office/powerpoint/2010/main" val="313886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Kommisjonen har fått tilgang til et stort og omfattende materiale, som også går tilbake i tiden før pandemien rammet Norge i mars 2020. </a:t>
            </a:r>
          </a:p>
          <a:p>
            <a:endParaRPr lang="nb-NO" dirty="0"/>
          </a:p>
          <a:p>
            <a:r>
              <a:rPr lang="nb-NO" dirty="0"/>
              <a:t>Vi har snakket med og møtt hundrevis av personer gjennom uformelle møter, presentasjoner for kommisjonen og på befaringer. </a:t>
            </a:r>
          </a:p>
          <a:p>
            <a:endParaRPr lang="nb-NO" dirty="0"/>
          </a:p>
          <a:p>
            <a:r>
              <a:rPr lang="nb-NO" dirty="0"/>
              <a:t>En viktig del av kommisjonens granskingsarbeid har vært å hente inn formelle forklaringer. Til sammen har vi i arbeidet med denne rapporten hentet inn 78 formelle forklaringer. </a:t>
            </a:r>
          </a:p>
          <a:p>
            <a:endParaRPr lang="nb-NO" dirty="0"/>
          </a:p>
          <a:p>
            <a:r>
              <a:rPr lang="nb-NO" dirty="0"/>
              <a:t>Kommisjonen har også hentet inn ekspertutredninger fra eksterne fagmiljøer. I arbeidet med denne andre rapporten har vi hentet inn ni utredninger. </a:t>
            </a:r>
          </a:p>
        </p:txBody>
      </p:sp>
      <p:sp>
        <p:nvSpPr>
          <p:cNvPr id="4" name="Plassholder for lysbildenummer 3"/>
          <p:cNvSpPr>
            <a:spLocks noGrp="1"/>
          </p:cNvSpPr>
          <p:nvPr>
            <p:ph type="sldNum" sz="quarter" idx="5"/>
          </p:nvPr>
        </p:nvSpPr>
        <p:spPr/>
        <p:txBody>
          <a:bodyPr/>
          <a:lstStyle/>
          <a:p>
            <a:fld id="{66FFFDEB-D058-4BE4-9A9C-7D5CA7AB0B22}" type="slidenum">
              <a:rPr lang="nb-NO" smtClean="0"/>
              <a:t>5</a:t>
            </a:fld>
            <a:endParaRPr lang="nb-NO"/>
          </a:p>
        </p:txBody>
      </p:sp>
    </p:spTree>
    <p:extLst>
      <p:ext uri="{BB962C8B-B14F-4D97-AF65-F5344CB8AC3E}">
        <p14:creationId xmlns:p14="http://schemas.microsoft.com/office/powerpoint/2010/main" val="3198273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hvert av delprosjektene har vi arbeidet med å kartlegge hva som faktisk skjedde under pandemien. Videre har spurt hvorfor det skjedde, og hvilke konsekvenser det fikk. Ved å kartlegge de bakenforliggende årsakene, har vi kommet fram</a:t>
            </a:r>
            <a:r>
              <a:rPr lang="nb-NO" baseline="0" dirty="0"/>
              <a:t> til </a:t>
            </a:r>
            <a:r>
              <a:rPr lang="nb-NO" dirty="0"/>
              <a:t>læringspunkter</a:t>
            </a:r>
            <a:r>
              <a:rPr lang="nb-NO" baseline="0" dirty="0"/>
              <a:t> </a:t>
            </a:r>
            <a:r>
              <a:rPr lang="nb-NO" dirty="0"/>
              <a:t>og anbefalinger. En beskrivelse av hva som gikk bra og hvorfor, og hva som kunne vært håndtert bedre og hvorfor, er en forutsetning for at myndighetene og samfunnet kan lære av pandemihåndteringen. </a:t>
            </a:r>
          </a:p>
          <a:p>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6</a:t>
            </a:fld>
            <a:endParaRPr lang="nb-NO"/>
          </a:p>
        </p:txBody>
      </p:sp>
    </p:spTree>
    <p:extLst>
      <p:ext uri="{BB962C8B-B14F-4D97-AF65-F5344CB8AC3E}">
        <p14:creationId xmlns:p14="http://schemas.microsoft.com/office/powerpoint/2010/main" val="253375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 av hovedbudskapene i den første rapporten vår var at myndighetenes håndtering av pandemien samlet sett har vært god. Det samme mener vi nå. Norge er etter to år med pandemi blant landene i Europa med lavest dødelighet, lavest tiltaksbyrde og minst reduksjon i økonomisk aktivitet. Vi har også høy vaksinedekning. </a:t>
            </a:r>
          </a:p>
          <a:p>
            <a:endParaRPr lang="nb-NO" dirty="0"/>
          </a:p>
          <a:p>
            <a:r>
              <a:rPr lang="nb-NO" dirty="0"/>
              <a:t>Det er flere sider ved Norge som har gjort landet robust i møtet med pandemien og som var ekstra viktig da pandemien trakk ut i tid. Befolkningen har høy tillit til hverandre og til myndighetene. Det høye tillitsnivået har bidratt til at befolkningen har sluttet opp om smitteverntiltak og til den høye vaksinasjonsdekningen. Landet har en solid økonomi, gode velferdsordninger og et velorganisert arbeidsliv.</a:t>
            </a:r>
            <a:r>
              <a:rPr lang="nb-NO" strike="noStrike" dirty="0"/>
              <a:t> V</a:t>
            </a:r>
            <a:r>
              <a:rPr lang="nb-NO" dirty="0"/>
              <a:t>i har gode helse- og omsorgstjenester og en offentlig sektor med gjennomgående høy kompetanse. Det er også flere sider av myndighetenes håndtering som har vært god og som har ført til at </a:t>
            </a:r>
            <a:r>
              <a:rPr lang="nb-NO" strike="noStrike" dirty="0"/>
              <a:t>landet </a:t>
            </a:r>
            <a:r>
              <a:rPr lang="nb-NO" dirty="0"/>
              <a:t>har kommet godt ut av pandemien i et internasjonalt perspektiv. </a:t>
            </a:r>
          </a:p>
        </p:txBody>
      </p:sp>
      <p:sp>
        <p:nvSpPr>
          <p:cNvPr id="4" name="Plassholder for lysbildenummer 3"/>
          <p:cNvSpPr>
            <a:spLocks noGrp="1"/>
          </p:cNvSpPr>
          <p:nvPr>
            <p:ph type="sldNum" sz="quarter" idx="5"/>
          </p:nvPr>
        </p:nvSpPr>
        <p:spPr/>
        <p:txBody>
          <a:bodyPr/>
          <a:lstStyle/>
          <a:p>
            <a:fld id="{66FFFDEB-D058-4BE4-9A9C-7D5CA7AB0B22}" type="slidenum">
              <a:rPr lang="nb-NO" smtClean="0"/>
              <a:t>7</a:t>
            </a:fld>
            <a:endParaRPr lang="nb-NO"/>
          </a:p>
        </p:txBody>
      </p:sp>
    </p:spTree>
    <p:extLst>
      <p:ext uri="{BB962C8B-B14F-4D97-AF65-F5344CB8AC3E}">
        <p14:creationId xmlns:p14="http://schemas.microsoft.com/office/powerpoint/2010/main" val="1093940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Under pandemien har en rekke enkeltpersoner utvist en innsats langt utover det som kan forventes. I helsetjenesten, statsforvaltningen, kommunene og i flere næringer er det utvist en imponerende omstillingsevne, fleksibilitet og arbeidskapasitet. Denne innsatsen og viljen til å bidra har vært uvurderlig for håndteringen av pandemien i Norge. Mange har fortalt oss historier som har gjort inntrykk: om opplevelsene på sykehusene, ute i kommunene, på grensekontrollen og på karantenehotellene, om krisehåndteringen i forvaltningen og i landets politiske ledelse, og om uforutsigbarheten og usikkerheten som hele tiden var til stede. </a:t>
            </a:r>
          </a:p>
          <a:p>
            <a:endParaRPr lang="nb-NO" strike="sngStrike"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8</a:t>
            </a:fld>
            <a:endParaRPr lang="nb-NO"/>
          </a:p>
        </p:txBody>
      </p:sp>
    </p:spTree>
    <p:extLst>
      <p:ext uri="{BB962C8B-B14F-4D97-AF65-F5344CB8AC3E}">
        <p14:creationId xmlns:p14="http://schemas.microsoft.com/office/powerpoint/2010/main" val="331502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Kriser kjennetegnes av uforutsigbarhet. Eksisterende planer og tidligere erfaringer vil aldri være fullstendig dekkende i en ny krise. Et viktig fundament for evnen til å håndtere kriser ligger likevel i forberedelsene: planer, trening, øvelser, erkjennelser og tankesett. Den innledende krisehåndteringen er en test på hvor godt forberedt man er. Deretter blir det viktig å planlegge for å kunne håndtere de neste fasene av krisen. </a:t>
            </a:r>
          </a:p>
          <a:p>
            <a:endParaRPr lang="nb-NO" dirty="0"/>
          </a:p>
          <a:p>
            <a:r>
              <a:rPr lang="nb-NO" dirty="0"/>
              <a:t>I den første rapporten vår var ett av hovedfunnene at myndighetene ikke var forberedt da den omfattende og alvorlige covid-19-pandemien kom. </a:t>
            </a:r>
          </a:p>
          <a:p>
            <a:endParaRPr lang="nb-NO" dirty="0"/>
          </a:p>
          <a:p>
            <a:r>
              <a:rPr lang="nb-NO" dirty="0"/>
              <a:t>I arbeidet med denne andre rapporten har myndighetenes manglende beredskap og forberedelser vært spesielt tydelig i granskingen av sykehusenes intensivberedskap og kommunelegens situasjon. </a:t>
            </a:r>
          </a:p>
          <a:p>
            <a:endParaRPr lang="nb-NO" dirty="0"/>
          </a:p>
          <a:p>
            <a:endParaRPr lang="nb-NO" dirty="0"/>
          </a:p>
        </p:txBody>
      </p:sp>
      <p:sp>
        <p:nvSpPr>
          <p:cNvPr id="4" name="Plassholder for lysbildenummer 3"/>
          <p:cNvSpPr>
            <a:spLocks noGrp="1"/>
          </p:cNvSpPr>
          <p:nvPr>
            <p:ph type="sldNum" sz="quarter" idx="5"/>
          </p:nvPr>
        </p:nvSpPr>
        <p:spPr/>
        <p:txBody>
          <a:bodyPr/>
          <a:lstStyle/>
          <a:p>
            <a:fld id="{66FFFDEB-D058-4BE4-9A9C-7D5CA7AB0B22}" type="slidenum">
              <a:rPr lang="nb-NO" smtClean="0"/>
              <a:t>9</a:t>
            </a:fld>
            <a:endParaRPr lang="nb-NO"/>
          </a:p>
        </p:txBody>
      </p:sp>
    </p:spTree>
    <p:extLst>
      <p:ext uri="{BB962C8B-B14F-4D97-AF65-F5344CB8AC3E}">
        <p14:creationId xmlns:p14="http://schemas.microsoft.com/office/powerpoint/2010/main" val="1405025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telside">
    <p:spTree>
      <p:nvGrpSpPr>
        <p:cNvPr id="1" name=""/>
        <p:cNvGrpSpPr/>
        <p:nvPr/>
      </p:nvGrpSpPr>
      <p:grpSpPr>
        <a:xfrm>
          <a:off x="0" y="0"/>
          <a:ext cx="0" cy="0"/>
          <a:chOff x="0" y="0"/>
          <a:chExt cx="0" cy="0"/>
        </a:xfrm>
      </p:grpSpPr>
      <p:pic>
        <p:nvPicPr>
          <p:cNvPr id="21" name="Bilde 20">
            <a:extLst>
              <a:ext uri="{FF2B5EF4-FFF2-40B4-BE49-F238E27FC236}">
                <a16:creationId xmlns:a16="http://schemas.microsoft.com/office/drawing/2014/main" id="{5A93E4CC-92C3-4E10-9DCF-E7FB529E062C}"/>
              </a:ext>
            </a:extLst>
          </p:cNvPr>
          <p:cNvPicPr>
            <a:picLocks noChangeAspect="1"/>
          </p:cNvPicPr>
          <p:nvPr/>
        </p:nvPicPr>
        <p:blipFill>
          <a:blip r:embed="rId2"/>
          <a:stretch>
            <a:fillRect/>
          </a:stretch>
        </p:blipFill>
        <p:spPr>
          <a:xfrm>
            <a:off x="748465" y="295333"/>
            <a:ext cx="597503" cy="990124"/>
          </a:xfrm>
          <a:prstGeom prst="rect">
            <a:avLst/>
          </a:prstGeom>
        </p:spPr>
      </p:pic>
      <p:sp>
        <p:nvSpPr>
          <p:cNvPr id="4" name="Rektangel 3">
            <a:extLst>
              <a:ext uri="{FF2B5EF4-FFF2-40B4-BE49-F238E27FC236}">
                <a16:creationId xmlns:a16="http://schemas.microsoft.com/office/drawing/2014/main" id="{C619F54E-0101-4D9F-8236-75EB792260B5}"/>
              </a:ext>
            </a:extLst>
          </p:cNvPr>
          <p:cNvSpPr/>
          <p:nvPr/>
        </p:nvSpPr>
        <p:spPr>
          <a:xfrm>
            <a:off x="0" y="1560394"/>
            <a:ext cx="12192000" cy="2745834"/>
          </a:xfrm>
          <a:prstGeom prst="rect">
            <a:avLst/>
          </a:prstGeom>
          <a:solidFill>
            <a:srgbClr val="DAD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descr="Et bilde som inneholder kake, plante, hånd, blomst&#10;&#10;Automatisk generert beskrivelse">
            <a:extLst>
              <a:ext uri="{FF2B5EF4-FFF2-40B4-BE49-F238E27FC236}">
                <a16:creationId xmlns:a16="http://schemas.microsoft.com/office/drawing/2014/main" id="{FC3C86A0-54EE-4BE7-BEE1-AA715FAB9C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667906"/>
            <a:ext cx="4572000" cy="2571750"/>
          </a:xfrm>
          <a:prstGeom prst="rect">
            <a:avLst/>
          </a:prstGeom>
        </p:spPr>
      </p:pic>
      <p:sp>
        <p:nvSpPr>
          <p:cNvPr id="9" name="Rektangel 8">
            <a:extLst>
              <a:ext uri="{FF2B5EF4-FFF2-40B4-BE49-F238E27FC236}">
                <a16:creationId xmlns:a16="http://schemas.microsoft.com/office/drawing/2014/main" id="{1EF491C2-B9AB-453D-A9EE-0E4965173F57}"/>
              </a:ext>
            </a:extLst>
          </p:cNvPr>
          <p:cNvSpPr/>
          <p:nvPr/>
        </p:nvSpPr>
        <p:spPr>
          <a:xfrm>
            <a:off x="1474320" y="545989"/>
            <a:ext cx="5953609" cy="691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b-NO" sz="2400" b="0" kern="0" spc="0" baseline="0" dirty="0">
                <a:solidFill>
                  <a:schemeClr val="tx1"/>
                </a:solidFill>
                <a:latin typeface="Arial" panose="020B0604020202020204" pitchFamily="34" charset="0"/>
                <a:ea typeface="Open Sans Semibold" panose="020B0706030804020204" pitchFamily="34" charset="0"/>
                <a:cs typeface="Arial" panose="020B0604020202020204" pitchFamily="34" charset="0"/>
              </a:rPr>
              <a:t>Koronakommisjonen</a:t>
            </a:r>
          </a:p>
          <a:p>
            <a:r>
              <a:rPr lang="nb-NO" sz="1100" kern="1200" dirty="0">
                <a:solidFill>
                  <a:schemeClr val="tx1"/>
                </a:solidFill>
                <a:effectLst/>
                <a:latin typeface="Arial" panose="020B0604020202020204" pitchFamily="34" charset="0"/>
                <a:ea typeface="+mn-ea"/>
                <a:cs typeface="Arial" panose="020B0604020202020204" pitchFamily="34" charset="0"/>
              </a:rPr>
              <a:t>Kommisjonen er oppnevnt i statsråd 24. april 2020</a:t>
            </a:r>
            <a:endParaRPr lang="nb-NO" sz="1100" kern="1200" dirty="0">
              <a:solidFill>
                <a:schemeClr val="tx1"/>
              </a:solidFill>
              <a:latin typeface="Arial" panose="020B0604020202020204" pitchFamily="34" charset="0"/>
              <a:ea typeface="Open Sans" panose="020B0606030504020204" pitchFamily="34" charset="0"/>
              <a:cs typeface="Arial" panose="020B0604020202020204" pitchFamily="34" charset="0"/>
            </a:endParaRPr>
          </a:p>
        </p:txBody>
      </p:sp>
      <p:sp>
        <p:nvSpPr>
          <p:cNvPr id="15" name="Undertittel 2">
            <a:extLst>
              <a:ext uri="{FF2B5EF4-FFF2-40B4-BE49-F238E27FC236}">
                <a16:creationId xmlns:a16="http://schemas.microsoft.com/office/drawing/2014/main" id="{CB9B41E5-435D-48C7-82B7-FCF1E3AE9E90}"/>
              </a:ext>
            </a:extLst>
          </p:cNvPr>
          <p:cNvSpPr>
            <a:spLocks noGrp="1" noChangeAspect="1"/>
          </p:cNvSpPr>
          <p:nvPr>
            <p:ph type="subTitle" idx="12" hasCustomPrompt="1"/>
          </p:nvPr>
        </p:nvSpPr>
        <p:spPr>
          <a:xfrm>
            <a:off x="522288" y="5362620"/>
            <a:ext cx="11147425" cy="396000"/>
          </a:xfrm>
          <a:prstGeom prst="rect">
            <a:avLst/>
          </a:prstGeom>
          <a:noFill/>
        </p:spPr>
        <p:txBody>
          <a:bodyPr lIns="72000" anchor="ctr">
            <a:noAutofit/>
          </a:bodyPr>
          <a:lstStyle>
            <a:lvl1pPr marL="0" indent="0" algn="ctr">
              <a:buNone/>
              <a:defRPr sz="1800" baseline="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Navn på foredragsholder</a:t>
            </a:r>
          </a:p>
        </p:txBody>
      </p:sp>
      <p:sp>
        <p:nvSpPr>
          <p:cNvPr id="16" name="Plassholder for tekst 14">
            <a:extLst>
              <a:ext uri="{FF2B5EF4-FFF2-40B4-BE49-F238E27FC236}">
                <a16:creationId xmlns:a16="http://schemas.microsoft.com/office/drawing/2014/main" id="{F850457B-7607-4C82-BF1A-EFAB3FF0FF26}"/>
              </a:ext>
            </a:extLst>
          </p:cNvPr>
          <p:cNvSpPr>
            <a:spLocks noGrp="1" noChangeAspect="1"/>
          </p:cNvSpPr>
          <p:nvPr>
            <p:ph type="body" sz="quarter" idx="14" hasCustomPrompt="1"/>
          </p:nvPr>
        </p:nvSpPr>
        <p:spPr>
          <a:xfrm>
            <a:off x="522288" y="5872082"/>
            <a:ext cx="11147093" cy="396000"/>
          </a:xfrm>
          <a:prstGeom prst="rect">
            <a:avLst/>
          </a:prstGeom>
          <a:noFill/>
        </p:spPr>
        <p:txBody>
          <a:bodyPr lIns="72000" rIns="72000" anchor="ctr">
            <a:noAutofit/>
          </a:bodyPr>
          <a:lstStyle>
            <a:lvl1pPr marL="0" indent="0" algn="ctr">
              <a:buNone/>
              <a:defRPr sz="14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nb-NO" dirty="0"/>
              <a:t>Sted og dato</a:t>
            </a:r>
          </a:p>
        </p:txBody>
      </p:sp>
      <p:sp>
        <p:nvSpPr>
          <p:cNvPr id="8" name="Plassholder for tekst 7">
            <a:extLst>
              <a:ext uri="{FF2B5EF4-FFF2-40B4-BE49-F238E27FC236}">
                <a16:creationId xmlns:a16="http://schemas.microsoft.com/office/drawing/2014/main" id="{E851425F-99B1-4321-95C3-E169390578F5}"/>
              </a:ext>
            </a:extLst>
          </p:cNvPr>
          <p:cNvSpPr>
            <a:spLocks noGrp="1"/>
          </p:cNvSpPr>
          <p:nvPr>
            <p:ph type="body" sz="quarter" idx="15" hasCustomPrompt="1"/>
          </p:nvPr>
        </p:nvSpPr>
        <p:spPr>
          <a:xfrm>
            <a:off x="522288" y="4366508"/>
            <a:ext cx="11147425" cy="882650"/>
          </a:xfrm>
          <a:prstGeom prst="rect">
            <a:avLst/>
          </a:prstGeom>
        </p:spPr>
        <p:txBody>
          <a:bodyPr lIns="72000" rIns="72000" anchor="ctr" anchorCtr="0">
            <a:normAutofit/>
          </a:bodyPr>
          <a:lstStyle>
            <a:lvl1pPr marL="0" indent="0" algn="ctr">
              <a:buNone/>
              <a:defRPr sz="3000" b="1">
                <a:latin typeface="Arial" panose="020B0604020202020204" pitchFamily="34" charset="0"/>
                <a:ea typeface="Open Sans Semibold" panose="020B0706030804020204" pitchFamily="34" charset="0"/>
                <a:cs typeface="Arial" panose="020B0604020202020204" pitchFamily="34" charset="0"/>
              </a:defRPr>
            </a:lvl1pPr>
            <a:lvl2pPr marL="361950" indent="0">
              <a:buNone/>
              <a:defRPr/>
            </a:lvl2pPr>
            <a:lvl3pPr marL="630238" indent="0">
              <a:buNone/>
              <a:defRPr/>
            </a:lvl3pPr>
            <a:lvl4pPr marL="896937" indent="0">
              <a:buNone/>
              <a:defRPr/>
            </a:lvl4pPr>
            <a:lvl5pPr marL="1165225" indent="0">
              <a:buNone/>
              <a:defRPr/>
            </a:lvl5pPr>
          </a:lstStyle>
          <a:p>
            <a:pPr lvl="0"/>
            <a:r>
              <a:rPr lang="nb-NO" dirty="0"/>
              <a:t>Tittel på presentasjonen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8" grpId="0" build="p">
        <p:tmplLst>
          <p:tmpl lvl="1">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Kulepunkter">
    <p:spTree>
      <p:nvGrpSpPr>
        <p:cNvPr id="1" name=""/>
        <p:cNvGrpSpPr/>
        <p:nvPr/>
      </p:nvGrpSpPr>
      <p:grpSpPr>
        <a:xfrm>
          <a:off x="0" y="0"/>
          <a:ext cx="0" cy="0"/>
          <a:chOff x="0" y="0"/>
          <a:chExt cx="0" cy="0"/>
        </a:xfrm>
      </p:grpSpPr>
      <p:sp>
        <p:nvSpPr>
          <p:cNvPr id="9" name="Plassholder for innhold 2"/>
          <p:cNvSpPr>
            <a:spLocks noGrp="1"/>
          </p:cNvSpPr>
          <p:nvPr>
            <p:ph idx="1"/>
          </p:nvPr>
        </p:nvSpPr>
        <p:spPr>
          <a:xfrm>
            <a:off x="479425" y="1699200"/>
            <a:ext cx="10785475" cy="4576156"/>
          </a:xfrm>
          <a:prstGeom prst="rect">
            <a:avLst/>
          </a:prstGeom>
        </p:spPr>
        <p:txBody>
          <a:bodyPr>
            <a:normAutofit/>
          </a:bodyPr>
          <a:lstStyle>
            <a:lvl1pPr marL="269875" indent="-269875">
              <a:defRPr sz="2800"/>
            </a:lvl1pPr>
            <a:lvl2pPr marL="544513" indent="-185738">
              <a:defRPr sz="2800"/>
            </a:lvl2pPr>
            <a:lvl3pPr marL="801688" indent="-173038" defTabSz="804863">
              <a:defRPr sz="2000"/>
            </a:lvl3pPr>
            <a:lvl4pPr marL="987425" indent="-182563">
              <a:defRPr sz="1800"/>
            </a:lvl4pPr>
            <a:lvl5pPr marL="1165225" indent="-177800">
              <a:defRPr sz="1600"/>
            </a:lvl5pPr>
            <a:lvl6pPr>
              <a:defRPr sz="2000"/>
            </a:lvl6pPr>
            <a:lvl7pPr>
              <a:defRPr sz="2000"/>
            </a:lvl7pPr>
            <a:lvl8pPr>
              <a:defRPr sz="2000"/>
            </a:lvl8pPr>
            <a:lvl9pPr>
              <a:defRPr sz="2000"/>
            </a:lvl9pPr>
          </a:lstStyle>
          <a:p>
            <a:pPr lvl="0"/>
            <a:r>
              <a:rPr lang="nb-NO"/>
              <a:t>Rediger tekststiler i malen</a:t>
            </a:r>
          </a:p>
          <a:p>
            <a:pPr lvl="1"/>
            <a:r>
              <a:rPr lang="nb-NO"/>
              <a:t>Andre nivå</a:t>
            </a:r>
          </a:p>
        </p:txBody>
      </p:sp>
      <p:sp>
        <p:nvSpPr>
          <p:cNvPr id="8" name="Plassholder for bunntekst 2">
            <a:extLst>
              <a:ext uri="{FF2B5EF4-FFF2-40B4-BE49-F238E27FC236}">
                <a16:creationId xmlns:a16="http://schemas.microsoft.com/office/drawing/2014/main" id="{F5A8E910-911F-4B2F-BC72-FFA426D1A1DC}"/>
              </a:ext>
            </a:extLst>
          </p:cNvPr>
          <p:cNvSpPr>
            <a:spLocks noGrp="1"/>
          </p:cNvSpPr>
          <p:nvPr>
            <p:ph type="ftr" sz="quarter" idx="3"/>
          </p:nvPr>
        </p:nvSpPr>
        <p:spPr>
          <a:xfrm>
            <a:off x="479425" y="6304594"/>
            <a:ext cx="8290684" cy="365125"/>
          </a:xfrm>
          <a:prstGeom prst="rect">
            <a:avLst/>
          </a:prstGeom>
        </p:spPr>
        <p:txBody>
          <a:bodyPr/>
          <a:lstStyle>
            <a:lvl1pPr>
              <a:defRPr sz="1400">
                <a:solidFill>
                  <a:schemeClr val="tx1">
                    <a:lumMod val="50000"/>
                    <a:lumOff val="50000"/>
                  </a:schemeClr>
                </a:solidFill>
                <a:latin typeface="Arial" panose="020B0604020202020204" pitchFamily="34" charset="0"/>
                <a:cs typeface="Arial" panose="020B0604020202020204" pitchFamily="34" charset="0"/>
              </a:defRPr>
            </a:lvl1pPr>
          </a:lstStyle>
          <a:p>
            <a:r>
              <a:rPr lang="nb-NO" dirty="0"/>
              <a:t>Koronakommisjonen</a:t>
            </a:r>
          </a:p>
        </p:txBody>
      </p:sp>
      <p:sp>
        <p:nvSpPr>
          <p:cNvPr id="14" name="Plassholder for dato 1">
            <a:extLst>
              <a:ext uri="{FF2B5EF4-FFF2-40B4-BE49-F238E27FC236}">
                <a16:creationId xmlns:a16="http://schemas.microsoft.com/office/drawing/2014/main" id="{62A29BEB-ABC5-41E4-9BC7-3C1E4570FEF4}"/>
              </a:ext>
            </a:extLst>
          </p:cNvPr>
          <p:cNvSpPr>
            <a:spLocks noGrp="1"/>
          </p:cNvSpPr>
          <p:nvPr>
            <p:ph type="dt" sz="half" idx="2"/>
          </p:nvPr>
        </p:nvSpPr>
        <p:spPr>
          <a:xfrm>
            <a:off x="9846343" y="6304594"/>
            <a:ext cx="1614577" cy="365125"/>
          </a:xfrm>
          <a:prstGeom prst="rect">
            <a:avLst/>
          </a:prstGeo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r"/>
            <a:fld id="{C9913190-7AEA-4875-B0BE-EF4E271E0717}" type="datetime4">
              <a:rPr lang="nb-NO" sz="1000" smtClean="0"/>
              <a:pPr algn="r"/>
              <a:t>9. mai 2022</a:t>
            </a:fld>
            <a:endParaRPr lang="nb-NO" sz="1000" dirty="0"/>
          </a:p>
        </p:txBody>
      </p:sp>
      <p:sp>
        <p:nvSpPr>
          <p:cNvPr id="15" name="Plassholder for lysbildenummer 3">
            <a:extLst>
              <a:ext uri="{FF2B5EF4-FFF2-40B4-BE49-F238E27FC236}">
                <a16:creationId xmlns:a16="http://schemas.microsoft.com/office/drawing/2014/main" id="{ECA4CF7D-5405-44B7-BD3D-2BBED88144AB}"/>
              </a:ext>
            </a:extLst>
          </p:cNvPr>
          <p:cNvSpPr>
            <a:spLocks noGrp="1"/>
          </p:cNvSpPr>
          <p:nvPr>
            <p:ph type="sldNum" sz="quarter" idx="4"/>
          </p:nvPr>
        </p:nvSpPr>
        <p:spPr>
          <a:xfrm>
            <a:off x="11555518" y="6304594"/>
            <a:ext cx="450010" cy="365125"/>
          </a:xfrm>
          <a:prstGeom prst="rect">
            <a:avLst/>
          </a:prstGeo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ctr"/>
            <a:fld id="{29E3B291-050D-4A82-B0A1-DB349FC61753}" type="slidenum">
              <a:rPr lang="nb-NO" sz="1000" smtClean="0"/>
              <a:pPr algn="ctr"/>
              <a:t>‹#›</a:t>
            </a:fld>
            <a:endParaRPr lang="nb-NO" sz="1000" dirty="0"/>
          </a:p>
        </p:txBody>
      </p:sp>
      <p:sp>
        <p:nvSpPr>
          <p:cNvPr id="16" name="Tittel 1">
            <a:extLst>
              <a:ext uri="{FF2B5EF4-FFF2-40B4-BE49-F238E27FC236}">
                <a16:creationId xmlns:a16="http://schemas.microsoft.com/office/drawing/2014/main" id="{A90EC915-C962-4B57-815C-196E380F7138}"/>
              </a:ext>
            </a:extLst>
          </p:cNvPr>
          <p:cNvSpPr>
            <a:spLocks noGrp="1"/>
          </p:cNvSpPr>
          <p:nvPr>
            <p:ph type="title"/>
          </p:nvPr>
        </p:nvSpPr>
        <p:spPr>
          <a:xfrm>
            <a:off x="479425" y="227477"/>
            <a:ext cx="10971356" cy="1325563"/>
          </a:xfrm>
          <a:prstGeom prst="rect">
            <a:avLst/>
          </a:prstGeom>
        </p:spPr>
        <p:txBody>
          <a:bodyPr/>
          <a:lstStyle/>
          <a:p>
            <a:r>
              <a:rPr lang="nb-NO"/>
              <a:t>Klikk for å redigere tittelstil</a:t>
            </a:r>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 innholdsdeler">
    <p:spTree>
      <p:nvGrpSpPr>
        <p:cNvPr id="1" name=""/>
        <p:cNvGrpSpPr/>
        <p:nvPr/>
      </p:nvGrpSpPr>
      <p:grpSpPr>
        <a:xfrm>
          <a:off x="0" y="0"/>
          <a:ext cx="0" cy="0"/>
          <a:chOff x="0" y="0"/>
          <a:chExt cx="0" cy="0"/>
        </a:xfrm>
      </p:grpSpPr>
      <p:sp>
        <p:nvSpPr>
          <p:cNvPr id="14" name="Tittel 1"/>
          <p:cNvSpPr>
            <a:spLocks noGrp="1"/>
          </p:cNvSpPr>
          <p:nvPr>
            <p:ph type="title"/>
          </p:nvPr>
        </p:nvSpPr>
        <p:spPr>
          <a:xfrm>
            <a:off x="479425" y="227477"/>
            <a:ext cx="10971356" cy="1325563"/>
          </a:xfrm>
          <a:prstGeom prst="rect">
            <a:avLst/>
          </a:prstGeom>
        </p:spPr>
        <p:txBody>
          <a:bodyPr/>
          <a:lstStyle/>
          <a:p>
            <a:r>
              <a:rPr lang="nb-NO"/>
              <a:t>Klikk for å redigere tittelstil</a:t>
            </a:r>
            <a:endParaRPr lang="nb-NO" dirty="0"/>
          </a:p>
        </p:txBody>
      </p:sp>
      <p:sp>
        <p:nvSpPr>
          <p:cNvPr id="15" name="Plassholder for innhold 2"/>
          <p:cNvSpPr>
            <a:spLocks noGrp="1"/>
          </p:cNvSpPr>
          <p:nvPr>
            <p:ph sz="half" idx="1"/>
          </p:nvPr>
        </p:nvSpPr>
        <p:spPr>
          <a:xfrm>
            <a:off x="479425" y="1700212"/>
            <a:ext cx="5328000" cy="4213225"/>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6" name="Plassholder for innhold 3"/>
          <p:cNvSpPr>
            <a:spLocks noGrp="1"/>
          </p:cNvSpPr>
          <p:nvPr>
            <p:ph sz="half" idx="2"/>
          </p:nvPr>
        </p:nvSpPr>
        <p:spPr>
          <a:xfrm>
            <a:off x="6122781" y="1700213"/>
            <a:ext cx="5328000" cy="4213225"/>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Plassholder for bunntekst 2"/>
          <p:cNvSpPr>
            <a:spLocks noGrp="1"/>
          </p:cNvSpPr>
          <p:nvPr>
            <p:ph type="ftr" sz="quarter" idx="11"/>
          </p:nvPr>
        </p:nvSpPr>
        <p:spPr>
          <a:xfrm>
            <a:off x="479425" y="6299831"/>
            <a:ext cx="8290684" cy="365125"/>
          </a:xfrm>
        </p:spPr>
        <p:txBody>
          <a:bodyPr/>
          <a:lstStyle>
            <a:lvl1pPr>
              <a:defRPr sz="1400">
                <a:solidFill>
                  <a:schemeClr val="tx1">
                    <a:lumMod val="50000"/>
                    <a:lumOff val="50000"/>
                  </a:schemeClr>
                </a:solidFill>
                <a:latin typeface="Arial" panose="020B0604020202020204" pitchFamily="34" charset="0"/>
                <a:cs typeface="Arial" panose="020B0604020202020204" pitchFamily="34" charset="0"/>
              </a:defRPr>
            </a:lvl1pPr>
          </a:lstStyle>
          <a:p>
            <a:r>
              <a:rPr lang="nb-NO" dirty="0"/>
              <a:t>Koronakommisjonen</a:t>
            </a:r>
          </a:p>
        </p:txBody>
      </p:sp>
      <p:sp>
        <p:nvSpPr>
          <p:cNvPr id="18" name="Plassholder for dato 1"/>
          <p:cNvSpPr>
            <a:spLocks noGrp="1"/>
          </p:cNvSpPr>
          <p:nvPr>
            <p:ph type="dt" sz="half" idx="10"/>
          </p:nvPr>
        </p:nvSpPr>
        <p:spPr>
          <a:xfrm>
            <a:off x="9846343" y="6304594"/>
            <a:ext cx="1614577" cy="365125"/>
          </a:xfr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r"/>
            <a:fld id="{7BD5A883-1CC4-4533-B66A-EB31B50DB321}" type="datetime4">
              <a:rPr lang="nb-NO" sz="1000" smtClean="0"/>
              <a:pPr algn="r"/>
              <a:t>9. mai 2022</a:t>
            </a:fld>
            <a:endParaRPr lang="nb-NO" sz="1000" dirty="0"/>
          </a:p>
        </p:txBody>
      </p:sp>
      <p:sp>
        <p:nvSpPr>
          <p:cNvPr id="19" name="Plassholder for lysbildenummer 3"/>
          <p:cNvSpPr>
            <a:spLocks noGrp="1"/>
          </p:cNvSpPr>
          <p:nvPr>
            <p:ph type="sldNum" sz="quarter" idx="12"/>
          </p:nvPr>
        </p:nvSpPr>
        <p:spPr>
          <a:xfrm>
            <a:off x="11555518" y="6304594"/>
            <a:ext cx="450010" cy="365125"/>
          </a:xfr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ctr"/>
            <a:fld id="{29E3B291-050D-4A82-B0A1-DB349FC61753}" type="slidenum">
              <a:rPr lang="nb-NO" sz="1000" smtClean="0"/>
              <a:pPr algn="ctr"/>
              <a:t>‹#›</a:t>
            </a:fld>
            <a:endParaRPr lang="nb-NO" sz="1000" dirty="0"/>
          </a:p>
        </p:txBody>
      </p:sp>
    </p:spTree>
    <p:extLst>
      <p:ext uri="{BB962C8B-B14F-4D97-AF65-F5344CB8AC3E}">
        <p14:creationId xmlns:p14="http://schemas.microsoft.com/office/powerpoint/2010/main" val="412977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e innholdsdeler">
    <p:spTree>
      <p:nvGrpSpPr>
        <p:cNvPr id="1" name=""/>
        <p:cNvGrpSpPr/>
        <p:nvPr/>
      </p:nvGrpSpPr>
      <p:grpSpPr>
        <a:xfrm>
          <a:off x="0" y="0"/>
          <a:ext cx="0" cy="0"/>
          <a:chOff x="0" y="0"/>
          <a:chExt cx="0" cy="0"/>
        </a:xfrm>
      </p:grpSpPr>
      <p:sp>
        <p:nvSpPr>
          <p:cNvPr id="17" name="Tittel 1"/>
          <p:cNvSpPr>
            <a:spLocks noGrp="1"/>
          </p:cNvSpPr>
          <p:nvPr>
            <p:ph type="title"/>
          </p:nvPr>
        </p:nvSpPr>
        <p:spPr>
          <a:xfrm>
            <a:off x="479425" y="227477"/>
            <a:ext cx="10961831" cy="1325563"/>
          </a:xfrm>
          <a:prstGeom prst="rect">
            <a:avLst/>
          </a:prstGeom>
        </p:spPr>
        <p:txBody>
          <a:bodyPr/>
          <a:lstStyle/>
          <a:p>
            <a:r>
              <a:rPr lang="nb-NO"/>
              <a:t>Klikk for å redigere tittelstil</a:t>
            </a:r>
            <a:endParaRPr lang="nb-NO" dirty="0"/>
          </a:p>
        </p:txBody>
      </p:sp>
      <p:sp>
        <p:nvSpPr>
          <p:cNvPr id="18" name="Plassholder for innhold 2"/>
          <p:cNvSpPr>
            <a:spLocks noGrp="1"/>
          </p:cNvSpPr>
          <p:nvPr>
            <p:ph sz="half" idx="1"/>
          </p:nvPr>
        </p:nvSpPr>
        <p:spPr>
          <a:xfrm>
            <a:off x="479425" y="1700213"/>
            <a:ext cx="3456000" cy="4213225"/>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9" name="Plassholder for innhold 3"/>
          <p:cNvSpPr>
            <a:spLocks noGrp="1"/>
          </p:cNvSpPr>
          <p:nvPr>
            <p:ph sz="half" idx="2"/>
          </p:nvPr>
        </p:nvSpPr>
        <p:spPr>
          <a:xfrm>
            <a:off x="4232340" y="1700213"/>
            <a:ext cx="3456000" cy="4213225"/>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0" name="Plassholder for innhold 3"/>
          <p:cNvSpPr>
            <a:spLocks noGrp="1"/>
          </p:cNvSpPr>
          <p:nvPr>
            <p:ph sz="half" idx="13"/>
          </p:nvPr>
        </p:nvSpPr>
        <p:spPr>
          <a:xfrm>
            <a:off x="7985256" y="1700213"/>
            <a:ext cx="3456000" cy="4213225"/>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1" name="Plassholder for bunntekst 2"/>
          <p:cNvSpPr>
            <a:spLocks noGrp="1"/>
          </p:cNvSpPr>
          <p:nvPr>
            <p:ph type="ftr" sz="quarter" idx="15"/>
          </p:nvPr>
        </p:nvSpPr>
        <p:spPr>
          <a:xfrm>
            <a:off x="479425" y="6299831"/>
            <a:ext cx="8290683" cy="365125"/>
          </a:xfrm>
        </p:spPr>
        <p:txBody>
          <a:bodyPr/>
          <a:lstStyle>
            <a:lvl1pPr>
              <a:defRPr sz="1400">
                <a:solidFill>
                  <a:schemeClr val="tx1">
                    <a:lumMod val="50000"/>
                    <a:lumOff val="50000"/>
                  </a:schemeClr>
                </a:solidFill>
                <a:latin typeface="Arial" panose="020B0604020202020204" pitchFamily="34" charset="0"/>
                <a:cs typeface="Arial" panose="020B0604020202020204" pitchFamily="34" charset="0"/>
              </a:defRPr>
            </a:lvl1pPr>
          </a:lstStyle>
          <a:p>
            <a:r>
              <a:rPr lang="nb-NO" dirty="0"/>
              <a:t>Koronakommisjonen</a:t>
            </a:r>
          </a:p>
        </p:txBody>
      </p:sp>
      <p:sp>
        <p:nvSpPr>
          <p:cNvPr id="22" name="Plassholder for dato 1"/>
          <p:cNvSpPr>
            <a:spLocks noGrp="1"/>
          </p:cNvSpPr>
          <p:nvPr>
            <p:ph type="dt" sz="half" idx="14"/>
          </p:nvPr>
        </p:nvSpPr>
        <p:spPr>
          <a:xfrm>
            <a:off x="9846343" y="6304594"/>
            <a:ext cx="1614577" cy="365125"/>
          </a:xfr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r"/>
            <a:fld id="{4158FA40-23E7-4707-AFE6-D83475C560DC}" type="datetime4">
              <a:rPr lang="nb-NO" sz="1000" smtClean="0"/>
              <a:pPr algn="r"/>
              <a:t>9. mai 2022</a:t>
            </a:fld>
            <a:endParaRPr lang="nb-NO" sz="1000" dirty="0"/>
          </a:p>
        </p:txBody>
      </p:sp>
      <p:sp>
        <p:nvSpPr>
          <p:cNvPr id="23" name="Plassholder for lysbildenummer 3"/>
          <p:cNvSpPr>
            <a:spLocks noGrp="1"/>
          </p:cNvSpPr>
          <p:nvPr>
            <p:ph type="sldNum" sz="quarter" idx="16"/>
          </p:nvPr>
        </p:nvSpPr>
        <p:spPr>
          <a:xfrm>
            <a:off x="11555518" y="6304594"/>
            <a:ext cx="450010" cy="365125"/>
          </a:xfr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ctr"/>
            <a:fld id="{29E3B291-050D-4A82-B0A1-DB349FC61753}" type="slidenum">
              <a:rPr lang="nb-NO" sz="1000" smtClean="0"/>
              <a:pPr algn="ctr"/>
              <a:t>‹#›</a:t>
            </a:fld>
            <a:endParaRPr lang="nb-NO" sz="1000" dirty="0"/>
          </a:p>
        </p:txBody>
      </p:sp>
    </p:spTree>
    <p:extLst>
      <p:ext uri="{BB962C8B-B14F-4D97-AF65-F5344CB8AC3E}">
        <p14:creationId xmlns:p14="http://schemas.microsoft.com/office/powerpoint/2010/main" val="193040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nhold og bilde">
    <p:spTree>
      <p:nvGrpSpPr>
        <p:cNvPr id="1" name=""/>
        <p:cNvGrpSpPr/>
        <p:nvPr/>
      </p:nvGrpSpPr>
      <p:grpSpPr>
        <a:xfrm>
          <a:off x="0" y="0"/>
          <a:ext cx="0" cy="0"/>
          <a:chOff x="0" y="0"/>
          <a:chExt cx="0" cy="0"/>
        </a:xfrm>
      </p:grpSpPr>
      <p:sp>
        <p:nvSpPr>
          <p:cNvPr id="9" name="Plassholder for bilde 9"/>
          <p:cNvSpPr>
            <a:spLocks noGrp="1"/>
          </p:cNvSpPr>
          <p:nvPr>
            <p:ph type="pic" sz="quarter" idx="13" hasCustomPrompt="1"/>
          </p:nvPr>
        </p:nvSpPr>
        <p:spPr>
          <a:xfrm>
            <a:off x="7051200" y="0"/>
            <a:ext cx="5140800" cy="6858000"/>
          </a:xfrm>
          <a:prstGeom prst="rect">
            <a:avLst/>
          </a:prstGeom>
          <a:solidFill>
            <a:schemeClr val="accent3"/>
          </a:solidFill>
        </p:spPr>
        <p:txBody>
          <a:bodyPr tIns="3708000" anchor="t" anchorCtr="1">
            <a:normAutofit/>
          </a:bodyPr>
          <a:lstStyle>
            <a:lvl1pPr marL="0" indent="0" algn="ctr">
              <a:buNone/>
              <a:defRPr sz="1400" baseline="0">
                <a:solidFill>
                  <a:schemeClr val="tx1"/>
                </a:solidFill>
              </a:defRPr>
            </a:lvl1pPr>
          </a:lstStyle>
          <a:p>
            <a:r>
              <a:rPr lang="nb-NO" dirty="0"/>
              <a:t>Sett inn bilde</a:t>
            </a:r>
          </a:p>
        </p:txBody>
      </p:sp>
      <p:sp>
        <p:nvSpPr>
          <p:cNvPr id="12" name="Tittel 1"/>
          <p:cNvSpPr>
            <a:spLocks noGrp="1"/>
          </p:cNvSpPr>
          <p:nvPr>
            <p:ph type="title"/>
          </p:nvPr>
        </p:nvSpPr>
        <p:spPr>
          <a:xfrm>
            <a:off x="479427" y="227477"/>
            <a:ext cx="6128107" cy="1325563"/>
          </a:xfrm>
          <a:prstGeom prst="rect">
            <a:avLst/>
          </a:prstGeom>
        </p:spPr>
        <p:txBody>
          <a:bodyPr/>
          <a:lstStyle>
            <a:lvl1pPr algn="l">
              <a:defRPr/>
            </a:lvl1pPr>
          </a:lstStyle>
          <a:p>
            <a:r>
              <a:rPr lang="nb-NO"/>
              <a:t>Klikk for å redigere tittelstil</a:t>
            </a:r>
            <a:endParaRPr lang="nb-NO" dirty="0"/>
          </a:p>
        </p:txBody>
      </p:sp>
      <p:sp>
        <p:nvSpPr>
          <p:cNvPr id="13" name="Plassholder for innhold 2"/>
          <p:cNvSpPr>
            <a:spLocks noGrp="1"/>
          </p:cNvSpPr>
          <p:nvPr>
            <p:ph idx="1"/>
          </p:nvPr>
        </p:nvSpPr>
        <p:spPr>
          <a:xfrm>
            <a:off x="479427" y="1700213"/>
            <a:ext cx="6128107" cy="4200630"/>
          </a:xfrm>
          <a:prstGeom prst="rect">
            <a:avLst/>
          </a:prstGeo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4" name="Plassholder for tekst 8"/>
          <p:cNvSpPr>
            <a:spLocks noGrp="1"/>
          </p:cNvSpPr>
          <p:nvPr>
            <p:ph type="body" sz="quarter" idx="15" hasCustomPrompt="1"/>
          </p:nvPr>
        </p:nvSpPr>
        <p:spPr>
          <a:xfrm rot="16200000">
            <a:off x="10245515" y="4418296"/>
            <a:ext cx="3089275" cy="450008"/>
          </a:xfrm>
          <a:prstGeom prst="rect">
            <a:avLst/>
          </a:prstGeom>
        </p:spPr>
        <p:txBody>
          <a:bodyPr anchor="ctr">
            <a:normAutofit/>
          </a:bodyPr>
          <a:lstStyle>
            <a:lvl1pPr marL="0" indent="0">
              <a:buNone/>
              <a:defRPr sz="1000" baseline="0">
                <a:solidFill>
                  <a:schemeClr val="bg1"/>
                </a:solidFill>
              </a:defRPr>
            </a:lvl1pPr>
          </a:lstStyle>
          <a:p>
            <a:pPr lvl="0"/>
            <a:r>
              <a:rPr lang="nb-NO" dirty="0"/>
              <a:t>Foto/illustrasjon: © Navn</a:t>
            </a:r>
          </a:p>
        </p:txBody>
      </p:sp>
      <p:sp>
        <p:nvSpPr>
          <p:cNvPr id="10" name="Plassholder for bunntekst 2">
            <a:extLst>
              <a:ext uri="{FF2B5EF4-FFF2-40B4-BE49-F238E27FC236}">
                <a16:creationId xmlns:a16="http://schemas.microsoft.com/office/drawing/2014/main" id="{FEA3F119-E1DA-43F7-9E75-D59E7CFC3708}"/>
              </a:ext>
            </a:extLst>
          </p:cNvPr>
          <p:cNvSpPr>
            <a:spLocks noGrp="1"/>
          </p:cNvSpPr>
          <p:nvPr>
            <p:ph type="ftr" sz="quarter" idx="19"/>
          </p:nvPr>
        </p:nvSpPr>
        <p:spPr>
          <a:xfrm>
            <a:off x="478800" y="6300000"/>
            <a:ext cx="8290683" cy="365125"/>
          </a:xfrm>
        </p:spPr>
        <p:txBody>
          <a:bodyPr/>
          <a:lstStyle>
            <a:lvl1pPr>
              <a:defRPr sz="1400">
                <a:solidFill>
                  <a:schemeClr val="tx1">
                    <a:lumMod val="50000"/>
                    <a:lumOff val="50000"/>
                  </a:schemeClr>
                </a:solidFill>
                <a:latin typeface="Arial" panose="020B0604020202020204" pitchFamily="34" charset="0"/>
                <a:cs typeface="Arial" panose="020B0604020202020204" pitchFamily="34" charset="0"/>
              </a:defRPr>
            </a:lvl1pPr>
          </a:lstStyle>
          <a:p>
            <a:r>
              <a:rPr lang="nb-NO" dirty="0"/>
              <a:t>Koronakommisjonen</a:t>
            </a:r>
          </a:p>
        </p:txBody>
      </p:sp>
    </p:spTree>
    <p:extLst>
      <p:ext uri="{BB962C8B-B14F-4D97-AF65-F5344CB8AC3E}">
        <p14:creationId xmlns:p14="http://schemas.microsoft.com/office/powerpoint/2010/main" val="307189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uttside">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F0B7A916-900E-4F49-9ABA-416A8D5666D5}"/>
              </a:ext>
            </a:extLst>
          </p:cNvPr>
          <p:cNvSpPr/>
          <p:nvPr/>
        </p:nvSpPr>
        <p:spPr>
          <a:xfrm>
            <a:off x="0" y="1560394"/>
            <a:ext cx="12192000" cy="2745834"/>
          </a:xfrm>
          <a:prstGeom prst="rect">
            <a:avLst/>
          </a:prstGeom>
          <a:solidFill>
            <a:srgbClr val="DAD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Et bilde som inneholder kake, plante, hånd, blomst&#10;&#10;Automatisk generert beskrivelse">
            <a:extLst>
              <a:ext uri="{FF2B5EF4-FFF2-40B4-BE49-F238E27FC236}">
                <a16:creationId xmlns:a16="http://schemas.microsoft.com/office/drawing/2014/main" id="{35DD3430-1FCF-43F6-BEB8-DCBF56B34E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667906"/>
            <a:ext cx="4572000" cy="2571750"/>
          </a:xfrm>
          <a:prstGeom prst="rect">
            <a:avLst/>
          </a:prstGeom>
        </p:spPr>
      </p:pic>
      <p:sp>
        <p:nvSpPr>
          <p:cNvPr id="2" name="TekstSylinder 1">
            <a:extLst>
              <a:ext uri="{FF2B5EF4-FFF2-40B4-BE49-F238E27FC236}">
                <a16:creationId xmlns:a16="http://schemas.microsoft.com/office/drawing/2014/main" id="{846613D2-25B6-4647-9525-F377637382A8}"/>
              </a:ext>
            </a:extLst>
          </p:cNvPr>
          <p:cNvSpPr txBox="1"/>
          <p:nvPr/>
        </p:nvSpPr>
        <p:spPr>
          <a:xfrm>
            <a:off x="0" y="4601001"/>
            <a:ext cx="12192000" cy="553998"/>
          </a:xfrm>
          <a:prstGeom prst="rect">
            <a:avLst/>
          </a:prstGeom>
          <a:noFill/>
        </p:spPr>
        <p:txBody>
          <a:bodyPr wrap="square" rtlCol="0">
            <a:spAutoFit/>
          </a:bodyPr>
          <a:lstStyle/>
          <a:p>
            <a:pPr algn="ctr"/>
            <a:r>
              <a:rPr lang="nb-NO" sz="3000" b="0" dirty="0">
                <a:solidFill>
                  <a:schemeClr val="tx1">
                    <a:lumMod val="75000"/>
                    <a:lumOff val="25000"/>
                  </a:schemeClr>
                </a:solidFill>
                <a:latin typeface="Arial" panose="020B0604020202020204" pitchFamily="34" charset="0"/>
                <a:cs typeface="Arial" panose="020B0604020202020204" pitchFamily="34" charset="0"/>
              </a:rPr>
              <a:t>Takk for oppmerksomheten!</a:t>
            </a:r>
          </a:p>
        </p:txBody>
      </p:sp>
      <p:pic>
        <p:nvPicPr>
          <p:cNvPr id="8" name="Bilde 7">
            <a:extLst>
              <a:ext uri="{FF2B5EF4-FFF2-40B4-BE49-F238E27FC236}">
                <a16:creationId xmlns:a16="http://schemas.microsoft.com/office/drawing/2014/main" id="{7FAC50BE-95C3-4987-BA0A-962D306D89F6}"/>
              </a:ext>
            </a:extLst>
          </p:cNvPr>
          <p:cNvPicPr>
            <a:picLocks noChangeAspect="1"/>
          </p:cNvPicPr>
          <p:nvPr/>
        </p:nvPicPr>
        <p:blipFill>
          <a:blip r:embed="rId3"/>
          <a:stretch>
            <a:fillRect/>
          </a:stretch>
        </p:blipFill>
        <p:spPr>
          <a:xfrm>
            <a:off x="748465" y="295333"/>
            <a:ext cx="597503" cy="990124"/>
          </a:xfrm>
          <a:prstGeom prst="rect">
            <a:avLst/>
          </a:prstGeom>
        </p:spPr>
      </p:pic>
      <p:sp>
        <p:nvSpPr>
          <p:cNvPr id="9" name="Rektangel 8">
            <a:extLst>
              <a:ext uri="{FF2B5EF4-FFF2-40B4-BE49-F238E27FC236}">
                <a16:creationId xmlns:a16="http://schemas.microsoft.com/office/drawing/2014/main" id="{C341506B-889B-4F94-B754-D370FE9A0C0B}"/>
              </a:ext>
            </a:extLst>
          </p:cNvPr>
          <p:cNvSpPr/>
          <p:nvPr/>
        </p:nvSpPr>
        <p:spPr>
          <a:xfrm>
            <a:off x="1474320" y="545989"/>
            <a:ext cx="5953609" cy="691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b-NO" sz="2400" b="0" kern="0" spc="0" baseline="0" dirty="0">
                <a:solidFill>
                  <a:schemeClr val="tx1"/>
                </a:solidFill>
                <a:latin typeface="Arial" panose="020B0604020202020204" pitchFamily="34" charset="0"/>
                <a:ea typeface="Open Sans Semibold" panose="020B0706030804020204" pitchFamily="34" charset="0"/>
                <a:cs typeface="Arial" panose="020B0604020202020204" pitchFamily="34" charset="0"/>
              </a:rPr>
              <a:t>Koronakommisjonen</a:t>
            </a:r>
          </a:p>
          <a:p>
            <a:r>
              <a:rPr lang="nb-NO" sz="1100" kern="1200" dirty="0">
                <a:solidFill>
                  <a:schemeClr val="tx1"/>
                </a:solidFill>
                <a:effectLst/>
                <a:latin typeface="Arial" panose="020B0604020202020204" pitchFamily="34" charset="0"/>
                <a:ea typeface="+mn-ea"/>
                <a:cs typeface="Arial" panose="020B0604020202020204" pitchFamily="34" charset="0"/>
              </a:rPr>
              <a:t>Kommisjonen er oppnevnt i statsråd 24. april 2020</a:t>
            </a:r>
            <a:endParaRPr lang="nb-NO" sz="1100" kern="1200" dirty="0">
              <a:solidFill>
                <a:schemeClr val="tx1"/>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95086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D8FC39-A38B-4DA8-9FE0-5C9ABDCD6A0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B675D39-C6FE-4506-839B-8F7E4FE69244}"/>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AFFFCC1-9032-4B91-AA81-1B39A053DAEF}"/>
              </a:ext>
            </a:extLst>
          </p:cNvPr>
          <p:cNvSpPr>
            <a:spLocks noGrp="1"/>
          </p:cNvSpPr>
          <p:nvPr>
            <p:ph type="dt" sz="half" idx="10"/>
          </p:nvPr>
        </p:nvSpPr>
        <p:spPr/>
        <p:txBody>
          <a:bodyPr/>
          <a:lstStyle/>
          <a:p>
            <a:fld id="{1FF3DF17-5EEB-42C1-B5E6-7D05A1889EDC}" type="datetimeFigureOut">
              <a:rPr lang="nb-NO" smtClean="0"/>
              <a:t>09.05.2022</a:t>
            </a:fld>
            <a:endParaRPr lang="nb-NO"/>
          </a:p>
        </p:txBody>
      </p:sp>
      <p:sp>
        <p:nvSpPr>
          <p:cNvPr id="5" name="Plassholder for bunntekst 4">
            <a:extLst>
              <a:ext uri="{FF2B5EF4-FFF2-40B4-BE49-F238E27FC236}">
                <a16:creationId xmlns:a16="http://schemas.microsoft.com/office/drawing/2014/main" id="{0B76638B-573C-42F4-B667-7CDE8B89767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D666198-8F82-468B-82BF-C049147ED2BA}"/>
              </a:ext>
            </a:extLst>
          </p:cNvPr>
          <p:cNvSpPr>
            <a:spLocks noGrp="1"/>
          </p:cNvSpPr>
          <p:nvPr>
            <p:ph type="sldNum" sz="quarter" idx="12"/>
          </p:nvPr>
        </p:nvSpPr>
        <p:spPr/>
        <p:txBody>
          <a:bodyPr/>
          <a:lstStyle/>
          <a:p>
            <a:fld id="{3FF04491-53F6-4BFF-AC5C-B11ADE638EA4}" type="slidenum">
              <a:rPr lang="nb-NO" smtClean="0"/>
              <a:t>‹#›</a:t>
            </a:fld>
            <a:endParaRPr lang="nb-NO"/>
          </a:p>
        </p:txBody>
      </p:sp>
    </p:spTree>
    <p:extLst>
      <p:ext uri="{BB962C8B-B14F-4D97-AF65-F5344CB8AC3E}">
        <p14:creationId xmlns:p14="http://schemas.microsoft.com/office/powerpoint/2010/main" val="16062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8800" y="226800"/>
            <a:ext cx="10972800" cy="13248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78800" y="1562449"/>
            <a:ext cx="10972800" cy="4525963"/>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p:txBody>
      </p:sp>
      <p:sp>
        <p:nvSpPr>
          <p:cNvPr id="7" name="Plassholder for bunntekst 2">
            <a:extLst>
              <a:ext uri="{FF2B5EF4-FFF2-40B4-BE49-F238E27FC236}">
                <a16:creationId xmlns:a16="http://schemas.microsoft.com/office/drawing/2014/main" id="{58D5FCB5-E794-4946-861B-0543336AD5D9}"/>
              </a:ext>
            </a:extLst>
          </p:cNvPr>
          <p:cNvSpPr>
            <a:spLocks noGrp="1"/>
          </p:cNvSpPr>
          <p:nvPr>
            <p:ph type="ftr" sz="quarter" idx="3"/>
          </p:nvPr>
        </p:nvSpPr>
        <p:spPr>
          <a:xfrm>
            <a:off x="478800" y="6299831"/>
            <a:ext cx="8290684" cy="365125"/>
          </a:xfrm>
          <a:prstGeom prst="rect">
            <a:avLst/>
          </a:prstGeom>
        </p:spPr>
        <p:txBody>
          <a:bodyPr/>
          <a:lstStyle>
            <a:lvl1pPr>
              <a:defRPr sz="1400">
                <a:solidFill>
                  <a:schemeClr val="tx1">
                    <a:lumMod val="50000"/>
                    <a:lumOff val="50000"/>
                  </a:schemeClr>
                </a:solidFill>
                <a:latin typeface="Arial" panose="020B0604020202020204" pitchFamily="34" charset="0"/>
                <a:cs typeface="Arial" panose="020B0604020202020204" pitchFamily="34" charset="0"/>
              </a:defRPr>
            </a:lvl1pPr>
          </a:lstStyle>
          <a:p>
            <a:r>
              <a:rPr lang="nb-NO" dirty="0"/>
              <a:t>Koronakommisjonen</a:t>
            </a:r>
          </a:p>
        </p:txBody>
      </p:sp>
      <p:sp>
        <p:nvSpPr>
          <p:cNvPr id="8" name="Plassholder for dato 1">
            <a:extLst>
              <a:ext uri="{FF2B5EF4-FFF2-40B4-BE49-F238E27FC236}">
                <a16:creationId xmlns:a16="http://schemas.microsoft.com/office/drawing/2014/main" id="{CCF743B3-8C21-4B7D-A599-D63022A10AC3}"/>
              </a:ext>
            </a:extLst>
          </p:cNvPr>
          <p:cNvSpPr>
            <a:spLocks noGrp="1"/>
          </p:cNvSpPr>
          <p:nvPr>
            <p:ph type="dt" sz="half" idx="2"/>
          </p:nvPr>
        </p:nvSpPr>
        <p:spPr>
          <a:xfrm>
            <a:off x="9846343" y="6304594"/>
            <a:ext cx="1614577" cy="365125"/>
          </a:xfrm>
          <a:prstGeom prst="rect">
            <a:avLst/>
          </a:prstGeo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r"/>
            <a:fld id="{4E68219D-A13D-4B1C-B8BC-772CE66C4F2B}" type="datetime4">
              <a:rPr lang="nb-NO" sz="1000" smtClean="0"/>
              <a:pPr algn="r"/>
              <a:t>9. mai 2022</a:t>
            </a:fld>
            <a:endParaRPr lang="nb-NO" sz="1000" dirty="0"/>
          </a:p>
        </p:txBody>
      </p:sp>
      <p:sp>
        <p:nvSpPr>
          <p:cNvPr id="9" name="Plassholder for lysbildenummer 3">
            <a:extLst>
              <a:ext uri="{FF2B5EF4-FFF2-40B4-BE49-F238E27FC236}">
                <a16:creationId xmlns:a16="http://schemas.microsoft.com/office/drawing/2014/main" id="{FA271345-6FF3-4F25-B24E-DF396F30C92B}"/>
              </a:ext>
            </a:extLst>
          </p:cNvPr>
          <p:cNvSpPr>
            <a:spLocks noGrp="1"/>
          </p:cNvSpPr>
          <p:nvPr>
            <p:ph type="sldNum" sz="quarter" idx="4"/>
          </p:nvPr>
        </p:nvSpPr>
        <p:spPr>
          <a:xfrm>
            <a:off x="11555518" y="6304594"/>
            <a:ext cx="450010" cy="365125"/>
          </a:xfrm>
          <a:prstGeom prst="rect">
            <a:avLst/>
          </a:prstGeom>
        </p:spPr>
        <p:txBody>
          <a:bodyPr/>
          <a:lstStyle>
            <a:lvl1pPr>
              <a:defRPr>
                <a:solidFill>
                  <a:schemeClr val="tx1">
                    <a:lumMod val="50000"/>
                    <a:lumOff val="50000"/>
                  </a:schemeClr>
                </a:solidFill>
                <a:latin typeface="Arial" panose="020B0604020202020204" pitchFamily="34" charset="0"/>
                <a:cs typeface="Arial" panose="020B0604020202020204" pitchFamily="34" charset="0"/>
              </a:defRPr>
            </a:lvl1pPr>
          </a:lstStyle>
          <a:p>
            <a:pPr algn="ctr"/>
            <a:fld id="{29E3B291-050D-4A82-B0A1-DB349FC61753}" type="slidenum">
              <a:rPr lang="nb-NO" sz="1000" smtClean="0"/>
              <a:pPr algn="ctr"/>
              <a:t>‹#›</a:t>
            </a:fld>
            <a:endParaRPr lang="nb-NO" sz="1000" dirty="0"/>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69" r:id="rId3"/>
    <p:sldLayoutId id="2147483670" r:id="rId4"/>
    <p:sldLayoutId id="2147483671" r:id="rId5"/>
    <p:sldLayoutId id="2147483672" r:id="rId6"/>
    <p:sldLayoutId id="2147483673" r:id="rId7"/>
  </p:sldLayoutIdLst>
  <p:hf hdr="0"/>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Open Sans Semibold" panose="020B0706030804020204"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631825" indent="-269875"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Open Sans" panose="020B0606030504020204" pitchFamily="34" charset="0"/>
          <a:cs typeface="Arial" panose="020B0604020202020204" pitchFamily="34" charset="0"/>
        </a:defRPr>
      </a:lvl2pPr>
      <a:lvl3pPr marL="896938" indent="-2667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5225" indent="-268288"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435100" indent="-269875"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14_C06F914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0D_2431D7F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tel 1"/>
          <p:cNvSpPr>
            <a:spLocks noGrp="1"/>
          </p:cNvSpPr>
          <p:nvPr>
            <p:ph type="subTitle" idx="12"/>
          </p:nvPr>
        </p:nvSpPr>
        <p:spPr/>
        <p:txBody>
          <a:bodyPr/>
          <a:lstStyle/>
          <a:p>
            <a:r>
              <a:rPr lang="nb-NO" dirty="0"/>
              <a:t>Egil Matsen</a:t>
            </a:r>
          </a:p>
        </p:txBody>
      </p:sp>
      <p:sp>
        <p:nvSpPr>
          <p:cNvPr id="3" name="Plassholder for tekst 2"/>
          <p:cNvSpPr>
            <a:spLocks noGrp="1"/>
          </p:cNvSpPr>
          <p:nvPr>
            <p:ph type="body" sz="quarter" idx="14"/>
          </p:nvPr>
        </p:nvSpPr>
        <p:spPr/>
        <p:txBody>
          <a:bodyPr/>
          <a:lstStyle/>
          <a:p>
            <a:r>
              <a:rPr lang="nb-NO" dirty="0"/>
              <a:t>26.04.2022</a:t>
            </a:r>
          </a:p>
        </p:txBody>
      </p:sp>
      <p:sp>
        <p:nvSpPr>
          <p:cNvPr id="4" name="Plassholder for tekst 3"/>
          <p:cNvSpPr>
            <a:spLocks noGrp="1"/>
          </p:cNvSpPr>
          <p:nvPr>
            <p:ph type="body" sz="quarter" idx="15"/>
          </p:nvPr>
        </p:nvSpPr>
        <p:spPr/>
        <p:txBody>
          <a:bodyPr/>
          <a:lstStyle/>
          <a:p>
            <a:r>
              <a:rPr lang="nb-NO" dirty="0"/>
              <a:t>Koronakommisjonens andre rapport</a:t>
            </a:r>
          </a:p>
        </p:txBody>
      </p:sp>
    </p:spTree>
    <p:extLst>
      <p:ext uri="{BB962C8B-B14F-4D97-AF65-F5344CB8AC3E}">
        <p14:creationId xmlns:p14="http://schemas.microsoft.com/office/powerpoint/2010/main" val="3498558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7AF0E39-05D7-4B46-8CC2-82B369773E2E}"/>
              </a:ext>
            </a:extLst>
          </p:cNvPr>
          <p:cNvSpPr>
            <a:spLocks noGrp="1"/>
          </p:cNvSpPr>
          <p:nvPr>
            <p:ph idx="1"/>
          </p:nvPr>
        </p:nvSpPr>
        <p:spPr>
          <a:xfrm>
            <a:off x="352815" y="1728438"/>
            <a:ext cx="10971356" cy="4576156"/>
          </a:xfrm>
        </p:spPr>
        <p:txBody>
          <a:bodyPr>
            <a:normAutofit fontScale="92500" lnSpcReduction="10000"/>
          </a:bodyPr>
          <a:lstStyle/>
          <a:p>
            <a:pPr marL="0" indent="0">
              <a:buNone/>
            </a:pPr>
            <a:r>
              <a:rPr lang="nb-NO" b="1" dirty="0"/>
              <a:t>Hovedfunn:</a:t>
            </a:r>
          </a:p>
          <a:p>
            <a:r>
              <a:rPr lang="nb-NO" dirty="0"/>
              <a:t>Kommunelegefunksjonen var ikke godt nok rustet for pandemien.</a:t>
            </a:r>
          </a:p>
          <a:p>
            <a:r>
              <a:rPr lang="nb-NO" dirty="0"/>
              <a:t>Kommunelegene har nedlagt en arbeidsinnsats langt utover det som kan forventes.</a:t>
            </a:r>
          </a:p>
          <a:p>
            <a:r>
              <a:rPr lang="nb-NO" dirty="0"/>
              <a:t>Nye regler og tiltak ble kommunisert på pressekonferanser. </a:t>
            </a:r>
          </a:p>
          <a:p>
            <a:endParaRPr lang="nb-NO" dirty="0"/>
          </a:p>
          <a:p>
            <a:pPr marL="0" indent="0">
              <a:buNone/>
            </a:pPr>
            <a:r>
              <a:rPr lang="nb-NO" b="1" dirty="0"/>
              <a:t>Læringspunkter:</a:t>
            </a:r>
          </a:p>
          <a:p>
            <a:r>
              <a:rPr lang="nb-NO" dirty="0"/>
              <a:t>Det er viktig at kommunene ser verdien av en robust kommunelegefunksjon både i og utenfor kriser.</a:t>
            </a:r>
          </a:p>
          <a:p>
            <a:r>
              <a:rPr lang="nb-NO" dirty="0"/>
              <a:t>Kommunene bør sørge for at kommunelegefunksjonen ikke fullt ut avhenger av enkeltpersoner. </a:t>
            </a:r>
          </a:p>
          <a:p>
            <a:pPr marL="0" indent="0">
              <a:buNone/>
            </a:pPr>
            <a:endParaRPr lang="nb-NO" dirty="0"/>
          </a:p>
        </p:txBody>
      </p:sp>
      <p:sp>
        <p:nvSpPr>
          <p:cNvPr id="3" name="Plassholder for bunntekst 2">
            <a:extLst>
              <a:ext uri="{FF2B5EF4-FFF2-40B4-BE49-F238E27FC236}">
                <a16:creationId xmlns:a16="http://schemas.microsoft.com/office/drawing/2014/main" id="{7D25FF31-417A-4981-AADD-70BF24432591}"/>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C40881B7-E8B2-41BB-9A4F-B54007C37D0E}"/>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D62DABFD-26EB-4265-90A7-B9F42F59C2F8}"/>
              </a:ext>
            </a:extLst>
          </p:cNvPr>
          <p:cNvSpPr>
            <a:spLocks noGrp="1"/>
          </p:cNvSpPr>
          <p:nvPr>
            <p:ph type="sldNum" sz="quarter" idx="4"/>
          </p:nvPr>
        </p:nvSpPr>
        <p:spPr/>
        <p:txBody>
          <a:bodyPr/>
          <a:lstStyle/>
          <a:p>
            <a:pPr algn="ctr"/>
            <a:fld id="{29E3B291-050D-4A82-B0A1-DB349FC61753}" type="slidenum">
              <a:rPr lang="nb-NO" sz="1000" smtClean="0"/>
              <a:pPr algn="ctr"/>
              <a:t>10</a:t>
            </a:fld>
            <a:endParaRPr lang="nb-NO" sz="1000" dirty="0"/>
          </a:p>
        </p:txBody>
      </p:sp>
      <p:sp>
        <p:nvSpPr>
          <p:cNvPr id="6" name="Tittel 5">
            <a:extLst>
              <a:ext uri="{FF2B5EF4-FFF2-40B4-BE49-F238E27FC236}">
                <a16:creationId xmlns:a16="http://schemas.microsoft.com/office/drawing/2014/main" id="{BED49383-B901-46BA-A95B-702E24DF2997}"/>
              </a:ext>
            </a:extLst>
          </p:cNvPr>
          <p:cNvSpPr>
            <a:spLocks noGrp="1"/>
          </p:cNvSpPr>
          <p:nvPr>
            <p:ph type="title"/>
          </p:nvPr>
        </p:nvSpPr>
        <p:spPr/>
        <p:txBody>
          <a:bodyPr/>
          <a:lstStyle/>
          <a:p>
            <a:r>
              <a:rPr lang="nb-NO" dirty="0"/>
              <a:t>Kommunelegenes situasjon under pandemien</a:t>
            </a:r>
          </a:p>
        </p:txBody>
      </p:sp>
    </p:spTree>
    <p:extLst>
      <p:ext uri="{BB962C8B-B14F-4D97-AF65-F5344CB8AC3E}">
        <p14:creationId xmlns:p14="http://schemas.microsoft.com/office/powerpoint/2010/main" val="92809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7355D2D2-D017-4283-93BB-C228F6D09881}"/>
              </a:ext>
            </a:extLst>
          </p:cNvPr>
          <p:cNvSpPr>
            <a:spLocks noGrp="1"/>
          </p:cNvSpPr>
          <p:nvPr>
            <p:ph type="title"/>
          </p:nvPr>
        </p:nvSpPr>
        <p:spPr/>
        <p:txBody>
          <a:bodyPr/>
          <a:lstStyle/>
          <a:p>
            <a:r>
              <a:rPr lang="nb-NO" dirty="0"/>
              <a:t>Intensivberedskapen på sykehusene</a:t>
            </a:r>
          </a:p>
        </p:txBody>
      </p:sp>
      <p:sp>
        <p:nvSpPr>
          <p:cNvPr id="5" name="Plassholder for innhold 4">
            <a:extLst>
              <a:ext uri="{FF2B5EF4-FFF2-40B4-BE49-F238E27FC236}">
                <a16:creationId xmlns:a16="http://schemas.microsoft.com/office/drawing/2014/main" id="{7FA4A29B-4CA1-4349-9F8D-74087A1A4A1E}"/>
              </a:ext>
            </a:extLst>
          </p:cNvPr>
          <p:cNvSpPr>
            <a:spLocks noGrp="1"/>
          </p:cNvSpPr>
          <p:nvPr>
            <p:ph idx="1"/>
          </p:nvPr>
        </p:nvSpPr>
        <p:spPr/>
        <p:txBody>
          <a:bodyPr>
            <a:normAutofit lnSpcReduction="10000"/>
          </a:bodyPr>
          <a:lstStyle/>
          <a:p>
            <a:pPr marL="0" indent="0">
              <a:buNone/>
            </a:pPr>
            <a:r>
              <a:rPr lang="nb-NO" b="1" dirty="0"/>
              <a:t>Hovedfunn:</a:t>
            </a:r>
          </a:p>
          <a:p>
            <a:r>
              <a:rPr lang="nb-NO" dirty="0"/>
              <a:t>Intensivberedskapen på sykehusene var for dårlig da pandemien rammet Norge.</a:t>
            </a:r>
          </a:p>
          <a:p>
            <a:r>
              <a:rPr lang="nb-NO" dirty="0"/>
              <a:t>Manglene ved intensivberedskapen var kjent for myndighetene.</a:t>
            </a:r>
          </a:p>
          <a:p>
            <a:r>
              <a:rPr lang="nb-NO" dirty="0"/>
              <a:t>Arbeid for å utrede intensivbehovet ble satt i gang, men stanset – uenighet om hva som er en «intensivplass».</a:t>
            </a:r>
          </a:p>
          <a:p>
            <a:pPr marL="0" indent="0">
              <a:buNone/>
            </a:pPr>
            <a:r>
              <a:rPr lang="nb-NO" b="1" dirty="0"/>
              <a:t>Anbefaling:</a:t>
            </a:r>
          </a:p>
          <a:p>
            <a:r>
              <a:rPr lang="nb-NO" dirty="0"/>
              <a:t>Grunnkapasiteten i intensiv- og intermediæravdelingene bør økes noe.</a:t>
            </a:r>
          </a:p>
          <a:p>
            <a:r>
              <a:rPr lang="nb-NO" dirty="0"/>
              <a:t>Det må utdannes flere intensivsykepleiere.</a:t>
            </a:r>
          </a:p>
        </p:txBody>
      </p:sp>
    </p:spTree>
    <p:extLst>
      <p:ext uri="{BB962C8B-B14F-4D97-AF65-F5344CB8AC3E}">
        <p14:creationId xmlns:p14="http://schemas.microsoft.com/office/powerpoint/2010/main" val="72802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3BBC4C3-514B-4FCB-B911-B7BECA2F8A4E}"/>
              </a:ext>
            </a:extLst>
          </p:cNvPr>
          <p:cNvSpPr>
            <a:spLocks noGrp="1"/>
          </p:cNvSpPr>
          <p:nvPr>
            <p:ph idx="1"/>
          </p:nvPr>
        </p:nvSpPr>
        <p:spPr/>
        <p:txBody>
          <a:bodyPr>
            <a:normAutofit/>
          </a:bodyPr>
          <a:lstStyle/>
          <a:p>
            <a:r>
              <a:rPr lang="nb-NO" dirty="0"/>
              <a:t>Mange saker ble løftet til regjeringens bord, og behandlet under sterkt tidspress. </a:t>
            </a:r>
          </a:p>
          <a:p>
            <a:endParaRPr lang="nb-NO" dirty="0"/>
          </a:p>
          <a:p>
            <a:r>
              <a:rPr lang="nb-NO" dirty="0"/>
              <a:t>Tidspresset kunne vært redusert ved bedre skille mellom beslutninger som burde treffes av regjeringen og de som kunne tas på lavere nivå.</a:t>
            </a:r>
            <a:endParaRPr lang="nb-NO" strike="sngStrike" dirty="0"/>
          </a:p>
          <a:p>
            <a:endParaRPr lang="nb-NO" dirty="0"/>
          </a:p>
          <a:p>
            <a:r>
              <a:rPr lang="nb-NO" dirty="0"/>
              <a:t>Det var ikke tilstrekkelig oppmerksomhet mot hvordan pandemien kunne utvikle seg og hvordan det skulle håndteres.</a:t>
            </a:r>
          </a:p>
          <a:p>
            <a:endParaRPr lang="nb-NO" dirty="0"/>
          </a:p>
        </p:txBody>
      </p:sp>
      <p:sp>
        <p:nvSpPr>
          <p:cNvPr id="3" name="Plassholder for bunntekst 2">
            <a:extLst>
              <a:ext uri="{FF2B5EF4-FFF2-40B4-BE49-F238E27FC236}">
                <a16:creationId xmlns:a16="http://schemas.microsoft.com/office/drawing/2014/main" id="{795ECD00-6F14-41B6-9C41-E5FA22F92CB6}"/>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F40D99E5-8795-4B3A-9050-8EB4AF9A3688}"/>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D35C8C34-FED1-42E0-A23E-02BE5548856E}"/>
              </a:ext>
            </a:extLst>
          </p:cNvPr>
          <p:cNvSpPr>
            <a:spLocks noGrp="1"/>
          </p:cNvSpPr>
          <p:nvPr>
            <p:ph type="sldNum" sz="quarter" idx="4"/>
          </p:nvPr>
        </p:nvSpPr>
        <p:spPr/>
        <p:txBody>
          <a:bodyPr/>
          <a:lstStyle/>
          <a:p>
            <a:pPr algn="ctr"/>
            <a:fld id="{29E3B291-050D-4A82-B0A1-DB349FC61753}" type="slidenum">
              <a:rPr lang="nb-NO" sz="1000" smtClean="0"/>
              <a:pPr algn="ctr"/>
              <a:t>12</a:t>
            </a:fld>
            <a:endParaRPr lang="nb-NO" sz="1000" dirty="0"/>
          </a:p>
        </p:txBody>
      </p:sp>
      <p:sp>
        <p:nvSpPr>
          <p:cNvPr id="6" name="Tittel 5">
            <a:extLst>
              <a:ext uri="{FF2B5EF4-FFF2-40B4-BE49-F238E27FC236}">
                <a16:creationId xmlns:a16="http://schemas.microsoft.com/office/drawing/2014/main" id="{5208E831-66A5-45E1-9ECF-8F5CC6E0EDCD}"/>
              </a:ext>
            </a:extLst>
          </p:cNvPr>
          <p:cNvSpPr>
            <a:spLocks noGrp="1"/>
          </p:cNvSpPr>
          <p:nvPr>
            <p:ph type="title"/>
          </p:nvPr>
        </p:nvSpPr>
        <p:spPr/>
        <p:txBody>
          <a:bodyPr/>
          <a:lstStyle/>
          <a:p>
            <a:r>
              <a:rPr lang="nb-NO" dirty="0"/>
              <a:t>Regjeringen hadde sterk styring med håndteringen </a:t>
            </a:r>
          </a:p>
        </p:txBody>
      </p:sp>
    </p:spTree>
    <p:extLst>
      <p:ext uri="{BB962C8B-B14F-4D97-AF65-F5344CB8AC3E}">
        <p14:creationId xmlns:p14="http://schemas.microsoft.com/office/powerpoint/2010/main" val="3228537153"/>
      </p:ext>
    </p:extLst>
  </p:cSld>
  <p:clrMapOvr>
    <a:masterClrMapping/>
  </p:clrMapOvr>
  <p:extLst mod="1">
    <p:ext uri="{6950BFC3-D8DA-4A85-94F7-54DA5524770B}">
      <p188:commentRel xmlns=""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263EF2F4-6299-440E-A36A-1C01D1A69406}"/>
              </a:ext>
            </a:extLst>
          </p:cNvPr>
          <p:cNvSpPr>
            <a:spLocks noGrp="1"/>
          </p:cNvSpPr>
          <p:nvPr>
            <p:ph idx="1"/>
          </p:nvPr>
        </p:nvSpPr>
        <p:spPr>
          <a:xfrm>
            <a:off x="572365" y="2008872"/>
            <a:ext cx="10785475" cy="4576156"/>
          </a:xfrm>
        </p:spPr>
        <p:txBody>
          <a:bodyPr>
            <a:normAutofit/>
          </a:bodyPr>
          <a:lstStyle/>
          <a:p>
            <a:r>
              <a:rPr lang="nb-NO" dirty="0"/>
              <a:t>Myndighetene innførte inngripende tiltak overfor enkeltpersoner. </a:t>
            </a:r>
          </a:p>
          <a:p>
            <a:endParaRPr lang="nb-NO" dirty="0"/>
          </a:p>
          <a:p>
            <a:r>
              <a:rPr lang="nb-NO" dirty="0"/>
              <a:t>Tiltakene var preget av hastverk, lite involvering fra de som skulle praktisere regelverket og stadige justeringer. </a:t>
            </a:r>
          </a:p>
          <a:p>
            <a:endParaRPr lang="nb-NO" dirty="0"/>
          </a:p>
          <a:p>
            <a:r>
              <a:rPr lang="nb-NO" dirty="0"/>
              <a:t>Liten kunnskap om tiltakenes smitteverneffekt og konsekvensene for samfunnet.</a:t>
            </a:r>
          </a:p>
          <a:p>
            <a:pPr marL="0" indent="0">
              <a:buNone/>
            </a:pPr>
            <a:endParaRPr lang="nb-NO" dirty="0"/>
          </a:p>
        </p:txBody>
      </p:sp>
      <p:sp>
        <p:nvSpPr>
          <p:cNvPr id="3" name="Plassholder for bunntekst 2">
            <a:extLst>
              <a:ext uri="{FF2B5EF4-FFF2-40B4-BE49-F238E27FC236}">
                <a16:creationId xmlns:a16="http://schemas.microsoft.com/office/drawing/2014/main" id="{0B0CC5DD-EB67-493A-9B47-4FA692561721}"/>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23C9B238-5B23-4139-A34A-A7E802B6260B}"/>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AED872DD-D441-427E-A27A-66D26C6B800D}"/>
              </a:ext>
            </a:extLst>
          </p:cNvPr>
          <p:cNvSpPr>
            <a:spLocks noGrp="1"/>
          </p:cNvSpPr>
          <p:nvPr>
            <p:ph type="sldNum" sz="quarter" idx="4"/>
          </p:nvPr>
        </p:nvSpPr>
        <p:spPr/>
        <p:txBody>
          <a:bodyPr/>
          <a:lstStyle/>
          <a:p>
            <a:pPr algn="ctr"/>
            <a:fld id="{29E3B291-050D-4A82-B0A1-DB349FC61753}" type="slidenum">
              <a:rPr lang="nb-NO" sz="1000" smtClean="0"/>
              <a:pPr algn="ctr"/>
              <a:t>13</a:t>
            </a:fld>
            <a:endParaRPr lang="nb-NO" sz="1000" dirty="0"/>
          </a:p>
        </p:txBody>
      </p:sp>
      <p:sp>
        <p:nvSpPr>
          <p:cNvPr id="6" name="Tittel 5">
            <a:extLst>
              <a:ext uri="{FF2B5EF4-FFF2-40B4-BE49-F238E27FC236}">
                <a16:creationId xmlns:a16="http://schemas.microsoft.com/office/drawing/2014/main" id="{8580EEF4-EB3F-4430-AD1C-F6B96A85C089}"/>
              </a:ext>
            </a:extLst>
          </p:cNvPr>
          <p:cNvSpPr>
            <a:spLocks noGrp="1"/>
          </p:cNvSpPr>
          <p:nvPr>
            <p:ph type="title"/>
          </p:nvPr>
        </p:nvSpPr>
        <p:spPr/>
        <p:txBody>
          <a:bodyPr/>
          <a:lstStyle/>
          <a:p>
            <a:r>
              <a:rPr lang="nb-NO" dirty="0"/>
              <a:t>Importsmitte, innreiserestriksjoner og innreisekarantene</a:t>
            </a:r>
          </a:p>
        </p:txBody>
      </p:sp>
    </p:spTree>
    <p:extLst>
      <p:ext uri="{BB962C8B-B14F-4D97-AF65-F5344CB8AC3E}">
        <p14:creationId xmlns:p14="http://schemas.microsoft.com/office/powerpoint/2010/main" val="1313218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C090372-E232-4C7D-8356-94607E6B9E4F}"/>
              </a:ext>
            </a:extLst>
          </p:cNvPr>
          <p:cNvSpPr>
            <a:spLocks noGrp="1"/>
          </p:cNvSpPr>
          <p:nvPr>
            <p:ph idx="1"/>
          </p:nvPr>
        </p:nvSpPr>
        <p:spPr/>
        <p:txBody>
          <a:bodyPr>
            <a:normAutofit fontScale="92500" lnSpcReduction="20000"/>
          </a:bodyPr>
          <a:lstStyle/>
          <a:p>
            <a:pPr marL="0" indent="0">
              <a:buNone/>
            </a:pPr>
            <a:r>
              <a:rPr lang="nb-NO" b="1" dirty="0"/>
              <a:t>Hovedfunn: </a:t>
            </a:r>
          </a:p>
          <a:p>
            <a:pPr lvl="1"/>
            <a:r>
              <a:rPr lang="nb-NO" dirty="0"/>
              <a:t>Myndighetene lyktes meget godt med å skaffe vaksiner til befolkningen. Strategien med å knytte seg til EUs innkjøp var den beste Norge kunne valgt.</a:t>
            </a:r>
            <a:br>
              <a:rPr lang="nb-NO" dirty="0"/>
            </a:br>
            <a:endParaRPr lang="nb-NO" dirty="0"/>
          </a:p>
          <a:p>
            <a:pPr lvl="1"/>
            <a:r>
              <a:rPr lang="nb-NO" dirty="0"/>
              <a:t>Norge er sårbart og avhengig av internasjonale allianser på helseområdet. Vi lyktes takket være velvilje og hjelp fra EU og enkeltland i Europa.</a:t>
            </a:r>
          </a:p>
          <a:p>
            <a:endParaRPr lang="nb-NO" dirty="0"/>
          </a:p>
          <a:p>
            <a:pPr marL="0" indent="0">
              <a:buNone/>
            </a:pPr>
            <a:r>
              <a:rPr lang="nb-NO" b="1" dirty="0"/>
              <a:t>Læringspunkt: </a:t>
            </a:r>
          </a:p>
          <a:p>
            <a:pPr lvl="1"/>
            <a:r>
              <a:rPr lang="nb-NO" dirty="0"/>
              <a:t>For å bøte på sårbarhetene er det viktig at Norge knytter seg tett til EUs forsterkede helsesamarbeid.</a:t>
            </a:r>
          </a:p>
          <a:p>
            <a:endParaRPr lang="nb-NO" dirty="0"/>
          </a:p>
        </p:txBody>
      </p:sp>
      <p:sp>
        <p:nvSpPr>
          <p:cNvPr id="3" name="Plassholder for bunntekst 2">
            <a:extLst>
              <a:ext uri="{FF2B5EF4-FFF2-40B4-BE49-F238E27FC236}">
                <a16:creationId xmlns:a16="http://schemas.microsoft.com/office/drawing/2014/main" id="{5A31FE0C-1CDA-4DC4-9496-4AF5CAE0F7B3}"/>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DBD4554C-03C8-4B0B-9DB7-0D82969F16EF}"/>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791EC75C-ED4D-4CBF-8B82-BFC61277899F}"/>
              </a:ext>
            </a:extLst>
          </p:cNvPr>
          <p:cNvSpPr>
            <a:spLocks noGrp="1"/>
          </p:cNvSpPr>
          <p:nvPr>
            <p:ph type="sldNum" sz="quarter" idx="4"/>
          </p:nvPr>
        </p:nvSpPr>
        <p:spPr/>
        <p:txBody>
          <a:bodyPr/>
          <a:lstStyle/>
          <a:p>
            <a:pPr algn="ctr"/>
            <a:fld id="{29E3B291-050D-4A82-B0A1-DB349FC61753}" type="slidenum">
              <a:rPr lang="nb-NO" sz="1000" smtClean="0"/>
              <a:pPr algn="ctr"/>
              <a:t>14</a:t>
            </a:fld>
            <a:endParaRPr lang="nb-NO" sz="1000" dirty="0"/>
          </a:p>
        </p:txBody>
      </p:sp>
      <p:sp>
        <p:nvSpPr>
          <p:cNvPr id="6" name="Tittel 5">
            <a:extLst>
              <a:ext uri="{FF2B5EF4-FFF2-40B4-BE49-F238E27FC236}">
                <a16:creationId xmlns:a16="http://schemas.microsoft.com/office/drawing/2014/main" id="{9C53D8DE-F913-4144-B5C5-08D3E3A8E7A0}"/>
              </a:ext>
            </a:extLst>
          </p:cNvPr>
          <p:cNvSpPr>
            <a:spLocks noGrp="1"/>
          </p:cNvSpPr>
          <p:nvPr>
            <p:ph type="title"/>
          </p:nvPr>
        </p:nvSpPr>
        <p:spPr/>
        <p:txBody>
          <a:bodyPr/>
          <a:lstStyle/>
          <a:p>
            <a:r>
              <a:rPr lang="nb-NO" dirty="0"/>
              <a:t>Vaksineanskaffelser</a:t>
            </a:r>
          </a:p>
        </p:txBody>
      </p:sp>
    </p:spTree>
    <p:extLst>
      <p:ext uri="{BB962C8B-B14F-4D97-AF65-F5344CB8AC3E}">
        <p14:creationId xmlns:p14="http://schemas.microsoft.com/office/powerpoint/2010/main" val="607246325"/>
      </p:ext>
    </p:extLst>
  </p:cSld>
  <p:clrMapOvr>
    <a:masterClrMapping/>
  </p:clrMapOvr>
  <p:extLst mod="1">
    <p:ext uri="{6950BFC3-D8DA-4A85-94F7-54DA5524770B}">
      <p188:commentRel xmlns:p188="http://schemas.microsoft.com/office/powerpoint/2018/8/main" xmlns=""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A72E3A2-72D0-4111-A848-8154BB4B675C}"/>
              </a:ext>
            </a:extLst>
          </p:cNvPr>
          <p:cNvSpPr>
            <a:spLocks noGrp="1"/>
          </p:cNvSpPr>
          <p:nvPr>
            <p:ph idx="1"/>
          </p:nvPr>
        </p:nvSpPr>
        <p:spPr/>
        <p:txBody>
          <a:bodyPr/>
          <a:lstStyle/>
          <a:p>
            <a:pPr marL="0" indent="0">
              <a:buNone/>
            </a:pPr>
            <a:r>
              <a:rPr lang="nb-NO" b="1" dirty="0"/>
              <a:t>Hovedfunn: </a:t>
            </a:r>
          </a:p>
          <a:p>
            <a:pPr lvl="1"/>
            <a:r>
              <a:rPr lang="nb-NO" dirty="0"/>
              <a:t>Vaksineringen av befolkningen var vellykket og resulterte i høy vaksinasjonsgrad.</a:t>
            </a:r>
          </a:p>
          <a:p>
            <a:pPr marL="0" indent="0">
              <a:buNone/>
            </a:pPr>
            <a:r>
              <a:rPr lang="nb-NO" dirty="0"/>
              <a:t> </a:t>
            </a:r>
          </a:p>
          <a:p>
            <a:pPr lvl="1"/>
            <a:r>
              <a:rPr lang="nb-NO" dirty="0"/>
              <a:t>Ved tidligere geografisk prioritering av vaksiner til områder med høyt smittetrykk kunne regjeringen i større grad nådd egne mål om å ivareta helse og redusere forstyrrelser i samfunnet.</a:t>
            </a:r>
          </a:p>
          <a:p>
            <a:endParaRPr lang="nb-NO" dirty="0"/>
          </a:p>
          <a:p>
            <a:pPr lvl="1"/>
            <a:r>
              <a:rPr lang="nb-NO" dirty="0"/>
              <a:t>Vaksinestrategien bidro ikke nok til å skjerme barn og unge.</a:t>
            </a:r>
          </a:p>
        </p:txBody>
      </p:sp>
      <p:sp>
        <p:nvSpPr>
          <p:cNvPr id="3" name="Plassholder for bunntekst 2">
            <a:extLst>
              <a:ext uri="{FF2B5EF4-FFF2-40B4-BE49-F238E27FC236}">
                <a16:creationId xmlns:a16="http://schemas.microsoft.com/office/drawing/2014/main" id="{EF426256-BFDD-4ABA-A364-62B93A284222}"/>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537981CC-5509-4219-956D-0FB0E25E3E23}"/>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B59336E5-E3B3-45AD-8DDB-228C2AF3023C}"/>
              </a:ext>
            </a:extLst>
          </p:cNvPr>
          <p:cNvSpPr>
            <a:spLocks noGrp="1"/>
          </p:cNvSpPr>
          <p:nvPr>
            <p:ph type="sldNum" sz="quarter" idx="4"/>
          </p:nvPr>
        </p:nvSpPr>
        <p:spPr/>
        <p:txBody>
          <a:bodyPr/>
          <a:lstStyle/>
          <a:p>
            <a:pPr algn="ctr"/>
            <a:fld id="{29E3B291-050D-4A82-B0A1-DB349FC61753}" type="slidenum">
              <a:rPr lang="nb-NO" sz="1000" smtClean="0"/>
              <a:pPr algn="ctr"/>
              <a:t>15</a:t>
            </a:fld>
            <a:endParaRPr lang="nb-NO" sz="1000" dirty="0"/>
          </a:p>
        </p:txBody>
      </p:sp>
      <p:sp>
        <p:nvSpPr>
          <p:cNvPr id="6" name="Tittel 5">
            <a:extLst>
              <a:ext uri="{FF2B5EF4-FFF2-40B4-BE49-F238E27FC236}">
                <a16:creationId xmlns:a16="http://schemas.microsoft.com/office/drawing/2014/main" id="{421A7103-5455-4039-8978-430007C9EEB7}"/>
              </a:ext>
            </a:extLst>
          </p:cNvPr>
          <p:cNvSpPr>
            <a:spLocks noGrp="1"/>
          </p:cNvSpPr>
          <p:nvPr>
            <p:ph type="title"/>
          </p:nvPr>
        </p:nvSpPr>
        <p:spPr/>
        <p:txBody>
          <a:bodyPr/>
          <a:lstStyle/>
          <a:p>
            <a:r>
              <a:rPr lang="nb-NO" dirty="0"/>
              <a:t>Vaksinestrategien og gjennomføringen av vaksinasjonen</a:t>
            </a:r>
          </a:p>
        </p:txBody>
      </p:sp>
    </p:spTree>
    <p:extLst>
      <p:ext uri="{BB962C8B-B14F-4D97-AF65-F5344CB8AC3E}">
        <p14:creationId xmlns:p14="http://schemas.microsoft.com/office/powerpoint/2010/main" val="3074926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3E737DF5-0AF4-4091-BD1F-6B4D9D54111A}"/>
              </a:ext>
            </a:extLst>
          </p:cNvPr>
          <p:cNvSpPr>
            <a:spLocks noGrp="1"/>
          </p:cNvSpPr>
          <p:nvPr>
            <p:ph idx="1"/>
          </p:nvPr>
        </p:nvSpPr>
        <p:spPr/>
        <p:txBody>
          <a:bodyPr>
            <a:normAutofit/>
          </a:bodyPr>
          <a:lstStyle/>
          <a:p>
            <a:pPr marL="0" indent="0">
              <a:buNone/>
            </a:pPr>
            <a:r>
              <a:rPr lang="nb-NO" b="1" dirty="0"/>
              <a:t>Hovedfunn: </a:t>
            </a:r>
          </a:p>
          <a:p>
            <a:pPr lvl="1"/>
            <a:r>
              <a:rPr lang="nb-NO" dirty="0"/>
              <a:t>Myndighetene har ikke i tilstrekkelig grad klart å skjerme barn og unge i tråd med egen målsetting.</a:t>
            </a:r>
            <a:br>
              <a:rPr lang="nb-NO" dirty="0"/>
            </a:br>
            <a:endParaRPr lang="nb-NO" dirty="0"/>
          </a:p>
          <a:p>
            <a:pPr lvl="1"/>
            <a:r>
              <a:rPr lang="nb-NO" dirty="0"/>
              <a:t>Vi overskuer ikke fullt ut konsekvensene av dette, men vi ser noen urovekkende tendenser.</a:t>
            </a:r>
            <a:br>
              <a:rPr lang="nb-NO" dirty="0"/>
            </a:br>
            <a:endParaRPr lang="nb-NO" dirty="0"/>
          </a:p>
          <a:p>
            <a:endParaRPr lang="nb-NO" dirty="0"/>
          </a:p>
        </p:txBody>
      </p:sp>
      <p:sp>
        <p:nvSpPr>
          <p:cNvPr id="3" name="Plassholder for bunntekst 2">
            <a:extLst>
              <a:ext uri="{FF2B5EF4-FFF2-40B4-BE49-F238E27FC236}">
                <a16:creationId xmlns:a16="http://schemas.microsoft.com/office/drawing/2014/main" id="{DD042FD5-96F7-4B5E-83FC-13700DC42A74}"/>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AAACBBAD-C90E-4CDA-86E5-C96B3E5CA37B}"/>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572F11A5-E0A7-46CF-8985-0F7A84D72B49}"/>
              </a:ext>
            </a:extLst>
          </p:cNvPr>
          <p:cNvSpPr>
            <a:spLocks noGrp="1"/>
          </p:cNvSpPr>
          <p:nvPr>
            <p:ph type="sldNum" sz="quarter" idx="4"/>
          </p:nvPr>
        </p:nvSpPr>
        <p:spPr/>
        <p:txBody>
          <a:bodyPr/>
          <a:lstStyle/>
          <a:p>
            <a:pPr algn="ctr"/>
            <a:fld id="{29E3B291-050D-4A82-B0A1-DB349FC61753}" type="slidenum">
              <a:rPr lang="nb-NO" sz="1000" smtClean="0"/>
              <a:pPr algn="ctr"/>
              <a:t>16</a:t>
            </a:fld>
            <a:endParaRPr lang="nb-NO" sz="1000" dirty="0"/>
          </a:p>
        </p:txBody>
      </p:sp>
      <p:sp>
        <p:nvSpPr>
          <p:cNvPr id="6" name="Tittel 5">
            <a:extLst>
              <a:ext uri="{FF2B5EF4-FFF2-40B4-BE49-F238E27FC236}">
                <a16:creationId xmlns:a16="http://schemas.microsoft.com/office/drawing/2014/main" id="{E0D624FD-CC0B-4C55-9763-C2BADD19D855}"/>
              </a:ext>
            </a:extLst>
          </p:cNvPr>
          <p:cNvSpPr>
            <a:spLocks noGrp="1"/>
          </p:cNvSpPr>
          <p:nvPr>
            <p:ph type="title"/>
          </p:nvPr>
        </p:nvSpPr>
        <p:spPr/>
        <p:txBody>
          <a:bodyPr/>
          <a:lstStyle/>
          <a:p>
            <a:r>
              <a:rPr lang="nb-NO" dirty="0"/>
              <a:t>Pandemien rammet barn og unge og studenter hardt</a:t>
            </a:r>
          </a:p>
        </p:txBody>
      </p:sp>
    </p:spTree>
    <p:extLst>
      <p:ext uri="{BB962C8B-B14F-4D97-AF65-F5344CB8AC3E}">
        <p14:creationId xmlns:p14="http://schemas.microsoft.com/office/powerpoint/2010/main" val="3752020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577A4FA-D976-4F96-9452-E261F0796DED}"/>
              </a:ext>
            </a:extLst>
          </p:cNvPr>
          <p:cNvSpPr>
            <a:spLocks noGrp="1"/>
          </p:cNvSpPr>
          <p:nvPr>
            <p:ph idx="1"/>
          </p:nvPr>
        </p:nvSpPr>
        <p:spPr/>
        <p:txBody>
          <a:bodyPr>
            <a:normAutofit fontScale="92500"/>
          </a:bodyPr>
          <a:lstStyle/>
          <a:p>
            <a:pPr marL="0" indent="0">
              <a:buNone/>
            </a:pPr>
            <a:r>
              <a:rPr lang="nb-NO" b="1" dirty="0"/>
              <a:t>Hovedfunn: </a:t>
            </a:r>
          </a:p>
          <a:p>
            <a:r>
              <a:rPr lang="nb-NO" dirty="0"/>
              <a:t>Innvandrerbefolkningen i Norge var overrepresentert blant de smittede og alvorlig syke og underrepresentert blant de vaksinerte.</a:t>
            </a:r>
            <a:br>
              <a:rPr lang="nb-NO" dirty="0"/>
            </a:br>
            <a:endParaRPr lang="nb-NO" dirty="0"/>
          </a:p>
          <a:p>
            <a:r>
              <a:rPr lang="nb-NO" dirty="0"/>
              <a:t>Myndighetene var ikke tilstrekkelig forberedt til å håndtere de økonomiske, praktiske og sosiale barrierene mot testing, isolering og vaksinering som fantes blant mange med innvandrerbakgrunn.</a:t>
            </a:r>
          </a:p>
          <a:p>
            <a:endParaRPr lang="nb-NO" dirty="0"/>
          </a:p>
          <a:p>
            <a:r>
              <a:rPr lang="nb-NO" dirty="0"/>
              <a:t>Det tok lang tid å iverksette målrettede tiltak mot denne delen av befolkningen.</a:t>
            </a:r>
          </a:p>
        </p:txBody>
      </p:sp>
      <p:sp>
        <p:nvSpPr>
          <p:cNvPr id="3" name="Plassholder for bunntekst 2">
            <a:extLst>
              <a:ext uri="{FF2B5EF4-FFF2-40B4-BE49-F238E27FC236}">
                <a16:creationId xmlns:a16="http://schemas.microsoft.com/office/drawing/2014/main" id="{E6A9BFF4-B205-4F13-9B8D-16D027677353}"/>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CA4F63F1-CCD0-4518-A73F-D055D2CED758}"/>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4F213EA0-7798-44F1-9AA0-0359753D9BBC}"/>
              </a:ext>
            </a:extLst>
          </p:cNvPr>
          <p:cNvSpPr>
            <a:spLocks noGrp="1"/>
          </p:cNvSpPr>
          <p:nvPr>
            <p:ph type="sldNum" sz="quarter" idx="4"/>
          </p:nvPr>
        </p:nvSpPr>
        <p:spPr/>
        <p:txBody>
          <a:bodyPr/>
          <a:lstStyle/>
          <a:p>
            <a:pPr algn="ctr"/>
            <a:fld id="{29E3B291-050D-4A82-B0A1-DB349FC61753}" type="slidenum">
              <a:rPr lang="nb-NO" sz="1000" smtClean="0"/>
              <a:pPr algn="ctr"/>
              <a:t>17</a:t>
            </a:fld>
            <a:endParaRPr lang="nb-NO" sz="1000" dirty="0"/>
          </a:p>
        </p:txBody>
      </p:sp>
      <p:sp>
        <p:nvSpPr>
          <p:cNvPr id="6" name="Tittel 5">
            <a:extLst>
              <a:ext uri="{FF2B5EF4-FFF2-40B4-BE49-F238E27FC236}">
                <a16:creationId xmlns:a16="http://schemas.microsoft.com/office/drawing/2014/main" id="{827F7E21-FD91-49D0-811A-9C59F782A44D}"/>
              </a:ext>
            </a:extLst>
          </p:cNvPr>
          <p:cNvSpPr>
            <a:spLocks noGrp="1"/>
          </p:cNvSpPr>
          <p:nvPr>
            <p:ph type="title"/>
          </p:nvPr>
        </p:nvSpPr>
        <p:spPr/>
        <p:txBody>
          <a:bodyPr/>
          <a:lstStyle/>
          <a:p>
            <a:r>
              <a:rPr lang="nb-NO" dirty="0"/>
              <a:t>Pandemien rammet innvandrerbefolkningen hardt</a:t>
            </a:r>
          </a:p>
        </p:txBody>
      </p:sp>
    </p:spTree>
    <p:extLst>
      <p:ext uri="{BB962C8B-B14F-4D97-AF65-F5344CB8AC3E}">
        <p14:creationId xmlns:p14="http://schemas.microsoft.com/office/powerpoint/2010/main" val="352644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F3F479A-4E4F-4E75-ACD2-0E3CC4F5D65C}"/>
              </a:ext>
            </a:extLst>
          </p:cNvPr>
          <p:cNvSpPr>
            <a:spLocks noGrp="1"/>
          </p:cNvSpPr>
          <p:nvPr>
            <p:ph idx="1"/>
          </p:nvPr>
        </p:nvSpPr>
        <p:spPr/>
        <p:txBody>
          <a:bodyPr>
            <a:normAutofit/>
          </a:bodyPr>
          <a:lstStyle/>
          <a:p>
            <a:r>
              <a:rPr lang="nb-NO" dirty="0"/>
              <a:t>Noen grupper i samfunnet har blitt utsatt for en rekke sammenfallende risikofaktorer. </a:t>
            </a:r>
            <a:br>
              <a:rPr lang="nb-NO" dirty="0"/>
            </a:br>
            <a:endParaRPr lang="nb-NO" dirty="0"/>
          </a:p>
          <a:p>
            <a:r>
              <a:rPr lang="nb-NO" dirty="0"/>
              <a:t>Gjelder i stor grad barn og unge.</a:t>
            </a:r>
            <a:br>
              <a:rPr lang="nb-NO" dirty="0"/>
            </a:br>
            <a:endParaRPr lang="nb-NO" dirty="0"/>
          </a:p>
          <a:p>
            <a:r>
              <a:rPr lang="nb-NO" dirty="0"/>
              <a:t>Myndighetene bør følger situasjonen tett og har lav terskel for å sette inn kompenserende tiltak. Tiltak bør være langsiktige og målrettede.</a:t>
            </a:r>
            <a:br>
              <a:rPr lang="nb-NO" dirty="0"/>
            </a:br>
            <a:endParaRPr lang="nb-NO" dirty="0"/>
          </a:p>
          <a:p>
            <a:endParaRPr lang="nb-NO" dirty="0"/>
          </a:p>
        </p:txBody>
      </p:sp>
      <p:sp>
        <p:nvSpPr>
          <p:cNvPr id="3" name="Plassholder for bunntekst 2">
            <a:extLst>
              <a:ext uri="{FF2B5EF4-FFF2-40B4-BE49-F238E27FC236}">
                <a16:creationId xmlns:a16="http://schemas.microsoft.com/office/drawing/2014/main" id="{95EDC97A-1E57-4F67-B690-9433B26E1B93}"/>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70906F30-D4BE-4D99-88FE-959376580C70}"/>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414DCC3A-F66F-495B-8ED3-D0A5021E7307}"/>
              </a:ext>
            </a:extLst>
          </p:cNvPr>
          <p:cNvSpPr>
            <a:spLocks noGrp="1"/>
          </p:cNvSpPr>
          <p:nvPr>
            <p:ph type="sldNum" sz="quarter" idx="4"/>
          </p:nvPr>
        </p:nvSpPr>
        <p:spPr/>
        <p:txBody>
          <a:bodyPr/>
          <a:lstStyle/>
          <a:p>
            <a:pPr algn="ctr"/>
            <a:fld id="{29E3B291-050D-4A82-B0A1-DB349FC61753}" type="slidenum">
              <a:rPr lang="nb-NO" sz="1000" smtClean="0"/>
              <a:pPr algn="ctr"/>
              <a:t>18</a:t>
            </a:fld>
            <a:endParaRPr lang="nb-NO" sz="1000" dirty="0"/>
          </a:p>
        </p:txBody>
      </p:sp>
      <p:sp>
        <p:nvSpPr>
          <p:cNvPr id="6" name="Tittel 5">
            <a:extLst>
              <a:ext uri="{FF2B5EF4-FFF2-40B4-BE49-F238E27FC236}">
                <a16:creationId xmlns:a16="http://schemas.microsoft.com/office/drawing/2014/main" id="{61C875AA-8FE0-4747-903A-2FFAD6AD5C5D}"/>
              </a:ext>
            </a:extLst>
          </p:cNvPr>
          <p:cNvSpPr>
            <a:spLocks noGrp="1"/>
          </p:cNvSpPr>
          <p:nvPr>
            <p:ph type="title"/>
          </p:nvPr>
        </p:nvSpPr>
        <p:spPr/>
        <p:txBody>
          <a:bodyPr/>
          <a:lstStyle/>
          <a:p>
            <a:r>
              <a:rPr lang="nb-NO" dirty="0"/>
              <a:t>Pandemien har forsterket sosiale ulikheter</a:t>
            </a:r>
          </a:p>
        </p:txBody>
      </p:sp>
    </p:spTree>
    <p:extLst>
      <p:ext uri="{BB962C8B-B14F-4D97-AF65-F5344CB8AC3E}">
        <p14:creationId xmlns:p14="http://schemas.microsoft.com/office/powerpoint/2010/main" val="2419134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A599307-A5A8-4154-8E5F-BAC904016462}"/>
              </a:ext>
            </a:extLst>
          </p:cNvPr>
          <p:cNvSpPr>
            <a:spLocks noGrp="1"/>
          </p:cNvSpPr>
          <p:nvPr>
            <p:ph idx="1"/>
          </p:nvPr>
        </p:nvSpPr>
        <p:spPr/>
        <p:txBody>
          <a:bodyPr/>
          <a:lstStyle/>
          <a:p>
            <a:pPr marL="0" indent="0">
              <a:buNone/>
            </a:pPr>
            <a:r>
              <a:rPr lang="nb-NO" dirty="0"/>
              <a:t>For å være bedre forberedt på framtidige kriser.</a:t>
            </a:r>
            <a:br>
              <a:rPr lang="nb-NO" dirty="0"/>
            </a:br>
            <a:endParaRPr lang="nb-NO" dirty="0"/>
          </a:p>
          <a:p>
            <a:pPr marL="514350" indent="-514350">
              <a:buFont typeface="+mj-lt"/>
              <a:buAutoNum type="arabicPeriod"/>
            </a:pPr>
            <a:r>
              <a:rPr lang="nb-NO" dirty="0"/>
              <a:t>Myndighetene må iverksette tiltak for å redusere sårbarhetene ved risikoer som er kjent. </a:t>
            </a:r>
          </a:p>
          <a:p>
            <a:pPr marL="514350" indent="-514350">
              <a:buFont typeface="+mj-lt"/>
              <a:buAutoNum type="arabicPeriod"/>
            </a:pPr>
            <a:endParaRPr lang="nb-NO" dirty="0"/>
          </a:p>
          <a:p>
            <a:pPr marL="514350" indent="-514350">
              <a:buFont typeface="+mj-lt"/>
              <a:buAutoNum type="arabicPeriod"/>
            </a:pPr>
            <a:r>
              <a:rPr lang="nb-NO" dirty="0"/>
              <a:t>Myndighetene må rette større oppmerksomhet mot sårbarheter ved Norges internasjonale forsyningslinjer. </a:t>
            </a:r>
          </a:p>
          <a:p>
            <a:pPr marL="0" indent="0">
              <a:buNone/>
            </a:pPr>
            <a:endParaRPr lang="nb-NO" dirty="0"/>
          </a:p>
        </p:txBody>
      </p:sp>
      <p:sp>
        <p:nvSpPr>
          <p:cNvPr id="3" name="Plassholder for bunntekst 2">
            <a:extLst>
              <a:ext uri="{FF2B5EF4-FFF2-40B4-BE49-F238E27FC236}">
                <a16:creationId xmlns:a16="http://schemas.microsoft.com/office/drawing/2014/main" id="{A40E7582-E62D-44DB-9733-0406D9E34F97}"/>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B7E21FE2-541C-4F0C-B4C0-D57D1B33308D}"/>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CD0F0A3F-1410-4272-B58F-2E8041BB191D}"/>
              </a:ext>
            </a:extLst>
          </p:cNvPr>
          <p:cNvSpPr>
            <a:spLocks noGrp="1"/>
          </p:cNvSpPr>
          <p:nvPr>
            <p:ph type="sldNum" sz="quarter" idx="4"/>
          </p:nvPr>
        </p:nvSpPr>
        <p:spPr/>
        <p:txBody>
          <a:bodyPr/>
          <a:lstStyle/>
          <a:p>
            <a:pPr algn="ctr"/>
            <a:fld id="{29E3B291-050D-4A82-B0A1-DB349FC61753}" type="slidenum">
              <a:rPr lang="nb-NO" sz="1000" smtClean="0"/>
              <a:pPr algn="ctr"/>
              <a:t>19</a:t>
            </a:fld>
            <a:endParaRPr lang="nb-NO" sz="1000" dirty="0"/>
          </a:p>
        </p:txBody>
      </p:sp>
      <p:sp>
        <p:nvSpPr>
          <p:cNvPr id="6" name="Tittel 5">
            <a:extLst>
              <a:ext uri="{FF2B5EF4-FFF2-40B4-BE49-F238E27FC236}">
                <a16:creationId xmlns:a16="http://schemas.microsoft.com/office/drawing/2014/main" id="{180A3C86-2293-4769-8EBC-9D94B99E6630}"/>
              </a:ext>
            </a:extLst>
          </p:cNvPr>
          <p:cNvSpPr>
            <a:spLocks noGrp="1"/>
          </p:cNvSpPr>
          <p:nvPr>
            <p:ph type="title"/>
          </p:nvPr>
        </p:nvSpPr>
        <p:spPr/>
        <p:txBody>
          <a:bodyPr/>
          <a:lstStyle/>
          <a:p>
            <a:r>
              <a:rPr lang="nb-NO" dirty="0"/>
              <a:t>To overordnede anbefalinger</a:t>
            </a:r>
          </a:p>
        </p:txBody>
      </p:sp>
    </p:spTree>
    <p:extLst>
      <p:ext uri="{BB962C8B-B14F-4D97-AF65-F5344CB8AC3E}">
        <p14:creationId xmlns:p14="http://schemas.microsoft.com/office/powerpoint/2010/main" val="8635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E81D147-99C7-455C-8121-E552EB7B27B9}"/>
              </a:ext>
            </a:extLst>
          </p:cNvPr>
          <p:cNvSpPr>
            <a:spLocks noGrp="1"/>
          </p:cNvSpPr>
          <p:nvPr>
            <p:ph idx="1"/>
          </p:nvPr>
        </p:nvSpPr>
        <p:spPr/>
        <p:txBody>
          <a:bodyPr>
            <a:normAutofit fontScale="77500" lnSpcReduction="20000"/>
          </a:bodyPr>
          <a:lstStyle/>
          <a:p>
            <a:pPr marL="0" indent="0">
              <a:buNone/>
            </a:pPr>
            <a:r>
              <a:rPr lang="nb-NO" dirty="0"/>
              <a:t>Mandatet</a:t>
            </a:r>
          </a:p>
          <a:p>
            <a:pPr lvl="1"/>
            <a:r>
              <a:rPr lang="nb-NO" dirty="0"/>
              <a:t>gjøre en grundig og helhetlig gjennomgang og evaluering av myndighetenes håndtering av covid-19-pandemien</a:t>
            </a:r>
          </a:p>
          <a:p>
            <a:pPr lvl="1"/>
            <a:r>
              <a:rPr lang="nb-NO" dirty="0"/>
              <a:t>fremme forslag om tiltak kommisjonen mener er nødvendige for å få en bedre framtidig beredskap og krisehåndtering</a:t>
            </a:r>
          </a:p>
          <a:p>
            <a:pPr marL="358775" lvl="1" indent="0">
              <a:buNone/>
            </a:pPr>
            <a:endParaRPr lang="nb-NO" dirty="0"/>
          </a:p>
          <a:p>
            <a:pPr marL="0" indent="0">
              <a:buNone/>
            </a:pPr>
            <a:endParaRPr lang="nb-NO" dirty="0"/>
          </a:p>
          <a:p>
            <a:pPr marL="0" indent="0">
              <a:buNone/>
            </a:pPr>
            <a:r>
              <a:rPr lang="nb-NO" dirty="0"/>
              <a:t>Brev 12. mai 2021 fra statsminister Erna Solberg: </a:t>
            </a:r>
          </a:p>
          <a:p>
            <a:pPr lvl="1"/>
            <a:r>
              <a:rPr lang="nb-NO" dirty="0"/>
              <a:t>granske regjeringens arbeid med å sikre Norges befolkning vaksiner og strategien for utrullingen av vaksiner</a:t>
            </a:r>
          </a:p>
          <a:p>
            <a:pPr lvl="1"/>
            <a:r>
              <a:rPr lang="nb-NO" dirty="0"/>
              <a:t>gjøre en grundig vurdering av behovet for sengekapasitet og intensivberedskap i helseforetakene</a:t>
            </a:r>
          </a:p>
          <a:p>
            <a:pPr lvl="1"/>
            <a:r>
              <a:rPr lang="nb-NO" dirty="0"/>
              <a:t>gjøre en grundig vurdering av situasjonen for kommuneoverleger og kommunale smittevernleger</a:t>
            </a:r>
          </a:p>
          <a:p>
            <a:endParaRPr lang="nb-NO" dirty="0"/>
          </a:p>
        </p:txBody>
      </p:sp>
      <p:sp>
        <p:nvSpPr>
          <p:cNvPr id="3" name="Plassholder for bunntekst 2">
            <a:extLst>
              <a:ext uri="{FF2B5EF4-FFF2-40B4-BE49-F238E27FC236}">
                <a16:creationId xmlns:a16="http://schemas.microsoft.com/office/drawing/2014/main" id="{02C4DC0D-D9E9-4D10-8431-606D392521FB}"/>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8592EC7A-8F3F-48B4-8DDB-56E9AF0BBC38}"/>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EA7EF7BA-8EB1-4BFC-8CE7-F27B3C5E3087}"/>
              </a:ext>
            </a:extLst>
          </p:cNvPr>
          <p:cNvSpPr>
            <a:spLocks noGrp="1"/>
          </p:cNvSpPr>
          <p:nvPr>
            <p:ph type="sldNum" sz="quarter" idx="4"/>
          </p:nvPr>
        </p:nvSpPr>
        <p:spPr/>
        <p:txBody>
          <a:bodyPr/>
          <a:lstStyle/>
          <a:p>
            <a:pPr algn="ctr"/>
            <a:fld id="{29E3B291-050D-4A82-B0A1-DB349FC61753}" type="slidenum">
              <a:rPr lang="nb-NO" sz="1000" smtClean="0"/>
              <a:pPr algn="ctr"/>
              <a:t>2</a:t>
            </a:fld>
            <a:endParaRPr lang="nb-NO" sz="1000" dirty="0"/>
          </a:p>
        </p:txBody>
      </p:sp>
      <p:sp>
        <p:nvSpPr>
          <p:cNvPr id="6" name="Tittel 5">
            <a:extLst>
              <a:ext uri="{FF2B5EF4-FFF2-40B4-BE49-F238E27FC236}">
                <a16:creationId xmlns:a16="http://schemas.microsoft.com/office/drawing/2014/main" id="{B7B3A290-197D-4D07-B202-311B43886F8C}"/>
              </a:ext>
            </a:extLst>
          </p:cNvPr>
          <p:cNvSpPr>
            <a:spLocks noGrp="1"/>
          </p:cNvSpPr>
          <p:nvPr>
            <p:ph type="title"/>
          </p:nvPr>
        </p:nvSpPr>
        <p:spPr/>
        <p:txBody>
          <a:bodyPr/>
          <a:lstStyle/>
          <a:p>
            <a:r>
              <a:rPr lang="nb-NO" dirty="0"/>
              <a:t>Kommisjonens arbeid med denne andre rapporten</a:t>
            </a:r>
          </a:p>
        </p:txBody>
      </p:sp>
    </p:spTree>
    <p:extLst>
      <p:ext uri="{BB962C8B-B14F-4D97-AF65-F5344CB8AC3E}">
        <p14:creationId xmlns:p14="http://schemas.microsoft.com/office/powerpoint/2010/main" val="163224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FAF144F2-60EB-454B-AD7A-743E044448C0}"/>
              </a:ext>
            </a:extLst>
          </p:cNvPr>
          <p:cNvSpPr>
            <a:spLocks noGrp="1"/>
          </p:cNvSpPr>
          <p:nvPr>
            <p:ph idx="1"/>
          </p:nvPr>
        </p:nvSpPr>
        <p:spPr/>
        <p:txBody>
          <a:bodyPr>
            <a:normAutofit/>
          </a:bodyPr>
          <a:lstStyle/>
          <a:p>
            <a:r>
              <a:rPr lang="nb-NO" dirty="0"/>
              <a:t>store og komplekse problemstillinger. Nødvendig med avgrensninger </a:t>
            </a:r>
            <a:br>
              <a:rPr lang="nb-NO" dirty="0"/>
            </a:br>
            <a:endParaRPr lang="nb-NO" dirty="0"/>
          </a:p>
          <a:p>
            <a:r>
              <a:rPr lang="nb-NO" dirty="0"/>
              <a:t>avgrensninger i mandatet</a:t>
            </a:r>
            <a:br>
              <a:rPr lang="nb-NO" dirty="0"/>
            </a:br>
            <a:endParaRPr lang="nb-NO" dirty="0"/>
          </a:p>
          <a:p>
            <a:r>
              <a:rPr lang="nb-NO" dirty="0"/>
              <a:t>avgrensning i tid</a:t>
            </a:r>
            <a:br>
              <a:rPr lang="nb-NO" dirty="0"/>
            </a:br>
            <a:endParaRPr lang="nb-NO" dirty="0"/>
          </a:p>
          <a:p>
            <a:endParaRPr lang="nb-NO" dirty="0"/>
          </a:p>
          <a:p>
            <a:endParaRPr lang="nb-NO" dirty="0"/>
          </a:p>
        </p:txBody>
      </p:sp>
      <p:sp>
        <p:nvSpPr>
          <p:cNvPr id="3" name="Plassholder for bunntekst 2">
            <a:extLst>
              <a:ext uri="{FF2B5EF4-FFF2-40B4-BE49-F238E27FC236}">
                <a16:creationId xmlns:a16="http://schemas.microsoft.com/office/drawing/2014/main" id="{D03789E1-4D65-49AB-BB41-C5128EC28B67}"/>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A5C30396-5C33-40DF-BE30-629DE39B5CCD}"/>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2C13CB1E-E293-45F1-8C42-145195A220CC}"/>
              </a:ext>
            </a:extLst>
          </p:cNvPr>
          <p:cNvSpPr>
            <a:spLocks noGrp="1"/>
          </p:cNvSpPr>
          <p:nvPr>
            <p:ph type="sldNum" sz="quarter" idx="4"/>
          </p:nvPr>
        </p:nvSpPr>
        <p:spPr/>
        <p:txBody>
          <a:bodyPr/>
          <a:lstStyle/>
          <a:p>
            <a:pPr algn="ctr"/>
            <a:fld id="{29E3B291-050D-4A82-B0A1-DB349FC61753}" type="slidenum">
              <a:rPr lang="nb-NO" sz="1000" smtClean="0"/>
              <a:pPr algn="ctr"/>
              <a:t>3</a:t>
            </a:fld>
            <a:endParaRPr lang="nb-NO" sz="1000" dirty="0"/>
          </a:p>
        </p:txBody>
      </p:sp>
      <p:sp>
        <p:nvSpPr>
          <p:cNvPr id="6" name="Tittel 5">
            <a:extLst>
              <a:ext uri="{FF2B5EF4-FFF2-40B4-BE49-F238E27FC236}">
                <a16:creationId xmlns:a16="http://schemas.microsoft.com/office/drawing/2014/main" id="{24E580AB-97B8-4EAD-95E1-4736748B2E69}"/>
              </a:ext>
            </a:extLst>
          </p:cNvPr>
          <p:cNvSpPr>
            <a:spLocks noGrp="1"/>
          </p:cNvSpPr>
          <p:nvPr>
            <p:ph type="title"/>
          </p:nvPr>
        </p:nvSpPr>
        <p:spPr/>
        <p:txBody>
          <a:bodyPr/>
          <a:lstStyle/>
          <a:p>
            <a:r>
              <a:rPr lang="nb-NO" dirty="0"/>
              <a:t>Avgrensninger</a:t>
            </a:r>
          </a:p>
        </p:txBody>
      </p:sp>
    </p:spTree>
    <p:extLst>
      <p:ext uri="{BB962C8B-B14F-4D97-AF65-F5344CB8AC3E}">
        <p14:creationId xmlns:p14="http://schemas.microsoft.com/office/powerpoint/2010/main" val="39844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EE2B72C1-165F-4983-8410-4C4A81D17B07}"/>
              </a:ext>
            </a:extLst>
          </p:cNvPr>
          <p:cNvSpPr>
            <a:spLocks noGrp="1"/>
          </p:cNvSpPr>
          <p:nvPr>
            <p:ph idx="1"/>
          </p:nvPr>
        </p:nvSpPr>
        <p:spPr/>
        <p:txBody>
          <a:bodyPr/>
          <a:lstStyle/>
          <a:p>
            <a:r>
              <a:rPr lang="nb-NO" dirty="0"/>
              <a:t>kommunelegers og kommunale smittevernlegers situasjon under pandemien</a:t>
            </a:r>
          </a:p>
          <a:p>
            <a:r>
              <a:rPr lang="nb-NO" dirty="0"/>
              <a:t>sengekapasitet og intensivberedskap i helseforetakene</a:t>
            </a:r>
          </a:p>
          <a:p>
            <a:r>
              <a:rPr lang="nb-NO" dirty="0"/>
              <a:t>importsmitte, innreiserestriksjoner og innreisekarantene</a:t>
            </a:r>
          </a:p>
          <a:p>
            <a:r>
              <a:rPr lang="nb-NO" dirty="0"/>
              <a:t>myndighetenes arbeid for å skaffe Norges befolkning vaksiner</a:t>
            </a:r>
          </a:p>
          <a:p>
            <a:r>
              <a:rPr lang="nb-NO" dirty="0"/>
              <a:t>vaksinestrategien og gjennomføringen av vaksinasjonen</a:t>
            </a:r>
          </a:p>
          <a:p>
            <a:r>
              <a:rPr lang="nb-NO" dirty="0"/>
              <a:t>pandemien rammet skjevt</a:t>
            </a:r>
          </a:p>
          <a:p>
            <a:pPr marL="0" indent="0">
              <a:buNone/>
            </a:pPr>
            <a:endParaRPr lang="nb-NO" dirty="0"/>
          </a:p>
        </p:txBody>
      </p:sp>
      <p:sp>
        <p:nvSpPr>
          <p:cNvPr id="3" name="Plassholder for bunntekst 2">
            <a:extLst>
              <a:ext uri="{FF2B5EF4-FFF2-40B4-BE49-F238E27FC236}">
                <a16:creationId xmlns:a16="http://schemas.microsoft.com/office/drawing/2014/main" id="{87384313-70A8-4760-ADDB-4AA40EAD9872}"/>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77C1E8B5-565F-4F0D-9D24-EC5DE4E939EA}"/>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049FAED7-B70D-4593-AE23-4CA50324EA0A}"/>
              </a:ext>
            </a:extLst>
          </p:cNvPr>
          <p:cNvSpPr>
            <a:spLocks noGrp="1"/>
          </p:cNvSpPr>
          <p:nvPr>
            <p:ph type="sldNum" sz="quarter" idx="4"/>
          </p:nvPr>
        </p:nvSpPr>
        <p:spPr/>
        <p:txBody>
          <a:bodyPr/>
          <a:lstStyle/>
          <a:p>
            <a:pPr algn="ctr"/>
            <a:fld id="{29E3B291-050D-4A82-B0A1-DB349FC61753}" type="slidenum">
              <a:rPr lang="nb-NO" sz="1000" smtClean="0"/>
              <a:pPr algn="ctr"/>
              <a:t>4</a:t>
            </a:fld>
            <a:endParaRPr lang="nb-NO" sz="1000" dirty="0"/>
          </a:p>
        </p:txBody>
      </p:sp>
      <p:sp>
        <p:nvSpPr>
          <p:cNvPr id="6" name="Tittel 5">
            <a:extLst>
              <a:ext uri="{FF2B5EF4-FFF2-40B4-BE49-F238E27FC236}">
                <a16:creationId xmlns:a16="http://schemas.microsoft.com/office/drawing/2014/main" id="{81A2A294-C37F-4798-A0BB-ABB79EFC3484}"/>
              </a:ext>
            </a:extLst>
          </p:cNvPr>
          <p:cNvSpPr>
            <a:spLocks noGrp="1"/>
          </p:cNvSpPr>
          <p:nvPr>
            <p:ph type="title"/>
          </p:nvPr>
        </p:nvSpPr>
        <p:spPr/>
        <p:txBody>
          <a:bodyPr/>
          <a:lstStyle/>
          <a:p>
            <a:r>
              <a:rPr lang="nb-NO" dirty="0"/>
              <a:t>Seks delprosjekter</a:t>
            </a:r>
          </a:p>
        </p:txBody>
      </p:sp>
    </p:spTree>
    <p:extLst>
      <p:ext uri="{BB962C8B-B14F-4D97-AF65-F5344CB8AC3E}">
        <p14:creationId xmlns:p14="http://schemas.microsoft.com/office/powerpoint/2010/main" val="3213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3C4C173C-8BC2-49D5-B509-C112DB50504B}"/>
              </a:ext>
            </a:extLst>
          </p:cNvPr>
          <p:cNvSpPr>
            <a:spLocks noGrp="1"/>
          </p:cNvSpPr>
          <p:nvPr>
            <p:ph idx="1"/>
          </p:nvPr>
        </p:nvSpPr>
        <p:spPr/>
        <p:txBody>
          <a:bodyPr/>
          <a:lstStyle/>
          <a:p>
            <a:r>
              <a:rPr lang="nb-NO" dirty="0"/>
              <a:t>mottatt et stort og omfattende materiale</a:t>
            </a:r>
            <a:br>
              <a:rPr lang="nb-NO" dirty="0"/>
            </a:br>
            <a:endParaRPr lang="nb-NO" dirty="0"/>
          </a:p>
          <a:p>
            <a:r>
              <a:rPr lang="nb-NO" dirty="0"/>
              <a:t>møtt hundrevis i uformelle samtaler, møter og befaringer</a:t>
            </a:r>
            <a:br>
              <a:rPr lang="nb-NO" dirty="0"/>
            </a:br>
            <a:endParaRPr lang="nb-NO" dirty="0"/>
          </a:p>
          <a:p>
            <a:r>
              <a:rPr lang="nb-NO" dirty="0"/>
              <a:t>78 formelle forklaringer</a:t>
            </a:r>
            <a:br>
              <a:rPr lang="nb-NO" dirty="0"/>
            </a:br>
            <a:endParaRPr lang="nb-NO" dirty="0"/>
          </a:p>
          <a:p>
            <a:r>
              <a:rPr lang="nb-NO" dirty="0"/>
              <a:t>9 ekspertutredninger</a:t>
            </a:r>
            <a:endParaRPr lang="nb-NO" strike="sngStrike" dirty="0"/>
          </a:p>
        </p:txBody>
      </p:sp>
      <p:sp>
        <p:nvSpPr>
          <p:cNvPr id="3" name="Plassholder for bunntekst 2">
            <a:extLst>
              <a:ext uri="{FF2B5EF4-FFF2-40B4-BE49-F238E27FC236}">
                <a16:creationId xmlns:a16="http://schemas.microsoft.com/office/drawing/2014/main" id="{DE1567CC-14B2-4E81-A6A9-6F4483EF3804}"/>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15545C1A-3C69-4FA1-9C42-2082F33E212A}"/>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8FE10B60-75FD-4E7F-85BB-26824FC970A3}"/>
              </a:ext>
            </a:extLst>
          </p:cNvPr>
          <p:cNvSpPr>
            <a:spLocks noGrp="1"/>
          </p:cNvSpPr>
          <p:nvPr>
            <p:ph type="sldNum" sz="quarter" idx="4"/>
          </p:nvPr>
        </p:nvSpPr>
        <p:spPr/>
        <p:txBody>
          <a:bodyPr/>
          <a:lstStyle/>
          <a:p>
            <a:pPr algn="ctr"/>
            <a:fld id="{29E3B291-050D-4A82-B0A1-DB349FC61753}" type="slidenum">
              <a:rPr lang="nb-NO" sz="1000" smtClean="0"/>
              <a:pPr algn="ctr"/>
              <a:t>5</a:t>
            </a:fld>
            <a:endParaRPr lang="nb-NO" sz="1000" dirty="0"/>
          </a:p>
        </p:txBody>
      </p:sp>
      <p:sp>
        <p:nvSpPr>
          <p:cNvPr id="6" name="Tittel 5">
            <a:extLst>
              <a:ext uri="{FF2B5EF4-FFF2-40B4-BE49-F238E27FC236}">
                <a16:creationId xmlns:a16="http://schemas.microsoft.com/office/drawing/2014/main" id="{F8BAFADF-88DB-4FF1-A578-F9AAA02502E4}"/>
              </a:ext>
            </a:extLst>
          </p:cNvPr>
          <p:cNvSpPr>
            <a:spLocks noGrp="1"/>
          </p:cNvSpPr>
          <p:nvPr>
            <p:ph type="title"/>
          </p:nvPr>
        </p:nvSpPr>
        <p:spPr/>
        <p:txBody>
          <a:bodyPr/>
          <a:lstStyle/>
          <a:p>
            <a:r>
              <a:rPr lang="nb-NO" dirty="0"/>
              <a:t>Informasjonsinnhenting </a:t>
            </a:r>
          </a:p>
        </p:txBody>
      </p:sp>
    </p:spTree>
    <p:extLst>
      <p:ext uri="{BB962C8B-B14F-4D97-AF65-F5344CB8AC3E}">
        <p14:creationId xmlns:p14="http://schemas.microsoft.com/office/powerpoint/2010/main" val="322978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FC21A613-6275-4424-ACE0-1A4C4BA094CC}"/>
              </a:ext>
            </a:extLst>
          </p:cNvPr>
          <p:cNvSpPr>
            <a:spLocks noGrp="1"/>
          </p:cNvSpPr>
          <p:nvPr>
            <p:ph idx="1"/>
          </p:nvPr>
        </p:nvSpPr>
        <p:spPr/>
        <p:txBody>
          <a:bodyPr/>
          <a:lstStyle/>
          <a:p>
            <a:r>
              <a:rPr lang="nb-NO" dirty="0"/>
              <a:t>Hva skjedde under pandemien? </a:t>
            </a:r>
            <a:br>
              <a:rPr lang="nb-NO" dirty="0"/>
            </a:br>
            <a:endParaRPr lang="nb-NO" dirty="0"/>
          </a:p>
          <a:p>
            <a:r>
              <a:rPr lang="nb-NO" dirty="0"/>
              <a:t>Hvorfor skjedde det? </a:t>
            </a:r>
            <a:br>
              <a:rPr lang="nb-NO" dirty="0"/>
            </a:br>
            <a:endParaRPr lang="nb-NO" dirty="0"/>
          </a:p>
          <a:p>
            <a:r>
              <a:rPr lang="nb-NO" dirty="0"/>
              <a:t>Hvilke konsekvenser fikk det?</a:t>
            </a:r>
            <a:br>
              <a:rPr lang="nb-NO" dirty="0"/>
            </a:br>
            <a:endParaRPr lang="nb-NO" dirty="0"/>
          </a:p>
          <a:p>
            <a:r>
              <a:rPr lang="nb-NO" dirty="0"/>
              <a:t>Læringspunkter og anbefalinger </a:t>
            </a:r>
          </a:p>
        </p:txBody>
      </p:sp>
      <p:sp>
        <p:nvSpPr>
          <p:cNvPr id="3" name="Plassholder for bunntekst 2">
            <a:extLst>
              <a:ext uri="{FF2B5EF4-FFF2-40B4-BE49-F238E27FC236}">
                <a16:creationId xmlns:a16="http://schemas.microsoft.com/office/drawing/2014/main" id="{69D59E24-F67A-4AF9-B25D-1DA744509418}"/>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46D9ED52-3586-4735-A0E0-A2CE82DFB599}"/>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4DDB9FC4-A89A-4EB7-AA9C-FEDF3AD26526}"/>
              </a:ext>
            </a:extLst>
          </p:cNvPr>
          <p:cNvSpPr>
            <a:spLocks noGrp="1"/>
          </p:cNvSpPr>
          <p:nvPr>
            <p:ph type="sldNum" sz="quarter" idx="4"/>
          </p:nvPr>
        </p:nvSpPr>
        <p:spPr/>
        <p:txBody>
          <a:bodyPr/>
          <a:lstStyle/>
          <a:p>
            <a:pPr algn="ctr"/>
            <a:fld id="{29E3B291-050D-4A82-B0A1-DB349FC61753}" type="slidenum">
              <a:rPr lang="nb-NO" sz="1000" smtClean="0"/>
              <a:pPr algn="ctr"/>
              <a:t>6</a:t>
            </a:fld>
            <a:endParaRPr lang="nb-NO" sz="1000" dirty="0"/>
          </a:p>
        </p:txBody>
      </p:sp>
      <p:sp>
        <p:nvSpPr>
          <p:cNvPr id="6" name="Tittel 5">
            <a:extLst>
              <a:ext uri="{FF2B5EF4-FFF2-40B4-BE49-F238E27FC236}">
                <a16:creationId xmlns:a16="http://schemas.microsoft.com/office/drawing/2014/main" id="{D30EF18C-C862-4CE7-9C20-F4093AE79B19}"/>
              </a:ext>
            </a:extLst>
          </p:cNvPr>
          <p:cNvSpPr>
            <a:spLocks noGrp="1"/>
          </p:cNvSpPr>
          <p:nvPr>
            <p:ph type="title"/>
          </p:nvPr>
        </p:nvSpPr>
        <p:spPr/>
        <p:txBody>
          <a:bodyPr/>
          <a:lstStyle/>
          <a:p>
            <a:r>
              <a:rPr lang="nb-NO" dirty="0"/>
              <a:t>Spørsmålene vi har stilt</a:t>
            </a:r>
          </a:p>
        </p:txBody>
      </p:sp>
    </p:spTree>
    <p:extLst>
      <p:ext uri="{BB962C8B-B14F-4D97-AF65-F5344CB8AC3E}">
        <p14:creationId xmlns:p14="http://schemas.microsoft.com/office/powerpoint/2010/main" val="21099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EB9BEB9-363D-4A29-B82F-B601E52B0E72}"/>
              </a:ext>
            </a:extLst>
          </p:cNvPr>
          <p:cNvSpPr>
            <a:spLocks noGrp="1"/>
          </p:cNvSpPr>
          <p:nvPr>
            <p:ph idx="1"/>
          </p:nvPr>
        </p:nvSpPr>
        <p:spPr/>
        <p:txBody>
          <a:bodyPr/>
          <a:lstStyle/>
          <a:p>
            <a:pPr marL="514350" indent="-514350">
              <a:buFont typeface="+mj-lt"/>
              <a:buAutoNum type="arabicPeriod"/>
            </a:pPr>
            <a:r>
              <a:rPr lang="nb-NO" dirty="0"/>
              <a:t>Landets befolkning og norske myndigheter har samlet sett håndtert pandemien godt.</a:t>
            </a:r>
          </a:p>
          <a:p>
            <a:pPr marL="514350" indent="-514350">
              <a:buFont typeface="+mj-lt"/>
              <a:buAutoNum type="arabicPeriod"/>
            </a:pPr>
            <a:endParaRPr lang="nb-NO" dirty="0"/>
          </a:p>
          <a:p>
            <a:pPr marL="0" indent="0">
              <a:buNone/>
            </a:pPr>
            <a:r>
              <a:rPr lang="nb-NO" dirty="0"/>
              <a:t>Blant de land i Europa med:</a:t>
            </a:r>
          </a:p>
          <a:p>
            <a:pPr lvl="1"/>
            <a:r>
              <a:rPr lang="nb-NO" dirty="0"/>
              <a:t>lavest dødelighet og sykdomsbyrde</a:t>
            </a:r>
          </a:p>
          <a:p>
            <a:pPr lvl="1"/>
            <a:r>
              <a:rPr lang="nb-NO" dirty="0"/>
              <a:t>lavest tiltaksbyrde</a:t>
            </a:r>
          </a:p>
          <a:p>
            <a:pPr lvl="1"/>
            <a:r>
              <a:rPr lang="nb-NO" dirty="0"/>
              <a:t>minst reduksjon i økonomisk aktivitet</a:t>
            </a:r>
          </a:p>
          <a:p>
            <a:pPr lvl="1"/>
            <a:endParaRPr lang="nb-NO" dirty="0"/>
          </a:p>
          <a:p>
            <a:pPr lvl="1"/>
            <a:endParaRPr lang="nb-NO" dirty="0"/>
          </a:p>
        </p:txBody>
      </p:sp>
      <p:sp>
        <p:nvSpPr>
          <p:cNvPr id="3" name="Plassholder for bunntekst 2">
            <a:extLst>
              <a:ext uri="{FF2B5EF4-FFF2-40B4-BE49-F238E27FC236}">
                <a16:creationId xmlns:a16="http://schemas.microsoft.com/office/drawing/2014/main" id="{DEACAAB9-4C11-4364-8BA1-9259FB6251F8}"/>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0B62BC53-4800-4759-A350-CA334CCC6913}"/>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432510B0-1E85-4237-AC04-518842587DFE}"/>
              </a:ext>
            </a:extLst>
          </p:cNvPr>
          <p:cNvSpPr>
            <a:spLocks noGrp="1"/>
          </p:cNvSpPr>
          <p:nvPr>
            <p:ph type="sldNum" sz="quarter" idx="4"/>
          </p:nvPr>
        </p:nvSpPr>
        <p:spPr/>
        <p:txBody>
          <a:bodyPr/>
          <a:lstStyle/>
          <a:p>
            <a:pPr algn="ctr"/>
            <a:fld id="{29E3B291-050D-4A82-B0A1-DB349FC61753}" type="slidenum">
              <a:rPr lang="nb-NO" sz="1000" smtClean="0"/>
              <a:pPr algn="ctr"/>
              <a:t>7</a:t>
            </a:fld>
            <a:endParaRPr lang="nb-NO" sz="1000" dirty="0"/>
          </a:p>
        </p:txBody>
      </p:sp>
      <p:sp>
        <p:nvSpPr>
          <p:cNvPr id="6" name="Tittel 5">
            <a:extLst>
              <a:ext uri="{FF2B5EF4-FFF2-40B4-BE49-F238E27FC236}">
                <a16:creationId xmlns:a16="http://schemas.microsoft.com/office/drawing/2014/main" id="{F0CF1220-40A2-46F0-A226-B77856776BF8}"/>
              </a:ext>
            </a:extLst>
          </p:cNvPr>
          <p:cNvSpPr>
            <a:spLocks noGrp="1"/>
          </p:cNvSpPr>
          <p:nvPr>
            <p:ph type="title"/>
          </p:nvPr>
        </p:nvSpPr>
        <p:spPr/>
        <p:txBody>
          <a:bodyPr/>
          <a:lstStyle/>
          <a:p>
            <a:r>
              <a:rPr lang="nb-NO" dirty="0"/>
              <a:t>Noen hovedfunn</a:t>
            </a:r>
          </a:p>
        </p:txBody>
      </p:sp>
    </p:spTree>
    <p:extLst>
      <p:ext uri="{BB962C8B-B14F-4D97-AF65-F5344CB8AC3E}">
        <p14:creationId xmlns:p14="http://schemas.microsoft.com/office/powerpoint/2010/main" val="3574471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EB9BEB9-363D-4A29-B82F-B601E52B0E72}"/>
              </a:ext>
            </a:extLst>
          </p:cNvPr>
          <p:cNvSpPr>
            <a:spLocks noGrp="1"/>
          </p:cNvSpPr>
          <p:nvPr>
            <p:ph idx="1"/>
          </p:nvPr>
        </p:nvSpPr>
        <p:spPr/>
        <p:txBody>
          <a:bodyPr/>
          <a:lstStyle/>
          <a:p>
            <a:pPr marL="514350" indent="-514350">
              <a:buFont typeface="+mj-lt"/>
              <a:buAutoNum type="arabicPeriod" startAt="2"/>
            </a:pPr>
            <a:r>
              <a:rPr lang="nb-NO" dirty="0"/>
              <a:t>En rekke enkeltpersoner har gjort en innsats langt utover det som kan forventes. </a:t>
            </a:r>
          </a:p>
          <a:p>
            <a:pPr marL="274638" lvl="1" indent="0">
              <a:buNone/>
            </a:pPr>
            <a:r>
              <a:rPr lang="nb-NO" dirty="0"/>
              <a:t>I helsetjenesten, statsforvaltningen, kommunene og flere næringer er det utvist en imponerende omstillingsevne,  fleksibilitet og arbeidskapasitet.</a:t>
            </a:r>
          </a:p>
        </p:txBody>
      </p:sp>
      <p:sp>
        <p:nvSpPr>
          <p:cNvPr id="3" name="Plassholder for bunntekst 2">
            <a:extLst>
              <a:ext uri="{FF2B5EF4-FFF2-40B4-BE49-F238E27FC236}">
                <a16:creationId xmlns:a16="http://schemas.microsoft.com/office/drawing/2014/main" id="{DEACAAB9-4C11-4364-8BA1-9259FB6251F8}"/>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0B62BC53-4800-4759-A350-CA334CCC6913}"/>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432510B0-1E85-4237-AC04-518842587DFE}"/>
              </a:ext>
            </a:extLst>
          </p:cNvPr>
          <p:cNvSpPr>
            <a:spLocks noGrp="1"/>
          </p:cNvSpPr>
          <p:nvPr>
            <p:ph type="sldNum" sz="quarter" idx="4"/>
          </p:nvPr>
        </p:nvSpPr>
        <p:spPr/>
        <p:txBody>
          <a:bodyPr/>
          <a:lstStyle/>
          <a:p>
            <a:pPr algn="ctr"/>
            <a:fld id="{29E3B291-050D-4A82-B0A1-DB349FC61753}" type="slidenum">
              <a:rPr lang="nb-NO" sz="1000" smtClean="0"/>
              <a:pPr algn="ctr"/>
              <a:t>8</a:t>
            </a:fld>
            <a:endParaRPr lang="nb-NO" sz="1000" dirty="0"/>
          </a:p>
        </p:txBody>
      </p:sp>
      <p:sp>
        <p:nvSpPr>
          <p:cNvPr id="6" name="Tittel 5">
            <a:extLst>
              <a:ext uri="{FF2B5EF4-FFF2-40B4-BE49-F238E27FC236}">
                <a16:creationId xmlns:a16="http://schemas.microsoft.com/office/drawing/2014/main" id="{F0CF1220-40A2-46F0-A226-B77856776BF8}"/>
              </a:ext>
            </a:extLst>
          </p:cNvPr>
          <p:cNvSpPr>
            <a:spLocks noGrp="1"/>
          </p:cNvSpPr>
          <p:nvPr>
            <p:ph type="title"/>
          </p:nvPr>
        </p:nvSpPr>
        <p:spPr/>
        <p:txBody>
          <a:bodyPr/>
          <a:lstStyle/>
          <a:p>
            <a:r>
              <a:rPr lang="nb-NO" dirty="0"/>
              <a:t>Noen hovedfunn</a:t>
            </a:r>
          </a:p>
        </p:txBody>
      </p:sp>
    </p:spTree>
    <p:extLst>
      <p:ext uri="{BB962C8B-B14F-4D97-AF65-F5344CB8AC3E}">
        <p14:creationId xmlns:p14="http://schemas.microsoft.com/office/powerpoint/2010/main" val="306140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FF7B5CA-DADF-447A-B544-57505B75EE3D}"/>
              </a:ext>
            </a:extLst>
          </p:cNvPr>
          <p:cNvSpPr>
            <a:spLocks noGrp="1"/>
          </p:cNvSpPr>
          <p:nvPr>
            <p:ph idx="1"/>
          </p:nvPr>
        </p:nvSpPr>
        <p:spPr/>
        <p:txBody>
          <a:bodyPr/>
          <a:lstStyle/>
          <a:p>
            <a:pPr marL="514350" indent="-514350">
              <a:buFont typeface="+mj-lt"/>
              <a:buAutoNum type="arabicPeriod" startAt="3"/>
            </a:pPr>
            <a:r>
              <a:rPr lang="nb-NO" dirty="0"/>
              <a:t>Myndighetene var ikke godt nok forberedt da den omfattende og alvorlige covid-19-pandemien rammet landet.</a:t>
            </a:r>
          </a:p>
          <a:p>
            <a:pPr marL="514350" indent="-514350">
              <a:buFont typeface="+mj-lt"/>
              <a:buAutoNum type="arabicPeriod" startAt="3"/>
            </a:pPr>
            <a:endParaRPr lang="nb-NO" dirty="0"/>
          </a:p>
          <a:p>
            <a:pPr marL="788988" lvl="1" indent="-514350"/>
            <a:r>
              <a:rPr lang="nb-NO" dirty="0"/>
              <a:t>ett av hovedfunnene i vår første rapport</a:t>
            </a:r>
          </a:p>
          <a:p>
            <a:pPr marL="788988" lvl="1" indent="-514350"/>
            <a:r>
              <a:rPr lang="nb-NO" dirty="0"/>
              <a:t>forsterkes gjennom vår gransking av sykehusenes intensivberedskap og kommunelegenes situasjon</a:t>
            </a:r>
          </a:p>
        </p:txBody>
      </p:sp>
      <p:sp>
        <p:nvSpPr>
          <p:cNvPr id="3" name="Plassholder for bunntekst 2">
            <a:extLst>
              <a:ext uri="{FF2B5EF4-FFF2-40B4-BE49-F238E27FC236}">
                <a16:creationId xmlns:a16="http://schemas.microsoft.com/office/drawing/2014/main" id="{18A70E0D-3D47-404E-9E8D-582A8E825434}"/>
              </a:ext>
            </a:extLst>
          </p:cNvPr>
          <p:cNvSpPr>
            <a:spLocks noGrp="1"/>
          </p:cNvSpPr>
          <p:nvPr>
            <p:ph type="ftr" sz="quarter" idx="3"/>
          </p:nvPr>
        </p:nvSpPr>
        <p:spPr/>
        <p:txBody>
          <a:bodyPr/>
          <a:lstStyle/>
          <a:p>
            <a:r>
              <a:rPr lang="nb-NO"/>
              <a:t>Koronakommisjonen</a:t>
            </a:r>
            <a:endParaRPr lang="nb-NO" dirty="0"/>
          </a:p>
        </p:txBody>
      </p:sp>
      <p:sp>
        <p:nvSpPr>
          <p:cNvPr id="4" name="Plassholder for dato 3">
            <a:extLst>
              <a:ext uri="{FF2B5EF4-FFF2-40B4-BE49-F238E27FC236}">
                <a16:creationId xmlns:a16="http://schemas.microsoft.com/office/drawing/2014/main" id="{131939F0-103B-484F-B8E6-92379FB5633E}"/>
              </a:ext>
            </a:extLst>
          </p:cNvPr>
          <p:cNvSpPr>
            <a:spLocks noGrp="1"/>
          </p:cNvSpPr>
          <p:nvPr>
            <p:ph type="dt" sz="half" idx="2"/>
          </p:nvPr>
        </p:nvSpPr>
        <p:spPr/>
        <p:txBody>
          <a:bodyPr/>
          <a:lstStyle/>
          <a:p>
            <a:pPr algn="r"/>
            <a:fld id="{C9913190-7AEA-4875-B0BE-EF4E271E0717}" type="datetime4">
              <a:rPr lang="nb-NO" sz="1000" smtClean="0"/>
              <a:pPr algn="r"/>
              <a:t>9. mai 2022</a:t>
            </a:fld>
            <a:endParaRPr lang="nb-NO" sz="1000" dirty="0"/>
          </a:p>
        </p:txBody>
      </p:sp>
      <p:sp>
        <p:nvSpPr>
          <p:cNvPr id="5" name="Plassholder for lysbildenummer 4">
            <a:extLst>
              <a:ext uri="{FF2B5EF4-FFF2-40B4-BE49-F238E27FC236}">
                <a16:creationId xmlns:a16="http://schemas.microsoft.com/office/drawing/2014/main" id="{93C9C3CD-3F78-41D1-B6DE-D9F48AD57A00}"/>
              </a:ext>
            </a:extLst>
          </p:cNvPr>
          <p:cNvSpPr>
            <a:spLocks noGrp="1"/>
          </p:cNvSpPr>
          <p:nvPr>
            <p:ph type="sldNum" sz="quarter" idx="4"/>
          </p:nvPr>
        </p:nvSpPr>
        <p:spPr/>
        <p:txBody>
          <a:bodyPr/>
          <a:lstStyle/>
          <a:p>
            <a:pPr algn="ctr"/>
            <a:fld id="{29E3B291-050D-4A82-B0A1-DB349FC61753}" type="slidenum">
              <a:rPr lang="nb-NO" sz="1000" smtClean="0"/>
              <a:pPr algn="ctr"/>
              <a:t>9</a:t>
            </a:fld>
            <a:endParaRPr lang="nb-NO" sz="1000" dirty="0"/>
          </a:p>
        </p:txBody>
      </p:sp>
      <p:sp>
        <p:nvSpPr>
          <p:cNvPr id="6" name="Tittel 5">
            <a:extLst>
              <a:ext uri="{FF2B5EF4-FFF2-40B4-BE49-F238E27FC236}">
                <a16:creationId xmlns:a16="http://schemas.microsoft.com/office/drawing/2014/main" id="{F7A7F9A2-6BF0-4516-BFE6-F349B0080360}"/>
              </a:ext>
            </a:extLst>
          </p:cNvPr>
          <p:cNvSpPr>
            <a:spLocks noGrp="1"/>
          </p:cNvSpPr>
          <p:nvPr>
            <p:ph type="title"/>
          </p:nvPr>
        </p:nvSpPr>
        <p:spPr/>
        <p:txBody>
          <a:bodyPr/>
          <a:lstStyle/>
          <a:p>
            <a:r>
              <a:rPr lang="nb-NO" dirty="0"/>
              <a:t>Noen hovedfunn</a:t>
            </a:r>
          </a:p>
        </p:txBody>
      </p:sp>
    </p:spTree>
    <p:extLst>
      <p:ext uri="{BB962C8B-B14F-4D97-AF65-F5344CB8AC3E}">
        <p14:creationId xmlns:p14="http://schemas.microsoft.com/office/powerpoint/2010/main" val="451968823"/>
      </p:ext>
    </p:extLst>
  </p:cSld>
  <p:clrMapOvr>
    <a:masterClrMapping/>
  </p:clrMapOvr>
</p:sld>
</file>

<file path=ppt/theme/theme1.xml><?xml version="1.0" encoding="utf-8"?>
<a:theme xmlns:a="http://schemas.openxmlformats.org/drawingml/2006/main" name="Koronakommisjonen_theme2">
  <a:themeElements>
    <a:clrScheme name="DEP-farger">
      <a:dk1>
        <a:srgbClr val="000000"/>
      </a:dk1>
      <a:lt1>
        <a:srgbClr val="FFFFFF"/>
      </a:lt1>
      <a:dk2>
        <a:srgbClr val="003761"/>
      </a:dk2>
      <a:lt2>
        <a:srgbClr val="FFFFFF"/>
      </a:lt2>
      <a:accent1>
        <a:srgbClr val="3867C8"/>
      </a:accent1>
      <a:accent2>
        <a:srgbClr val="FF6875"/>
      </a:accent2>
      <a:accent3>
        <a:srgbClr val="D7D3D3"/>
      </a:accent3>
      <a:accent4>
        <a:srgbClr val="009D6F"/>
      </a:accent4>
      <a:accent5>
        <a:srgbClr val="FBD036"/>
      </a:accent5>
      <a:accent6>
        <a:srgbClr val="5A6E82"/>
      </a:accent6>
      <a:hlink>
        <a:srgbClr val="30A5FF"/>
      </a:hlink>
      <a:folHlink>
        <a:srgbClr val="FF6875"/>
      </a:folHlink>
    </a:clrScheme>
    <a:fontScheme name="sd_skrif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oronakommisjonen_theme2" id="{B34661FE-C534-497D-9042-DEF53160473C}" vid="{CBE54D4C-CD43-4312-BADF-0D008F26D4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66108A073BFC942BA6CC8719EB5EDE6" ma:contentTypeVersion="2" ma:contentTypeDescription="Opprett et nytt dokument." ma:contentTypeScope="" ma:versionID="a726ae12e89b0e97f2699a4bd326e375">
  <xsd:schema xmlns:xsd="http://www.w3.org/2001/XMLSchema" xmlns:xs="http://www.w3.org/2001/XMLSchema" xmlns:p="http://schemas.microsoft.com/office/2006/metadata/properties" xmlns:ns2="de17518a-0594-4bbd-9c86-14cbe3c2e54e" targetNamespace="http://schemas.microsoft.com/office/2006/metadata/properties" ma:root="true" ma:fieldsID="8fe49b6094ea28ff579ea2fee7faefa6" ns2:_="">
    <xsd:import namespace="de17518a-0594-4bbd-9c86-14cbe3c2e54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17518a-0594-4bbd-9c86-14cbe3c2e54e"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F8D8CA-82A4-4AAB-86BB-1C215B9215AC}">
  <ds:schemaRefs>
    <ds:schemaRef ds:uri="http://schemas.microsoft.com/sharepoint/v3/contenttype/forms"/>
  </ds:schemaRefs>
</ds:datastoreItem>
</file>

<file path=customXml/itemProps2.xml><?xml version="1.0" encoding="utf-8"?>
<ds:datastoreItem xmlns:ds="http://schemas.openxmlformats.org/officeDocument/2006/customXml" ds:itemID="{52FFF0D5-4C5C-4721-BD33-EA1B13C03512}">
  <ds:schemaRefs>
    <ds:schemaRef ds:uri="http://schemas.microsoft.com/office/2006/metadata/propertie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de17518a-0594-4bbd-9c86-14cbe3c2e54e"/>
    <ds:schemaRef ds:uri="http://purl.org/dc/dcmitype/"/>
  </ds:schemaRefs>
</ds:datastoreItem>
</file>

<file path=customXml/itemProps3.xml><?xml version="1.0" encoding="utf-8"?>
<ds:datastoreItem xmlns:ds="http://schemas.openxmlformats.org/officeDocument/2006/customXml" ds:itemID="{8ED773E1-1F12-404F-8A4A-B3E5CEAECD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17518a-0594-4bbd-9c86-14cbe3c2e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Koronakommisjonen_theme</Template>
  <TotalTime>725</TotalTime>
  <Words>4044</Words>
  <Application>Microsoft Office PowerPoint</Application>
  <PresentationFormat>Widescreen</PresentationFormat>
  <Paragraphs>312</Paragraphs>
  <Slides>19</Slides>
  <Notes>19</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19</vt:i4>
      </vt:variant>
    </vt:vector>
  </HeadingPairs>
  <TitlesOfParts>
    <vt:vector size="25" baseType="lpstr">
      <vt:lpstr>Arial</vt:lpstr>
      <vt:lpstr>Calibri</vt:lpstr>
      <vt:lpstr>Open Sans</vt:lpstr>
      <vt:lpstr>Open Sans Semibold</vt:lpstr>
      <vt:lpstr>Verdana</vt:lpstr>
      <vt:lpstr>Koronakommisjonen_theme2</vt:lpstr>
      <vt:lpstr>PowerPoint-presentasjon</vt:lpstr>
      <vt:lpstr>Kommisjonens arbeid med denne andre rapporten</vt:lpstr>
      <vt:lpstr>Avgrensninger</vt:lpstr>
      <vt:lpstr>Seks delprosjekter</vt:lpstr>
      <vt:lpstr>Informasjonsinnhenting </vt:lpstr>
      <vt:lpstr>Spørsmålene vi har stilt</vt:lpstr>
      <vt:lpstr>Noen hovedfunn</vt:lpstr>
      <vt:lpstr>Noen hovedfunn</vt:lpstr>
      <vt:lpstr>Noen hovedfunn</vt:lpstr>
      <vt:lpstr>Kommunelegenes situasjon under pandemien</vt:lpstr>
      <vt:lpstr>Intensivberedskapen på sykehusene</vt:lpstr>
      <vt:lpstr>Regjeringen hadde sterk styring med håndteringen </vt:lpstr>
      <vt:lpstr>Importsmitte, innreiserestriksjoner og innreisekarantene</vt:lpstr>
      <vt:lpstr>Vaksineanskaffelser</vt:lpstr>
      <vt:lpstr>Vaksinestrategien og gjennomføringen av vaksinasjonen</vt:lpstr>
      <vt:lpstr>Pandemien rammet barn og unge og studenter hardt</vt:lpstr>
      <vt:lpstr>Pandemien rammet innvandrerbefolkningen hardt</vt:lpstr>
      <vt:lpstr>Pandemien har forsterket sosiale ulikheter</vt:lpstr>
      <vt:lpstr>To overordnede anbefalinger</vt:lpstr>
    </vt:vector>
  </TitlesOfParts>
  <Company>Forsvarsdepartementet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Halvorsen, Siri</dc:creator>
  <cp:lastModifiedBy>Aamodt, Linda</cp:lastModifiedBy>
  <cp:revision>38</cp:revision>
  <cp:lastPrinted>2022-04-26T08:16:39Z</cp:lastPrinted>
  <dcterms:created xsi:type="dcterms:W3CDTF">2020-05-14T19:07:53Z</dcterms:created>
  <dcterms:modified xsi:type="dcterms:W3CDTF">2022-05-09T07:20:25Z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0x010100866108A073BFC942BA6CC8719EB5EDE6</vt:lpwstr>
  </property>
</Properties>
</file>