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C8228-0CF6-4DB1-8731-4BC8B2A76617}" type="datetimeFigureOut">
              <a:rPr lang="nb-NO" smtClean="0"/>
              <a:t>03.05.2022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ECCE2-7EBD-407E-84E8-8A07B6E7D9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7629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C57B4D-F3D9-43BD-AA86-A0873412E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2EF5B90-EADA-44A6-AFCE-0510303D9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F179F1-E2D8-46D5-9472-449FE297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0F5A-853D-4CB1-9133-454344B8B4B2}" type="datetime1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156CE52-2452-431F-896F-C9B562560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294C20-66DE-4F70-BDCD-4ECEE282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72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301BCA-FB82-4A18-88BF-D8BA4191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3E91D02-1345-4C9B-90F1-9CCD36D36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564202-2C4A-43A8-B4B2-B9681E69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55B40-5499-468D-9499-6F75FF0B66E5}" type="datetime1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997F9B-E3BE-4CD2-B39D-822257F8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199A0BC-0680-4F04-A87C-0F2F90A6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113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7EECEF9-6B14-4CA4-87D1-C3DDFC1F4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5A92668-BBC2-4CEF-9095-F7B0B658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666728-A9CE-45C6-84F3-E71FA1C0C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8D10D-6AC5-48FB-9C9A-A890FC28DDA8}" type="datetime1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2AF239-ABC0-4925-8FC2-FDA2B8EF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2C5179-87E0-4D78-B4B1-18E37A0D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162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F72617-217F-45A6-941B-A5F8B31B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C784C0-A2FA-4A06-839D-EA272E68D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FDDF80-99CC-4C4E-9CFE-8BECA40F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5302-C003-47A3-B0FA-7402F5A5EA55}" type="datetime1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5AB384-5289-4B6D-AD57-3EBB30FE6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933116-5EB7-4716-A42D-53B2EF12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578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535F76-6C58-4C1F-A622-AAF0AE73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0B14188-C791-4CE0-8404-8045E0BAE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D9FE02-521C-4903-86BC-A0BE9167D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E98D-5DB5-415A-8A59-A329F3708438}" type="datetime1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E6DD1B-B0E4-4CA6-87AB-B8EDA73A9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61EFDC0-08D3-44CF-B143-74F55D6B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82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2087D8-D1B1-42F5-A835-94A9C6B34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0A3E04-B0E8-4888-9D1A-32F00916F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97FDDCD-883D-45DE-AD1D-F7E5B7E1B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14D92BE-C96D-4B58-BBAB-39220E4C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A95A-81E5-44B1-B911-28ACA421F3DC}" type="datetime1">
              <a:rPr lang="nb-NO" smtClean="0"/>
              <a:t>03.05.2022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6626C21-5048-411F-9DB5-CEFB9F96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6574037-ADC0-4018-8C7D-CAB85F8C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68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468137-747D-4421-8D18-CE0095A5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62903AB-D238-40C4-A8F8-6E8CF5687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7782037-265A-46E3-8BAE-C3379CC2D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FA05CC4-6B0E-4B33-B88F-EA2D3E288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6638FB5-9ECF-4C1F-AAFF-4853D6C3B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89641C8-E698-437E-BF0D-10633465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1FA0-807A-4BCD-9133-FA25E6B14F4A}" type="datetime1">
              <a:rPr lang="nb-NO" smtClean="0"/>
              <a:t>03.05.2022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BFA52A3-B584-4F7A-B28D-0C72B4ED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16AC5C0-6436-4516-ABC2-66DE0213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053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5DB874-9DC2-42C2-906F-4B6FC7CF9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E9E094-6DB1-45C6-A14A-53EF9A3AE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3B9A-1E79-416F-B71D-42904A8E96DB}" type="datetime1">
              <a:rPr lang="nb-NO" smtClean="0"/>
              <a:t>03.05.2022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9D2E6BE-CB84-45E4-B2FB-03F3A64D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6995869-DBEA-41E4-9B73-6A06ABDC8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377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2E6D5B3-3308-44C4-8C34-D04D4F9A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91A9-029D-493E-A102-47BAC665E9B9}" type="datetime1">
              <a:rPr lang="nb-NO" smtClean="0"/>
              <a:t>03.05.2022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5E7C028-7B40-4EE9-8EBD-7994F31E7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C747689-C0F1-4475-9FEA-685D4C97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32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4780AC-EB93-4204-AEA1-E1EEF071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FA2B50-DB0A-4F03-B3DE-FB03004D5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CA0429E-813A-4D7C-86B2-D356F46BD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AD3B22A-6194-4AAD-8F60-CB9B84845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0ACE-E0D0-495F-B241-C7503F31C308}" type="datetime1">
              <a:rPr lang="nb-NO" smtClean="0"/>
              <a:t>03.05.2022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4C65DC6-AA26-4326-A013-80E0F9100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60A7038-AD4C-4B17-98E4-4B9361FE0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545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0E45D1-248F-40CD-8340-A01F5AF9D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CBE447F-C450-43F6-97C5-002755BD0F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8B98348-5B7F-4CE0-A41F-269D248EF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51A92CA-5D05-4150-A8EA-04C57B5D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78E25-C02E-43DE-92CC-CCDE511394D1}" type="datetime1">
              <a:rPr lang="nb-NO" smtClean="0"/>
              <a:t>03.05.2022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4436D9-3B6D-48B7-8E2A-66C9853F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A8C596-F8B3-4E83-9C1A-889A42E3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398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A97422E-AFCE-4D51-B6C5-C1A4C0658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1CC4CC7-9017-427A-A630-7766B72A7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FB5532-0436-4D7F-800F-5F47CCCFA2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0BF02-94BD-4E7F-B81E-942F0E904C71}" type="datetime1">
              <a:rPr lang="nb-NO" smtClean="0"/>
              <a:t>03.05.2022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65F76DD-4726-4C96-B442-E66179274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E646F32-D441-42C7-BB3F-7EB40E9E6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F607D-2EDB-4B11-B1A3-653143461D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857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4A666A-5A0D-4FC9-8836-3AF4EFE4FD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9558"/>
            <a:ext cx="9144000" cy="627062"/>
          </a:xfrm>
        </p:spPr>
        <p:txBody>
          <a:bodyPr>
            <a:noAutofit/>
          </a:bodyPr>
          <a:lstStyle/>
          <a:p>
            <a:pPr algn="r"/>
            <a:r>
              <a:rPr lang="ar-EG" sz="2800" b="1" dirty="0">
                <a:solidFill>
                  <a:schemeClr val="tx1"/>
                </a:solidFill>
              </a:rPr>
              <a:t>لجنة شؤون </a:t>
            </a:r>
            <a:r>
              <a:rPr lang="ar-EG" sz="2800" b="1" dirty="0" err="1">
                <a:solidFill>
                  <a:schemeClr val="tx1"/>
                </a:solidFill>
              </a:rPr>
              <a:t>الكورونا</a:t>
            </a:r>
            <a:br>
              <a:rPr lang="ar-EG" sz="2800" b="1" dirty="0">
                <a:solidFill>
                  <a:schemeClr val="tx1"/>
                </a:solidFill>
              </a:rPr>
            </a:br>
            <a:r>
              <a:rPr lang="ar-EG" sz="2200" dirty="0">
                <a:solidFill>
                  <a:schemeClr val="tx1"/>
                </a:solidFill>
              </a:rPr>
              <a:t>تم تعيين اللجنة من قبل مجلس الوزراء في 24 نيسان/ ابريل 2020</a:t>
            </a:r>
            <a:endParaRPr lang="nb-NO" sz="22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8BF5D44-2F2A-4FCB-96EE-7B144C6BB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7956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lang="ar-IQ" dirty="0"/>
          </a:p>
          <a:p>
            <a:r>
              <a:rPr lang="ar-IQ" sz="3800" dirty="0"/>
              <a:t>التقرير الثاني للجنة كورونا</a:t>
            </a:r>
          </a:p>
          <a:p>
            <a:br>
              <a:rPr lang="nb-NO" dirty="0"/>
            </a:br>
            <a:r>
              <a:rPr lang="ar-IQ" dirty="0" err="1"/>
              <a:t>ايكيل</a:t>
            </a:r>
            <a:r>
              <a:rPr lang="ar-IQ" dirty="0"/>
              <a:t> </a:t>
            </a:r>
            <a:r>
              <a:rPr lang="ar-IQ" dirty="0" err="1"/>
              <a:t>ماتسن</a:t>
            </a:r>
            <a:r>
              <a:rPr lang="ar-IQ" dirty="0"/>
              <a:t> </a:t>
            </a:r>
          </a:p>
          <a:p>
            <a:r>
              <a:rPr lang="ar-IQ" dirty="0"/>
              <a:t>26</a:t>
            </a:r>
            <a:r>
              <a:rPr lang="nb-NO" dirty="0"/>
              <a:t>.04.2022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157747-A106-4181-8D7F-30EA442CA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33221"/>
            <a:ext cx="121920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k 4">
            <a:extLst>
              <a:ext uri="{FF2B5EF4-FFF2-40B4-BE49-F238E27FC236}">
                <a16:creationId xmlns:a16="http://schemas.microsoft.com/office/drawing/2014/main" id="{F288E83B-9069-4AA3-A18A-266BE17F8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80541" y="307853"/>
            <a:ext cx="6191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22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916CD7-AF1C-4C0B-91BA-E11112B69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وضع أطباء البلدية اثناء الجائحة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DCCE51-283E-43B0-AADC-AA8A07697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EG" sz="3000" b="1" dirty="0"/>
              <a:t>النتائج الرئيسية:</a:t>
            </a:r>
            <a:endParaRPr lang="ar-IQ" sz="3000" b="1" dirty="0"/>
          </a:p>
          <a:p>
            <a:pPr algn="r" rtl="1"/>
            <a:r>
              <a:rPr lang="ar-EG" dirty="0"/>
              <a:t>لم تكن وظيفة طبيب البلدية مجهزة بما يكفي لمواجهة ال</a:t>
            </a:r>
            <a:r>
              <a:rPr lang="ar-IQ" dirty="0"/>
              <a:t>جائحة</a:t>
            </a:r>
            <a:r>
              <a:rPr lang="ar-EG" dirty="0"/>
              <a:t>.</a:t>
            </a:r>
            <a:endParaRPr lang="ar-IQ" dirty="0"/>
          </a:p>
          <a:p>
            <a:pPr algn="r" rtl="1"/>
            <a:r>
              <a:rPr lang="ar-EG" dirty="0"/>
              <a:t>لقد بذل أطباء البلدية جهدًا </a:t>
            </a:r>
            <a:r>
              <a:rPr lang="ar-IQ" dirty="0"/>
              <a:t>يفوق كل التوقعات في عملهم</a:t>
            </a:r>
            <a:r>
              <a:rPr lang="ar-EG" dirty="0"/>
              <a:t>.</a:t>
            </a:r>
            <a:endParaRPr lang="ar-IQ" dirty="0"/>
          </a:p>
          <a:p>
            <a:pPr algn="r" rtl="1"/>
            <a:r>
              <a:rPr lang="ar-IQ" dirty="0"/>
              <a:t>كان ي</a:t>
            </a:r>
            <a:r>
              <a:rPr lang="ar-EG" dirty="0"/>
              <a:t>تم الإعلان عن </a:t>
            </a:r>
            <a:r>
              <a:rPr lang="ar-IQ" dirty="0"/>
              <a:t>ال</a:t>
            </a:r>
            <a:r>
              <a:rPr lang="ar-EG" dirty="0"/>
              <a:t>قواعد و</a:t>
            </a:r>
            <a:r>
              <a:rPr lang="ar-IQ" dirty="0"/>
              <a:t>ال</a:t>
            </a:r>
            <a:r>
              <a:rPr lang="ar-EG" dirty="0"/>
              <a:t>تدابير </a:t>
            </a:r>
            <a:r>
              <a:rPr lang="ar-IQ" dirty="0"/>
              <a:t>ال</a:t>
            </a:r>
            <a:r>
              <a:rPr lang="ar-EG" dirty="0"/>
              <a:t>جديدة في المؤتمرات الصحفية.</a:t>
            </a:r>
            <a:endParaRPr lang="ar-IQ" dirty="0"/>
          </a:p>
          <a:p>
            <a:pPr marL="0" indent="0" algn="r" rtl="1">
              <a:buNone/>
            </a:pPr>
            <a:endParaRPr lang="ar-IQ" dirty="0"/>
          </a:p>
          <a:p>
            <a:pPr marL="0" indent="0" algn="r" rtl="1">
              <a:buNone/>
            </a:pPr>
            <a:r>
              <a:rPr lang="ar-IQ" sz="3000" b="1" dirty="0"/>
              <a:t>العبرة المكتسبة</a:t>
            </a:r>
            <a:r>
              <a:rPr lang="ar-EG" sz="3000" b="1" dirty="0"/>
              <a:t>:</a:t>
            </a:r>
            <a:endParaRPr lang="ar-IQ" sz="3000" b="1" dirty="0"/>
          </a:p>
          <a:p>
            <a:pPr algn="r" rtl="1"/>
            <a:r>
              <a:rPr lang="ar-EG" dirty="0"/>
              <a:t>من المهم أن </a:t>
            </a:r>
            <a:r>
              <a:rPr lang="ar-IQ" dirty="0"/>
              <a:t>تقدر</a:t>
            </a:r>
            <a:r>
              <a:rPr lang="ar-EG" dirty="0"/>
              <a:t> البلديات </a:t>
            </a:r>
            <a:r>
              <a:rPr lang="ar-IQ" dirty="0"/>
              <a:t>الأهمية البالغة ل</a:t>
            </a:r>
            <a:r>
              <a:rPr lang="ar-EG" dirty="0"/>
              <a:t>وظيفة طبيب البلدية</a:t>
            </a:r>
            <a:r>
              <a:rPr lang="ar-IQ" dirty="0"/>
              <a:t> سواء في</a:t>
            </a:r>
            <a:r>
              <a:rPr lang="ar-EG" dirty="0"/>
              <a:t> </a:t>
            </a:r>
            <a:r>
              <a:rPr lang="ar-IQ" dirty="0"/>
              <a:t>وقت </a:t>
            </a:r>
            <a:r>
              <a:rPr lang="ar-EG" dirty="0"/>
              <a:t>الأزمات </a:t>
            </a:r>
            <a:r>
              <a:rPr lang="ar-IQ" dirty="0"/>
              <a:t>أو غيرها على حد سواء</a:t>
            </a:r>
            <a:r>
              <a:rPr lang="ar-EG" dirty="0"/>
              <a:t>.</a:t>
            </a:r>
            <a:endParaRPr lang="ar-IQ" dirty="0"/>
          </a:p>
          <a:p>
            <a:pPr algn="r" rtl="1"/>
            <a:r>
              <a:rPr lang="ar-EG" dirty="0"/>
              <a:t>يجب أن تتأكد البلديات من</a:t>
            </a:r>
            <a:r>
              <a:rPr lang="ar-IQ" dirty="0"/>
              <a:t> عدم اعتماد</a:t>
            </a:r>
            <a:r>
              <a:rPr lang="ar-EG" dirty="0"/>
              <a:t> وظيفة طبيب البلدية على الأفراد</a:t>
            </a:r>
            <a:r>
              <a:rPr lang="ar-IQ" dirty="0"/>
              <a:t> </a:t>
            </a:r>
            <a:r>
              <a:rPr lang="ar-EG" dirty="0"/>
              <a:t>بشكل كامل.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4FD8451-99AD-4587-98B2-A2DB3755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7298C77-8AC5-4939-962B-960E32A7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491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12A8D-6E7F-4C4F-B09A-BF4D21298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الاستعداد في اقسام العناية المركزة في المستشفيات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2F1EEF-FD78-42B3-BC98-771F6E12B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EG" sz="3000" b="1" dirty="0"/>
              <a:t>النتائج الرئيسية:</a:t>
            </a:r>
            <a:endParaRPr lang="ar-IQ" sz="3000" b="1" dirty="0"/>
          </a:p>
          <a:p>
            <a:pPr algn="r" rtl="1"/>
            <a:r>
              <a:rPr lang="ar-EG" dirty="0"/>
              <a:t>كان الاستعداد </a:t>
            </a:r>
            <a:r>
              <a:rPr lang="ar-IQ" dirty="0"/>
              <a:t>لتقديم العناية المركزة</a:t>
            </a:r>
            <a:r>
              <a:rPr lang="ar-EG" dirty="0"/>
              <a:t> في المستشفيات سيئًا للغاية عند</a:t>
            </a:r>
            <a:r>
              <a:rPr lang="ar-IQ" dirty="0"/>
              <a:t> وصول</a:t>
            </a:r>
            <a:r>
              <a:rPr lang="ar-EG" dirty="0"/>
              <a:t> ال</a:t>
            </a:r>
            <a:r>
              <a:rPr lang="ar-IQ" dirty="0"/>
              <a:t>جائحة</a:t>
            </a:r>
            <a:r>
              <a:rPr lang="ar-EG" dirty="0"/>
              <a:t> </a:t>
            </a:r>
            <a:r>
              <a:rPr lang="ar-IQ" dirty="0"/>
              <a:t>الى </a:t>
            </a:r>
            <a:r>
              <a:rPr lang="ar-EG" dirty="0"/>
              <a:t>النرويج.</a:t>
            </a:r>
            <a:endParaRPr lang="ar-IQ" dirty="0"/>
          </a:p>
          <a:p>
            <a:pPr algn="r" rtl="1"/>
            <a:r>
              <a:rPr lang="ar-EG" dirty="0"/>
              <a:t>كانت أوجه القصور في </a:t>
            </a:r>
            <a:r>
              <a:rPr lang="ar-IQ" dirty="0"/>
              <a:t>الاستعداد للعناية المركزة</a:t>
            </a:r>
            <a:r>
              <a:rPr lang="ar-EG" dirty="0"/>
              <a:t> معروفة للسلطات.</a:t>
            </a:r>
            <a:endParaRPr lang="ar-IQ" dirty="0"/>
          </a:p>
          <a:p>
            <a:pPr algn="r" rtl="1"/>
            <a:r>
              <a:rPr lang="ar-EG" dirty="0"/>
              <a:t>بدأ العمل في </a:t>
            </a:r>
            <a:r>
              <a:rPr lang="ar-IQ" dirty="0"/>
              <a:t>دراسة</a:t>
            </a:r>
            <a:r>
              <a:rPr lang="ar-EG" dirty="0"/>
              <a:t> ا</a:t>
            </a:r>
            <a:r>
              <a:rPr lang="ar-IQ" dirty="0"/>
              <a:t>لا</a:t>
            </a:r>
            <a:r>
              <a:rPr lang="ar-EG" dirty="0" err="1"/>
              <a:t>حتياجات</a:t>
            </a:r>
            <a:r>
              <a:rPr lang="ar-EG" dirty="0"/>
              <a:t> </a:t>
            </a:r>
            <a:r>
              <a:rPr lang="ar-IQ" dirty="0"/>
              <a:t>ل</a:t>
            </a:r>
            <a:r>
              <a:rPr lang="ar-EG" dirty="0"/>
              <a:t>لعناية المركزة، لكنه توقف – </a:t>
            </a:r>
            <a:r>
              <a:rPr lang="ar-IQ" dirty="0"/>
              <a:t>دار </a:t>
            </a:r>
            <a:r>
              <a:rPr lang="ar-EG" dirty="0"/>
              <a:t>خلاف حول م</a:t>
            </a:r>
            <a:r>
              <a:rPr lang="ar-IQ" dirty="0"/>
              <a:t>ف</a:t>
            </a:r>
            <a:r>
              <a:rPr lang="ar-EG" dirty="0"/>
              <a:t>ه</a:t>
            </a:r>
            <a:r>
              <a:rPr lang="ar-IQ" dirty="0"/>
              <a:t>وم</a:t>
            </a:r>
            <a:r>
              <a:rPr lang="ar-EG" dirty="0"/>
              <a:t> "</a:t>
            </a:r>
            <a:r>
              <a:rPr lang="ar-IQ" dirty="0"/>
              <a:t>مكان في</a:t>
            </a:r>
            <a:r>
              <a:rPr lang="ar-EG" dirty="0"/>
              <a:t> العناية المركزة"</a:t>
            </a:r>
            <a:endParaRPr lang="ar-IQ" dirty="0"/>
          </a:p>
          <a:p>
            <a:pPr marL="0" indent="0" algn="r" rtl="1">
              <a:buNone/>
            </a:pPr>
            <a:r>
              <a:rPr lang="ar-IQ" sz="3000" b="1" dirty="0"/>
              <a:t>ن</a:t>
            </a:r>
            <a:r>
              <a:rPr lang="ar-EG" sz="3000" b="1" dirty="0"/>
              <a:t>ص</a:t>
            </a:r>
            <a:r>
              <a:rPr lang="ar-IQ" sz="3000" b="1" dirty="0" err="1"/>
              <a:t>يحة</a:t>
            </a:r>
            <a:r>
              <a:rPr lang="ar-EG" sz="3000" b="1" dirty="0"/>
              <a:t>:</a:t>
            </a:r>
            <a:endParaRPr lang="ar-IQ" sz="3000" b="1" dirty="0"/>
          </a:p>
          <a:p>
            <a:pPr algn="r" rtl="1"/>
            <a:r>
              <a:rPr lang="ar-EG" dirty="0"/>
              <a:t>يجب زيادة السعة الأساسية في </a:t>
            </a:r>
            <a:r>
              <a:rPr lang="ar-IQ" dirty="0"/>
              <a:t>اجنحة </a:t>
            </a:r>
            <a:r>
              <a:rPr lang="ar-EG" dirty="0"/>
              <a:t>العناية المركزة و</a:t>
            </a:r>
            <a:r>
              <a:rPr lang="ar-IQ" dirty="0"/>
              <a:t>أ</a:t>
            </a:r>
            <a:r>
              <a:rPr lang="ar-EG" dirty="0"/>
              <a:t>جنحة </a:t>
            </a:r>
            <a:r>
              <a:rPr lang="ar-IQ" dirty="0"/>
              <a:t>العناية </a:t>
            </a:r>
            <a:r>
              <a:rPr lang="ar-EG" dirty="0"/>
              <a:t>المتوسطة إلى حد ما.</a:t>
            </a:r>
            <a:endParaRPr lang="ar-IQ" dirty="0"/>
          </a:p>
          <a:p>
            <a:pPr algn="r" rtl="1"/>
            <a:r>
              <a:rPr lang="ar-EG" dirty="0"/>
              <a:t>يجب تدريب المزيد من ممرضات العناية المركزة.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8441017-59E1-47E0-A6BB-072227D0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8D98490-82A4-4507-8386-7ADBBD256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62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C6A7D7-ACB7-434B-A1D6-AE3FE04D0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/>
              <a:t>كان للحكومة سيطرة قوية على ال</a:t>
            </a:r>
            <a:r>
              <a:rPr lang="ar-IQ" dirty="0"/>
              <a:t>تعامل مع الجائحة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50AE2A-5384-4C93-81FF-553D59C03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تم عرض العديد من القضايا على طاولة الحكومة، وتم التعامل معها تحت ضغط زمني شديد.</a:t>
            </a:r>
            <a:br>
              <a:rPr lang="ar-IQ" dirty="0"/>
            </a:br>
            <a:endParaRPr lang="ar-IQ" dirty="0"/>
          </a:p>
          <a:p>
            <a:pPr algn="r" rtl="1"/>
            <a:r>
              <a:rPr lang="ar-EG" dirty="0"/>
              <a:t>كان من الممكن ت</a:t>
            </a:r>
            <a:r>
              <a:rPr lang="ar-IQ" dirty="0"/>
              <a:t>خفيف</a:t>
            </a:r>
            <a:r>
              <a:rPr lang="ar-EG" dirty="0"/>
              <a:t> ضغط الوقت من خلال التمييز أ</a:t>
            </a:r>
            <a:r>
              <a:rPr lang="ar-IQ" dirty="0"/>
              <a:t>لا</a:t>
            </a:r>
            <a:r>
              <a:rPr lang="ar-EG" dirty="0"/>
              <a:t>فضل بين القرارات التي ينبغي أن تتخذها الحكومة وتلك التي يمكن اتخاذها على مستوى أدنى.</a:t>
            </a:r>
            <a:endParaRPr lang="ar-IQ" dirty="0"/>
          </a:p>
          <a:p>
            <a:pPr algn="r" rtl="1"/>
            <a:endParaRPr lang="ar-IQ" dirty="0"/>
          </a:p>
          <a:p>
            <a:pPr algn="r" rtl="1"/>
            <a:r>
              <a:rPr lang="ar-EG" dirty="0"/>
              <a:t>لم يكن هناك اهتمام كاف ب</a:t>
            </a:r>
            <a:r>
              <a:rPr lang="ar-IQ" dirty="0"/>
              <a:t>امكانيات</a:t>
            </a:r>
            <a:r>
              <a:rPr lang="ar-EG" dirty="0"/>
              <a:t> تطور ال</a:t>
            </a:r>
            <a:r>
              <a:rPr lang="ar-IQ" dirty="0"/>
              <a:t>جائحة</a:t>
            </a:r>
            <a:r>
              <a:rPr lang="ar-EG" dirty="0"/>
              <a:t> وكيفية التعامل معه</a:t>
            </a:r>
            <a:r>
              <a:rPr lang="ar-IQ" dirty="0"/>
              <a:t>ا</a:t>
            </a:r>
            <a:r>
              <a:rPr lang="ar-EG" dirty="0"/>
              <a:t>.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36563F7-748D-4266-9B5B-B4AD383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58DD0C-549B-424C-AAFE-9A371F68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513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D0F990-D8B3-4BE8-A74E-FC6A613E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ال</a:t>
            </a:r>
            <a:r>
              <a:rPr lang="ar-EG" dirty="0"/>
              <a:t>عدوى </a:t>
            </a:r>
            <a:r>
              <a:rPr lang="ar-IQ" dirty="0"/>
              <a:t>القادمة من الخارج</a:t>
            </a:r>
            <a:r>
              <a:rPr lang="ar-EG" dirty="0"/>
              <a:t> وقيود الدخول والحجر الصحي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F39591-80A4-4807-BAE6-59C1C8BB1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dirty="0"/>
              <a:t>اتخذت السلطات إجراءات </a:t>
            </a:r>
            <a:r>
              <a:rPr lang="ar-IQ" dirty="0"/>
              <a:t>قاسية</a:t>
            </a:r>
            <a:r>
              <a:rPr lang="ar-EG" dirty="0"/>
              <a:t> ضد الأفراد.</a:t>
            </a:r>
            <a:endParaRPr lang="ar-IQ" dirty="0"/>
          </a:p>
          <a:p>
            <a:pPr algn="r" rtl="1"/>
            <a:endParaRPr lang="ar-IQ" dirty="0"/>
          </a:p>
          <a:p>
            <a:pPr algn="r" rtl="1"/>
            <a:r>
              <a:rPr lang="ar-EG" dirty="0"/>
              <a:t>اتسمت الإجراءات </a:t>
            </a:r>
            <a:r>
              <a:rPr lang="ar-EG" dirty="0" err="1"/>
              <a:t>بالإ</a:t>
            </a:r>
            <a:r>
              <a:rPr lang="ar-IQ" dirty="0" err="1"/>
              <a:t>ستعجال</a:t>
            </a:r>
            <a:r>
              <a:rPr lang="ar-EG" dirty="0"/>
              <a:t>، والمشاركة ال</a:t>
            </a:r>
            <a:r>
              <a:rPr lang="ar-IQ" dirty="0"/>
              <a:t>ضعيف</a:t>
            </a:r>
            <a:r>
              <a:rPr lang="ar-EG" dirty="0"/>
              <a:t>ة من أو</a:t>
            </a:r>
            <a:r>
              <a:rPr lang="ar-IQ" dirty="0" err="1"/>
              <a:t>لئك</a:t>
            </a:r>
            <a:r>
              <a:rPr lang="ar-EG" dirty="0"/>
              <a:t> الذين ي</a:t>
            </a:r>
            <a:r>
              <a:rPr lang="ar-IQ" dirty="0" err="1"/>
              <a:t>طبقون</a:t>
            </a:r>
            <a:r>
              <a:rPr lang="ar-EG" dirty="0"/>
              <a:t> اللوائح</a:t>
            </a:r>
            <a:r>
              <a:rPr lang="ar-IQ" dirty="0"/>
              <a:t> على ارض الواقع</a:t>
            </a:r>
            <a:r>
              <a:rPr lang="ar-EG" dirty="0"/>
              <a:t> و</a:t>
            </a:r>
            <a:r>
              <a:rPr lang="ar-IQ" dirty="0"/>
              <a:t>كذلك </a:t>
            </a:r>
            <a:r>
              <a:rPr lang="ar-EG" dirty="0"/>
              <a:t>التعديلات المستمرة</a:t>
            </a:r>
            <a:r>
              <a:rPr lang="ar-IQ" dirty="0"/>
              <a:t>.</a:t>
            </a:r>
          </a:p>
          <a:p>
            <a:pPr algn="r" rtl="1"/>
            <a:endParaRPr lang="ar-IQ" dirty="0"/>
          </a:p>
          <a:p>
            <a:pPr algn="r" rtl="1"/>
            <a:r>
              <a:rPr lang="ar-EG" dirty="0"/>
              <a:t>قلة المعرفة حول تأثير تدابير مكافحة العدوى والعواقب </a:t>
            </a:r>
            <a:r>
              <a:rPr lang="ar-IQ" dirty="0"/>
              <a:t>المترتبة </a:t>
            </a:r>
            <a:r>
              <a:rPr lang="ar-EG" dirty="0"/>
              <a:t>على المجتمع.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B6EEB0E-EC73-442E-A4CD-AC809ECB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28CAAF7-13E0-4955-BA33-D6773DCA0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6146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EAD368-898C-4C47-84E5-7DC9C9E0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شراء اللقاحات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B892BC4-C139-4996-8040-7C6FB1C22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3000" b="1" dirty="0"/>
              <a:t>النتائج الرئيسية:</a:t>
            </a:r>
            <a:endParaRPr lang="ar-IQ" sz="3000" b="1" dirty="0"/>
          </a:p>
          <a:p>
            <a:pPr algn="r" rtl="1"/>
            <a:r>
              <a:rPr lang="ar-EG" dirty="0"/>
              <a:t>نجح</a:t>
            </a:r>
            <a:r>
              <a:rPr lang="ar-IQ" dirty="0"/>
              <a:t>ت</a:t>
            </a:r>
            <a:r>
              <a:rPr lang="ar-EG" dirty="0"/>
              <a:t> السلطات </a:t>
            </a:r>
            <a:r>
              <a:rPr lang="ar-IQ" dirty="0"/>
              <a:t>بشكل ممتاز </a:t>
            </a:r>
            <a:r>
              <a:rPr lang="ar-EG" dirty="0"/>
              <a:t>في الحصول على اللقاحات للسكان.</a:t>
            </a:r>
            <a:r>
              <a:rPr lang="ar-IQ" dirty="0"/>
              <a:t> </a:t>
            </a:r>
            <a:r>
              <a:rPr lang="ar-EG" dirty="0"/>
              <a:t>كانت استراتيجية الارتباط بمشتريات الاتحاد الأوروبي هي أفضل ما يمكن أن تختاره النرويج.</a:t>
            </a:r>
            <a:endParaRPr lang="ar-IQ" dirty="0"/>
          </a:p>
          <a:p>
            <a:pPr algn="r" rtl="1"/>
            <a:r>
              <a:rPr lang="ar-IQ" dirty="0"/>
              <a:t>تعد </a:t>
            </a:r>
            <a:r>
              <a:rPr lang="ar-EG" dirty="0"/>
              <a:t>النرويج ضعيفة</a:t>
            </a:r>
            <a:r>
              <a:rPr lang="ar-IQ" dirty="0"/>
              <a:t>ً</a:t>
            </a:r>
            <a:r>
              <a:rPr lang="ar-EG" dirty="0"/>
              <a:t> وتعتمد على التحالفات الدولية في مجال الصحة. لقد نجحنا بفضل حسن النية ومساعدة الاتحاد الأوروبي و</a:t>
            </a:r>
            <a:r>
              <a:rPr lang="ar-IQ" dirty="0"/>
              <a:t>بعض </a:t>
            </a:r>
            <a:r>
              <a:rPr lang="ar-EG" dirty="0"/>
              <a:t>الدول في أوروبا.</a:t>
            </a:r>
            <a:endParaRPr lang="ar-IQ" dirty="0"/>
          </a:p>
          <a:p>
            <a:pPr algn="r" rtl="1"/>
            <a:endParaRPr lang="ar-IQ" dirty="0"/>
          </a:p>
          <a:p>
            <a:pPr marL="0" indent="0" algn="r" rtl="1">
              <a:buNone/>
            </a:pPr>
            <a:r>
              <a:rPr lang="ar-IQ" sz="3000" b="1" dirty="0"/>
              <a:t>العبرة المكتسبة</a:t>
            </a:r>
            <a:r>
              <a:rPr lang="ar-EG" sz="3000" b="1" dirty="0"/>
              <a:t>:</a:t>
            </a:r>
            <a:endParaRPr lang="ar-IQ" sz="3000" b="1" dirty="0"/>
          </a:p>
          <a:p>
            <a:pPr algn="r" rtl="1"/>
            <a:r>
              <a:rPr lang="ar-IQ" dirty="0"/>
              <a:t>ل</a:t>
            </a:r>
            <a:r>
              <a:rPr lang="ar-EG" dirty="0"/>
              <a:t>معالجة نقاط الضعف، من المهم أن ت</a:t>
            </a:r>
            <a:r>
              <a:rPr lang="ar-IQ" dirty="0" err="1"/>
              <a:t>رتبط</a:t>
            </a:r>
            <a:r>
              <a:rPr lang="ar-EG" dirty="0"/>
              <a:t> النرويج بشكل وثيق </a:t>
            </a:r>
            <a:r>
              <a:rPr lang="ar-IQ" dirty="0"/>
              <a:t>ب</a:t>
            </a:r>
            <a:r>
              <a:rPr lang="ar-EG" dirty="0"/>
              <a:t>التعاون الصحي المعزز للاتحاد الأوروبي.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4DC15DB-FE16-4CBF-87EF-7B567B4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1D89ECD-08FE-4F9E-9FF1-0BF62C306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9472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429776-F844-4134-ABC8-E64935BAE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/>
              <a:t>استراتيجية التطعيم وتنفيذ التطعيم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7BA6F4-4C67-4E75-BD1A-F30C5BCA5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EG" sz="3000" b="1" dirty="0"/>
              <a:t>النتائج الرئيسية:</a:t>
            </a:r>
            <a:endParaRPr lang="ar-IQ" sz="3000" b="1" dirty="0"/>
          </a:p>
          <a:p>
            <a:pPr algn="r" rtl="1"/>
            <a:r>
              <a:rPr lang="ar-EG" dirty="0"/>
              <a:t>كان ت</a:t>
            </a:r>
            <a:r>
              <a:rPr lang="ar-IQ" dirty="0"/>
              <a:t>طعيم</a:t>
            </a:r>
            <a:r>
              <a:rPr lang="ar-EG" dirty="0"/>
              <a:t> السكان ناجحاً ونتج عنه درجة عالية من التطعيم.</a:t>
            </a:r>
            <a:endParaRPr lang="ar-IQ" dirty="0"/>
          </a:p>
          <a:p>
            <a:pPr algn="r" rtl="1"/>
            <a:r>
              <a:rPr lang="ar-IQ" dirty="0"/>
              <a:t>كان من الم</a:t>
            </a:r>
            <a:r>
              <a:rPr lang="ar-EG" dirty="0"/>
              <a:t>مكن للحكومة تحقيق أهدافها الخاصة </a:t>
            </a:r>
            <a:r>
              <a:rPr lang="ar-IQ" dirty="0"/>
              <a:t>ب</a:t>
            </a:r>
            <a:r>
              <a:rPr lang="ar-EG" dirty="0"/>
              <a:t>حماية الصحة وتقليل الاضطرابات في المجتمع</a:t>
            </a:r>
            <a:r>
              <a:rPr lang="ar-IQ" dirty="0"/>
              <a:t> </a:t>
            </a:r>
            <a:r>
              <a:rPr lang="ar-EG" dirty="0"/>
              <a:t>إلى حد كبير</a:t>
            </a:r>
            <a:r>
              <a:rPr lang="ar-IQ" dirty="0"/>
              <a:t> لو قامت بمنح</a:t>
            </a:r>
            <a:r>
              <a:rPr lang="ar-EG" dirty="0"/>
              <a:t> الأولوية الجغرافية ل</a:t>
            </a:r>
            <a:r>
              <a:rPr lang="ar-IQ" dirty="0"/>
              <a:t>توزيع الل</a:t>
            </a:r>
            <a:r>
              <a:rPr lang="ar-EG" dirty="0" err="1"/>
              <a:t>قاحات</a:t>
            </a:r>
            <a:r>
              <a:rPr lang="ar-EG" dirty="0"/>
              <a:t> </a:t>
            </a:r>
            <a:r>
              <a:rPr lang="ar-IQ" dirty="0"/>
              <a:t>على ا</a:t>
            </a:r>
            <a:r>
              <a:rPr lang="ar-EG" dirty="0"/>
              <a:t>لمناطق ذات ضغط العدوى المرتفع</a:t>
            </a:r>
            <a:r>
              <a:rPr lang="ar-IQ" dirty="0"/>
              <a:t> في وقت ابكر.</a:t>
            </a:r>
            <a:r>
              <a:rPr lang="ar-EG" dirty="0"/>
              <a:t> </a:t>
            </a:r>
            <a:endParaRPr lang="ar-IQ" dirty="0"/>
          </a:p>
          <a:p>
            <a:pPr algn="r" rtl="1"/>
            <a:r>
              <a:rPr lang="ar-EG" dirty="0"/>
              <a:t>لم تساهم استراتيجية اللقاح</a:t>
            </a:r>
            <a:r>
              <a:rPr lang="ar-IQ" dirty="0"/>
              <a:t>ات</a:t>
            </a:r>
            <a:r>
              <a:rPr lang="ar-EG" dirty="0"/>
              <a:t> في حماية الأطفال والشباب</a:t>
            </a:r>
            <a:r>
              <a:rPr lang="ar-IQ" dirty="0"/>
              <a:t> </a:t>
            </a:r>
            <a:r>
              <a:rPr lang="ar-EG" dirty="0"/>
              <a:t>بشكل كافٍ.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7D37FD2-9872-48DA-B878-98A1C4B16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4D9C957-F1D5-4035-B10D-ECE32C34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5953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46D3BD-0ECD-416A-8612-165A59AEB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/>
              <a:t>أ</a:t>
            </a:r>
            <a:r>
              <a:rPr lang="ar-IQ" dirty="0"/>
              <a:t>ثرت</a:t>
            </a:r>
            <a:r>
              <a:rPr lang="ar-EG" dirty="0"/>
              <a:t> ال</a:t>
            </a:r>
            <a:r>
              <a:rPr lang="ar-IQ" dirty="0"/>
              <a:t>جائحة على</a:t>
            </a:r>
            <a:r>
              <a:rPr lang="ar-EG" dirty="0"/>
              <a:t> الأطفال والشباب والطلاب بشدة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B44E37-864A-45D0-82ED-7ABC71D7E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EG" sz="3000" b="1" dirty="0"/>
              <a:t>النتائج الرئيسية:</a:t>
            </a:r>
            <a:endParaRPr lang="ar-IQ" sz="3000" b="1" dirty="0"/>
          </a:p>
          <a:p>
            <a:pPr algn="r" rtl="1"/>
            <a:r>
              <a:rPr lang="ar-EG" dirty="0"/>
              <a:t>لم تتمكن السلطات من توفير الحماية الكافية للأطفال والشباب بما يتماشى مع أهدافها.</a:t>
            </a:r>
            <a:endParaRPr lang="ar-IQ" dirty="0"/>
          </a:p>
          <a:p>
            <a:pPr algn="r" rtl="1"/>
            <a:endParaRPr lang="ar-IQ" dirty="0"/>
          </a:p>
          <a:p>
            <a:pPr algn="r" rtl="1"/>
            <a:r>
              <a:rPr lang="ar-IQ" dirty="0"/>
              <a:t>ما زلنا في صدد التوصل الى فهم</a:t>
            </a:r>
            <a:r>
              <a:rPr lang="ar-EG" dirty="0"/>
              <a:t> </a:t>
            </a:r>
            <a:r>
              <a:rPr lang="ar-IQ" dirty="0"/>
              <a:t>ال</a:t>
            </a:r>
            <a:r>
              <a:rPr lang="ar-EG" dirty="0"/>
              <a:t>عواقب</a:t>
            </a:r>
            <a:r>
              <a:rPr lang="ar-IQ" dirty="0"/>
              <a:t> بشكل افضل</a:t>
            </a:r>
            <a:r>
              <a:rPr lang="ar-EG" dirty="0"/>
              <a:t>، </a:t>
            </a:r>
            <a:r>
              <a:rPr lang="ar-IQ" dirty="0" err="1"/>
              <a:t>فإ</a:t>
            </a:r>
            <a:r>
              <a:rPr lang="ar-EG" dirty="0" err="1"/>
              <a:t>ننا</a:t>
            </a:r>
            <a:r>
              <a:rPr lang="ar-EG" dirty="0"/>
              <a:t> ن</a:t>
            </a:r>
            <a:r>
              <a:rPr lang="ar-IQ" dirty="0"/>
              <a:t>لاحظ</a:t>
            </a:r>
            <a:r>
              <a:rPr lang="ar-EG" dirty="0"/>
              <a:t> بعض ال</a:t>
            </a:r>
            <a:r>
              <a:rPr lang="ar-IQ" dirty="0"/>
              <a:t>بوادر</a:t>
            </a:r>
            <a:r>
              <a:rPr lang="ar-EG" dirty="0"/>
              <a:t> ال</a:t>
            </a:r>
            <a:r>
              <a:rPr lang="ar-IQ" dirty="0"/>
              <a:t>مقلقة.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FCA7286-9CBB-4C15-A923-1AE581D1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4C6590B-9369-46F6-8871-CA9ED717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645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911465-7E9F-4E9E-996C-9D518E84A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/>
              <a:t>أ</a:t>
            </a:r>
            <a:r>
              <a:rPr lang="ar-IQ" dirty="0"/>
              <a:t>ثرت</a:t>
            </a:r>
            <a:r>
              <a:rPr lang="ar-EG" dirty="0"/>
              <a:t> ال</a:t>
            </a:r>
            <a:r>
              <a:rPr lang="ar-IQ" dirty="0"/>
              <a:t>جائحة</a:t>
            </a:r>
            <a:r>
              <a:rPr lang="ar-EG" dirty="0"/>
              <a:t> </a:t>
            </a:r>
            <a:r>
              <a:rPr lang="ar-IQ" dirty="0"/>
              <a:t>على </a:t>
            </a:r>
            <a:r>
              <a:rPr lang="ar-EG" dirty="0"/>
              <a:t>السكان </a:t>
            </a:r>
            <a:r>
              <a:rPr lang="ar-IQ" dirty="0"/>
              <a:t>من </a:t>
            </a:r>
            <a:r>
              <a:rPr lang="ar-EG" dirty="0"/>
              <a:t>المهاجرين بشدة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907F50-CDEE-4A6B-8314-E7F2211C3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EG" sz="3000" b="1" dirty="0"/>
              <a:t>النتائج الرئيسية:</a:t>
            </a:r>
            <a:endParaRPr lang="ar-IQ" sz="3000" b="1" dirty="0"/>
          </a:p>
          <a:p>
            <a:pPr algn="r" rtl="1"/>
            <a:r>
              <a:rPr lang="ar-EG" dirty="0"/>
              <a:t>كان عدد السكان </a:t>
            </a:r>
            <a:r>
              <a:rPr lang="ar-IQ" dirty="0"/>
              <a:t>من </a:t>
            </a:r>
            <a:r>
              <a:rPr lang="ar-EG" dirty="0"/>
              <a:t>المهاجرين في النرويج </a:t>
            </a:r>
            <a:r>
              <a:rPr lang="ar-IQ" dirty="0"/>
              <a:t>كبيراً</a:t>
            </a:r>
            <a:r>
              <a:rPr lang="ar-EG" dirty="0"/>
              <a:t> بين المصابين </a:t>
            </a:r>
            <a:r>
              <a:rPr lang="ar-IQ" dirty="0"/>
              <a:t>بالعدوى </a:t>
            </a:r>
            <a:r>
              <a:rPr lang="ar-EG" dirty="0"/>
              <a:t>والمصابين بمرض </a:t>
            </a:r>
            <a:r>
              <a:rPr lang="ar-IQ" dirty="0"/>
              <a:t>كورونا </a:t>
            </a:r>
            <a:r>
              <a:rPr lang="ar-EG" dirty="0"/>
              <a:t>خطير</a:t>
            </a:r>
            <a:r>
              <a:rPr lang="ar-IQ" dirty="0"/>
              <a:t>، وكان عددهم قليلاً</a:t>
            </a:r>
            <a:r>
              <a:rPr lang="ar-EG" dirty="0"/>
              <a:t> بين </a:t>
            </a:r>
            <a:r>
              <a:rPr lang="ar-IQ" dirty="0"/>
              <a:t>العدد الإجمالي ل</a:t>
            </a:r>
            <a:r>
              <a:rPr lang="ar-EG" dirty="0"/>
              <a:t>لم</a:t>
            </a:r>
            <a:r>
              <a:rPr lang="ar-IQ" dirty="0"/>
              <a:t>طعم</a:t>
            </a:r>
            <a:r>
              <a:rPr lang="ar-EG" dirty="0"/>
              <a:t>ين.</a:t>
            </a:r>
            <a:endParaRPr lang="ar-IQ" dirty="0"/>
          </a:p>
          <a:p>
            <a:pPr algn="r" rtl="1"/>
            <a:endParaRPr lang="ar-IQ" dirty="0"/>
          </a:p>
          <a:p>
            <a:pPr algn="r" rtl="1"/>
            <a:r>
              <a:rPr lang="ar-EG" dirty="0"/>
              <a:t>لم تكن السلطات مستعدة بشكل كافٍ للتعامل مع العوائق الاقتصادية والعملية والاجتماعية التي تحول دون الاختبار والعزل والتطعيم التي كانت موجودة بين العديد من ذوي الأصول المهاجرة.</a:t>
            </a:r>
            <a:endParaRPr lang="ar-IQ" dirty="0"/>
          </a:p>
          <a:p>
            <a:pPr algn="r" rtl="1"/>
            <a:endParaRPr lang="ar-IQ" dirty="0"/>
          </a:p>
          <a:p>
            <a:pPr algn="r" rtl="1"/>
            <a:r>
              <a:rPr lang="ar-EG" dirty="0"/>
              <a:t>لقد استغرق تنفيذ تدابير هادفة </a:t>
            </a:r>
            <a:r>
              <a:rPr lang="ar-IQ" dirty="0"/>
              <a:t>بشأن </a:t>
            </a:r>
            <a:r>
              <a:rPr lang="ar-EG" dirty="0"/>
              <a:t>هذا الجزء من السكان وقتاً طويلاً</a:t>
            </a:r>
            <a:r>
              <a:rPr lang="ar-IQ" dirty="0"/>
              <a:t>.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2ACCE4C-454E-4001-9E82-8865198BA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0069126-4977-4DD2-9D26-53890186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948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BFD907-3A8A-48AF-A39C-F207BB1FA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/>
              <a:t>لقد أد</a:t>
            </a:r>
            <a:r>
              <a:rPr lang="ar-IQ" dirty="0"/>
              <a:t>ت</a:t>
            </a:r>
            <a:r>
              <a:rPr lang="ar-EG" dirty="0"/>
              <a:t> ال</a:t>
            </a:r>
            <a:r>
              <a:rPr lang="ar-IQ" dirty="0"/>
              <a:t>جائحة</a:t>
            </a:r>
            <a:r>
              <a:rPr lang="ar-EG" dirty="0"/>
              <a:t> إلى ت</a:t>
            </a:r>
            <a:r>
              <a:rPr lang="ar-IQ" dirty="0"/>
              <a:t>زايد الاختلافات</a:t>
            </a:r>
            <a:r>
              <a:rPr lang="ar-EG" dirty="0"/>
              <a:t> الاجتماعية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847E40-7F29-4DE1-9C12-C78BB0E65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تعرضت بعض الفئات في المجتمع لعدد من عوامل الخطر المتداخلة.</a:t>
            </a:r>
            <a:endParaRPr lang="ar-IQ" dirty="0"/>
          </a:p>
          <a:p>
            <a:pPr algn="r" rtl="1"/>
            <a:endParaRPr lang="ar-IQ" dirty="0"/>
          </a:p>
          <a:p>
            <a:pPr algn="r" rtl="1"/>
            <a:r>
              <a:rPr lang="ar-EG" dirty="0"/>
              <a:t>ينطبق </a:t>
            </a:r>
            <a:r>
              <a:rPr lang="ar-IQ" dirty="0"/>
              <a:t>هذا </a:t>
            </a:r>
            <a:r>
              <a:rPr lang="ar-EG" dirty="0"/>
              <a:t>إلى حد كبير على الأطفال والشباب</a:t>
            </a:r>
            <a:endParaRPr lang="ar-IQ" dirty="0"/>
          </a:p>
          <a:p>
            <a:pPr algn="r" rtl="1"/>
            <a:endParaRPr lang="ar-IQ" dirty="0"/>
          </a:p>
          <a:p>
            <a:pPr algn="r" rtl="1"/>
            <a:r>
              <a:rPr lang="ar-EG" dirty="0"/>
              <a:t>يجب على السلطات أن تتابع الوضع عن كثب وأن يكون </a:t>
            </a:r>
            <a:r>
              <a:rPr lang="ar-IQ" dirty="0"/>
              <a:t>المجال متاحاً بسهولة</a:t>
            </a:r>
            <a:r>
              <a:rPr lang="ar-EG" dirty="0"/>
              <a:t> لتنفيذ التدابير التعويضية. يجب أن تكون </a:t>
            </a:r>
            <a:r>
              <a:rPr lang="ar-EG" dirty="0" err="1"/>
              <a:t>التدابيرهادفة</a:t>
            </a:r>
            <a:r>
              <a:rPr lang="ar-IQ" dirty="0"/>
              <a:t> </a:t>
            </a:r>
            <a:r>
              <a:rPr lang="ar-EG" dirty="0"/>
              <a:t> وطويلة </a:t>
            </a:r>
            <a:r>
              <a:rPr lang="ar-EG" dirty="0" err="1"/>
              <a:t>الأ</a:t>
            </a:r>
            <a:r>
              <a:rPr lang="ar-IQ" dirty="0"/>
              <a:t>مد</a:t>
            </a:r>
            <a:r>
              <a:rPr lang="ar-EG" dirty="0"/>
              <a:t>.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4A71A06-3FA3-481E-902C-DAFA91AA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94FE395-D39E-46CA-BE39-C3453EB4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6044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49345-4A14-4FAE-BDA2-B1DAAF64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/>
              <a:t>توصيتان </a:t>
            </a:r>
            <a:r>
              <a:rPr lang="ar-IQ" dirty="0"/>
              <a:t>رئيسيتان </a:t>
            </a:r>
            <a:br>
              <a:rPr lang="ar-IQ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4BFCCB-0769-4798-BDD6-3661503DB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EG" dirty="0"/>
              <a:t>للاستعداد بشكل أفضل للأزمات المستقبلية</a:t>
            </a:r>
            <a:endParaRPr lang="ar-IQ" dirty="0"/>
          </a:p>
          <a:p>
            <a:pPr marL="0" indent="0" algn="r" rtl="1">
              <a:buNone/>
            </a:pPr>
            <a:endParaRPr lang="ar-IQ" dirty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/>
              <a:t>يجب على السلطات اتخاذ تدابير للحد من نقاط الضعف ل</a:t>
            </a:r>
            <a:r>
              <a:rPr lang="ar-IQ" dirty="0"/>
              <a:t>عوامل ال</a:t>
            </a:r>
            <a:r>
              <a:rPr lang="ar-EG" dirty="0"/>
              <a:t>خطر المعروفة.</a:t>
            </a:r>
            <a:endParaRPr lang="ar-IQ" dirty="0"/>
          </a:p>
          <a:p>
            <a:pPr marL="514350" indent="-514350" algn="r" rtl="1">
              <a:buFont typeface="+mj-lt"/>
              <a:buAutoNum type="arabicPeriod"/>
            </a:pPr>
            <a:endParaRPr lang="ar-IQ" dirty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/>
              <a:t>يجب على السلطات أن تولي اهتماما أكبر لمواطن الضعف في خطوط الإمداد الدولية </a:t>
            </a:r>
            <a:r>
              <a:rPr lang="ar-IQ" dirty="0"/>
              <a:t>الى</a:t>
            </a:r>
            <a:r>
              <a:rPr lang="ar-EG" dirty="0"/>
              <a:t> النرويج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282EA48-B984-4AB2-BD28-8D3B0B89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31F4DBE-1E7B-4D4E-A95F-15ACAF04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3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542C4F-3584-479A-8CA2-16D0398E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عمل اللجنة مع التقرير الثاني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3460F8-8E43-40ED-A6BB-1B9996132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dirty="0"/>
              <a:t>المهمة</a:t>
            </a:r>
            <a:r>
              <a:rPr lang="nb-NO" dirty="0"/>
              <a:t> </a:t>
            </a:r>
            <a:r>
              <a:rPr lang="ar-IQ" dirty="0"/>
              <a:t> الموكلة</a:t>
            </a:r>
          </a:p>
          <a:p>
            <a:pPr algn="r" rtl="1"/>
            <a:r>
              <a:rPr lang="ar-EG" dirty="0"/>
              <a:t>إجراء مراجعة وتقييم شامل و</a:t>
            </a:r>
            <a:r>
              <a:rPr lang="ar-IQ" dirty="0"/>
              <a:t>دقيق</a:t>
            </a:r>
            <a:r>
              <a:rPr lang="ar-EG" dirty="0"/>
              <a:t> لطريقة تعامل السلطات مع جائحة </a:t>
            </a:r>
            <a:r>
              <a:rPr lang="ar-EG" dirty="0" err="1"/>
              <a:t>كوفيد</a:t>
            </a:r>
            <a:r>
              <a:rPr lang="ar-IQ" dirty="0"/>
              <a:t>19</a:t>
            </a:r>
          </a:p>
          <a:p>
            <a:pPr algn="r" rtl="1"/>
            <a:r>
              <a:rPr lang="ar-EG" dirty="0"/>
              <a:t>تقديم مقترحات بشأن الإجراءات التي ترى ال</a:t>
            </a:r>
            <a:r>
              <a:rPr lang="ar-IQ" dirty="0"/>
              <a:t>لجن</a:t>
            </a:r>
            <a:r>
              <a:rPr lang="ar-EG" dirty="0"/>
              <a:t>ة أنها ضرورية ل</a:t>
            </a:r>
            <a:r>
              <a:rPr lang="ar-IQ" dirty="0"/>
              <a:t>تحسين</a:t>
            </a:r>
            <a:r>
              <a:rPr lang="ar-EG" dirty="0"/>
              <a:t> ا</a:t>
            </a:r>
            <a:r>
              <a:rPr lang="ar-IQ" dirty="0"/>
              <a:t>لا</a:t>
            </a:r>
            <a:r>
              <a:rPr lang="ar-EG" dirty="0" err="1"/>
              <a:t>ستعداد</a:t>
            </a:r>
            <a:r>
              <a:rPr lang="ar-EG" dirty="0"/>
              <a:t> للمستقبل </a:t>
            </a:r>
            <a:endParaRPr lang="ar-IQ" dirty="0"/>
          </a:p>
          <a:p>
            <a:pPr marL="0" indent="0" algn="r" rtl="1">
              <a:buNone/>
            </a:pPr>
            <a:r>
              <a:rPr lang="ar-EG" dirty="0"/>
              <a:t>وإدارة الأزمات</a:t>
            </a:r>
            <a:endParaRPr lang="ar-IQ" dirty="0"/>
          </a:p>
          <a:p>
            <a:pPr marL="0" indent="0" algn="r" rtl="1">
              <a:buNone/>
            </a:pPr>
            <a:endParaRPr lang="ar-IQ" dirty="0"/>
          </a:p>
          <a:p>
            <a:pPr marL="0" indent="0" algn="r" rtl="1">
              <a:buNone/>
            </a:pPr>
            <a:r>
              <a:rPr lang="ar-EG" dirty="0"/>
              <a:t>رسالة بتاريخ </a:t>
            </a:r>
            <a:r>
              <a:rPr lang="ar-IQ" dirty="0"/>
              <a:t>12</a:t>
            </a:r>
            <a:r>
              <a:rPr lang="ar-EG" dirty="0"/>
              <a:t> أيار / مايو </a:t>
            </a:r>
            <a:r>
              <a:rPr lang="ar-IQ" dirty="0"/>
              <a:t>2021</a:t>
            </a:r>
            <a:r>
              <a:rPr lang="ar-EG" dirty="0"/>
              <a:t> من رئيسة الوزراء </a:t>
            </a:r>
            <a:r>
              <a:rPr lang="ar-EG" dirty="0" err="1"/>
              <a:t>إرنا</a:t>
            </a:r>
            <a:r>
              <a:rPr lang="ar-EG" dirty="0"/>
              <a:t> </a:t>
            </a:r>
            <a:r>
              <a:rPr lang="ar-EG" dirty="0" err="1"/>
              <a:t>سولبرغ</a:t>
            </a:r>
            <a:r>
              <a:rPr lang="ar-EG" dirty="0"/>
              <a:t>:</a:t>
            </a:r>
            <a:endParaRPr lang="ar-IQ" dirty="0"/>
          </a:p>
          <a:p>
            <a:pPr algn="r" rtl="1"/>
            <a:r>
              <a:rPr lang="ar-IQ" dirty="0"/>
              <a:t>التدقيق في</a:t>
            </a:r>
            <a:r>
              <a:rPr lang="ar-EG" dirty="0"/>
              <a:t> عمل الحكومة لتأمين اللقاحات </a:t>
            </a:r>
            <a:r>
              <a:rPr lang="ar-IQ" dirty="0"/>
              <a:t>ل</a:t>
            </a:r>
            <a:r>
              <a:rPr lang="ar-EG" dirty="0"/>
              <a:t>لسكان في النرويج واستراتيجية</a:t>
            </a:r>
            <a:r>
              <a:rPr lang="ar-IQ" dirty="0"/>
              <a:t> توزيع</a:t>
            </a:r>
            <a:r>
              <a:rPr lang="ar-EG" dirty="0"/>
              <a:t> اللقاحات</a:t>
            </a:r>
            <a:endParaRPr lang="ar-IQ" dirty="0"/>
          </a:p>
          <a:p>
            <a:pPr algn="r" rtl="1"/>
            <a:r>
              <a:rPr lang="ar-EG" dirty="0"/>
              <a:t>إجراء تقييم شامل للحاجة </a:t>
            </a:r>
            <a:r>
              <a:rPr lang="ar-IQ" dirty="0"/>
              <a:t>للسعة الاستيعابية</a:t>
            </a:r>
            <a:r>
              <a:rPr lang="ar-EG" dirty="0"/>
              <a:t> </a:t>
            </a:r>
            <a:r>
              <a:rPr lang="ar-IQ" dirty="0"/>
              <a:t>ل</a:t>
            </a:r>
            <a:r>
              <a:rPr lang="ar-EG" dirty="0"/>
              <a:t>لأسر</a:t>
            </a:r>
            <a:r>
              <a:rPr lang="ar-IQ" dirty="0"/>
              <a:t>ّ</a:t>
            </a:r>
            <a:r>
              <a:rPr lang="ar-EG" dirty="0"/>
              <a:t>ة</a:t>
            </a:r>
            <a:r>
              <a:rPr lang="ar-IQ" dirty="0"/>
              <a:t> </a:t>
            </a:r>
            <a:r>
              <a:rPr lang="ar-EG" dirty="0"/>
              <a:t>والاستعداد للعناية المركزة في ال</a:t>
            </a:r>
            <a:r>
              <a:rPr lang="ar-IQ" dirty="0"/>
              <a:t>مؤسسات الصحية</a:t>
            </a:r>
          </a:p>
          <a:p>
            <a:pPr algn="r" rtl="1"/>
            <a:r>
              <a:rPr lang="ar-EG" dirty="0"/>
              <a:t>إجراء تقييم شامل للوضع ل</a:t>
            </a:r>
            <a:r>
              <a:rPr lang="ar-IQ" dirty="0"/>
              <a:t>ل</a:t>
            </a:r>
            <a:r>
              <a:rPr lang="ar-EG" dirty="0"/>
              <a:t>أطباء </a:t>
            </a:r>
            <a:r>
              <a:rPr lang="ar-IQ" dirty="0"/>
              <a:t>المشرفين في </a:t>
            </a:r>
            <a:r>
              <a:rPr lang="ar-EG" dirty="0"/>
              <a:t>البلدية وأطباء مكافحة العدوى بالبلدية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5781204-74E3-4A09-B850-7F5BDA65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dirty="0"/>
              <a:t>لجنة كورونا 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BE6E28A-0526-4F4A-B2AC-D00CAA2F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597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2CC10C-74E8-4DC8-B5D3-B7E3B9520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/>
              <a:t>حد المهمة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24999C7-8E65-4EB3-B8AA-B5A4BDF44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000" dirty="0"/>
              <a:t>القضايا الكب</a:t>
            </a:r>
            <a:r>
              <a:rPr lang="ar-IQ" sz="3000" dirty="0" err="1"/>
              <a:t>يرة</a:t>
            </a:r>
            <a:r>
              <a:rPr lang="ar-EG" sz="3000" dirty="0"/>
              <a:t> والمعقدة. </a:t>
            </a:r>
            <a:r>
              <a:rPr lang="ar-IQ" sz="3000" dirty="0"/>
              <a:t>لا بد من وضع حدود</a:t>
            </a:r>
          </a:p>
          <a:p>
            <a:pPr algn="r" rtl="1"/>
            <a:endParaRPr lang="ar-IQ" sz="3000" dirty="0"/>
          </a:p>
          <a:p>
            <a:pPr algn="r" rtl="1"/>
            <a:r>
              <a:rPr lang="ar-IQ" sz="3000" dirty="0"/>
              <a:t>القيود/ التحديد ضمن المهمة </a:t>
            </a:r>
          </a:p>
          <a:p>
            <a:pPr algn="r" rtl="1"/>
            <a:endParaRPr lang="ar-IQ" sz="3000" dirty="0"/>
          </a:p>
          <a:p>
            <a:pPr algn="r" rtl="1"/>
            <a:r>
              <a:rPr lang="ar-IQ" sz="3000" dirty="0"/>
              <a:t>وضع</a:t>
            </a:r>
            <a:r>
              <a:rPr lang="ar-EG" sz="3000" dirty="0"/>
              <a:t> </a:t>
            </a:r>
            <a:r>
              <a:rPr lang="ar-IQ" sz="3000" dirty="0"/>
              <a:t>حد زمني</a:t>
            </a:r>
            <a:endParaRPr lang="nb-NO" sz="30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83EFE63-F5FF-4851-BF14-51DFDA1FD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69824F7-9FBC-4713-9E10-915E6771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427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0540E3-D2A4-47EE-8C8A-95295BE9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ستة مشاريع جزئية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5093B9-24B7-4DC1-8E43-9C202EDCC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وضع أطباء البلديات وأطباء مكافحة العدوى أثناء ال</a:t>
            </a:r>
            <a:r>
              <a:rPr lang="ar-IQ" dirty="0"/>
              <a:t>جائحة</a:t>
            </a:r>
          </a:p>
          <a:p>
            <a:pPr algn="r" rtl="1"/>
            <a:r>
              <a:rPr lang="ar-IQ" dirty="0"/>
              <a:t>ال</a:t>
            </a:r>
            <a:r>
              <a:rPr lang="ar-EG" dirty="0"/>
              <a:t>سعة </a:t>
            </a:r>
            <a:r>
              <a:rPr lang="ar-IQ" dirty="0"/>
              <a:t>الاستيعابية ل</a:t>
            </a:r>
            <a:r>
              <a:rPr lang="ar-EG" dirty="0"/>
              <a:t>ل</a:t>
            </a:r>
            <a:r>
              <a:rPr lang="ar-IQ" dirty="0"/>
              <a:t>أ</a:t>
            </a:r>
            <a:r>
              <a:rPr lang="ar-EG" dirty="0"/>
              <a:t>سر</a:t>
            </a:r>
            <a:r>
              <a:rPr lang="ar-IQ" dirty="0"/>
              <a:t>ّة</a:t>
            </a:r>
            <a:r>
              <a:rPr lang="ar-EG" dirty="0"/>
              <a:t> والاستعداد </a:t>
            </a:r>
            <a:r>
              <a:rPr lang="ar-IQ" dirty="0"/>
              <a:t>في اقسام ا</a:t>
            </a:r>
            <a:r>
              <a:rPr lang="ar-EG" dirty="0"/>
              <a:t>لعناية المركزة في ال</a:t>
            </a:r>
            <a:r>
              <a:rPr lang="ar-IQ" dirty="0"/>
              <a:t>مؤسسات</a:t>
            </a:r>
            <a:r>
              <a:rPr lang="ar-EG" dirty="0"/>
              <a:t> الصحية</a:t>
            </a:r>
            <a:endParaRPr lang="ar-IQ" dirty="0"/>
          </a:p>
          <a:p>
            <a:pPr algn="r" rtl="1"/>
            <a:r>
              <a:rPr lang="ar-IQ" dirty="0"/>
              <a:t>ال</a:t>
            </a:r>
            <a:r>
              <a:rPr lang="ar-EG" dirty="0"/>
              <a:t>عدوى </a:t>
            </a:r>
            <a:r>
              <a:rPr lang="ar-IQ" dirty="0"/>
              <a:t>القادمة من خارج البلد </a:t>
            </a:r>
            <a:r>
              <a:rPr lang="ar-EG" dirty="0"/>
              <a:t>وقيود الدخول والحجر الصحي</a:t>
            </a:r>
            <a:r>
              <a:rPr lang="ar-IQ" dirty="0"/>
              <a:t> عند دخول البلاد </a:t>
            </a:r>
          </a:p>
          <a:p>
            <a:pPr algn="r" rtl="1"/>
            <a:r>
              <a:rPr lang="ar-EG" dirty="0"/>
              <a:t>عمل السلطات لتزويد سكان النرويج باللقاحات</a:t>
            </a:r>
            <a:endParaRPr lang="ar-IQ" dirty="0"/>
          </a:p>
          <a:p>
            <a:pPr algn="r" rtl="1"/>
            <a:r>
              <a:rPr lang="ar-EG" dirty="0"/>
              <a:t>استراتيجية التطعيم وتنفيذ التطعيم</a:t>
            </a:r>
            <a:endParaRPr lang="ar-IQ" dirty="0"/>
          </a:p>
          <a:p>
            <a:pPr algn="r" rtl="1"/>
            <a:r>
              <a:rPr lang="ar-IQ" dirty="0"/>
              <a:t>لم يكن تأثير الجائحة متساوي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ACE701C-64D2-4E47-B681-D78197FB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48D8A9C-D070-4EC7-87DA-96F66D33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42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BB2E8-7E37-4EAF-B1A6-69171EE5B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جمع المعلومات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026728-8674-40A7-B148-615E0CEF7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تم استلام</a:t>
            </a:r>
            <a:r>
              <a:rPr lang="ar-EG" dirty="0"/>
              <a:t> م</a:t>
            </a:r>
            <a:r>
              <a:rPr lang="ar-IQ" dirty="0" err="1"/>
              <a:t>وا</a:t>
            </a:r>
            <a:r>
              <a:rPr lang="ar-EG" dirty="0"/>
              <a:t>د ك</a:t>
            </a:r>
            <a:r>
              <a:rPr lang="ar-IQ" dirty="0"/>
              <a:t>ث</a:t>
            </a:r>
            <a:r>
              <a:rPr lang="ar-EG" dirty="0" err="1"/>
              <a:t>يرة</a:t>
            </a:r>
            <a:r>
              <a:rPr lang="ar-EG" dirty="0"/>
              <a:t> وشاملة</a:t>
            </a:r>
            <a:endParaRPr lang="ar-IQ" dirty="0"/>
          </a:p>
          <a:p>
            <a:pPr algn="r" rtl="1"/>
            <a:r>
              <a:rPr lang="ar-EG" dirty="0"/>
              <a:t>لق</a:t>
            </a:r>
            <a:r>
              <a:rPr lang="ar-IQ" dirty="0" err="1"/>
              <a:t>اءات</a:t>
            </a:r>
            <a:r>
              <a:rPr lang="ar-IQ" dirty="0"/>
              <a:t> مع</a:t>
            </a:r>
            <a:r>
              <a:rPr lang="ar-EG" dirty="0"/>
              <a:t> المئات في المحادثات</a:t>
            </a:r>
            <a:r>
              <a:rPr lang="ar-IQ" dirty="0"/>
              <a:t> غير الرسمية</a:t>
            </a:r>
            <a:r>
              <a:rPr lang="ar-EG" dirty="0"/>
              <a:t> والاجتماعات وعمليات التفتيش</a:t>
            </a:r>
            <a:endParaRPr lang="ar-IQ" dirty="0"/>
          </a:p>
          <a:p>
            <a:pPr algn="r" rtl="1"/>
            <a:r>
              <a:rPr lang="ar-EG" dirty="0"/>
              <a:t>78 </a:t>
            </a:r>
            <a:r>
              <a:rPr lang="ar-IQ" dirty="0"/>
              <a:t>افادة</a:t>
            </a:r>
            <a:r>
              <a:rPr lang="ar-EG" dirty="0"/>
              <a:t> رسمية</a:t>
            </a:r>
            <a:endParaRPr lang="ar-IQ" dirty="0"/>
          </a:p>
          <a:p>
            <a:pPr algn="r" rtl="1"/>
            <a:r>
              <a:rPr lang="ar-EG" dirty="0"/>
              <a:t>9 تقارير </a:t>
            </a:r>
            <a:r>
              <a:rPr lang="ar-IQ" dirty="0"/>
              <a:t>من </a:t>
            </a:r>
            <a:r>
              <a:rPr lang="ar-EG" dirty="0"/>
              <a:t>خبراء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E2E1BF5-E355-4770-B191-8A521267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6888BC-F209-4653-A59B-19A784BE5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660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290AF5-3D0E-42E3-94A6-7F6234492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الأسئلة التي طرحناها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8F86A5-1D09-4D57-B5AF-5AA14509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/>
              <a:t>ما</a:t>
            </a:r>
            <a:r>
              <a:rPr lang="ar-IQ" dirty="0"/>
              <a:t> الذي</a:t>
            </a:r>
            <a:r>
              <a:rPr lang="ar-EG" dirty="0"/>
              <a:t> حدث خلال الجائحة؟</a:t>
            </a:r>
            <a:endParaRPr lang="ar-IQ" dirty="0"/>
          </a:p>
          <a:p>
            <a:pPr algn="r" rtl="1"/>
            <a:r>
              <a:rPr lang="ar-IQ" dirty="0"/>
              <a:t>ما الأسباب التي كانت وراء ذلك</a:t>
            </a:r>
            <a:r>
              <a:rPr lang="ar-EG" dirty="0"/>
              <a:t>؟</a:t>
            </a:r>
            <a:endParaRPr lang="ar-IQ" dirty="0"/>
          </a:p>
          <a:p>
            <a:pPr algn="r" rtl="1"/>
            <a:r>
              <a:rPr lang="ar-EG" dirty="0"/>
              <a:t>ما العواقب</a:t>
            </a:r>
            <a:r>
              <a:rPr lang="ar-IQ" dirty="0"/>
              <a:t> التي ترتبت عنها</a:t>
            </a:r>
            <a:r>
              <a:rPr lang="ar-EG" dirty="0"/>
              <a:t>؟</a:t>
            </a:r>
            <a:endParaRPr lang="ar-IQ" dirty="0"/>
          </a:p>
          <a:p>
            <a:pPr algn="r" rtl="1"/>
            <a:r>
              <a:rPr lang="ar-IQ" dirty="0"/>
              <a:t>العبرة المكتسبة</a:t>
            </a:r>
            <a:r>
              <a:rPr lang="ar-EG" dirty="0"/>
              <a:t> والتوصيات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C272C01-CB47-463A-A821-F9FD62DA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8991197-129F-44A7-9BE5-30FD8DFA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179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323874-EB66-49A2-B1DB-7748C90B8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بعض الاستنتاجات الرئيسية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411E8E-1B1F-4B54-B524-74B40089F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IQ" dirty="0"/>
              <a:t>لقد كان </a:t>
            </a:r>
            <a:r>
              <a:rPr lang="ar-EG" dirty="0"/>
              <a:t>تعامل سكان البلد والسلطات النرويجية جيد</a:t>
            </a:r>
            <a:r>
              <a:rPr lang="ar-IQ" dirty="0"/>
              <a:t>اً بشكل عام</a:t>
            </a:r>
            <a:r>
              <a:rPr lang="ar-EG" dirty="0"/>
              <a:t>.</a:t>
            </a:r>
            <a:endParaRPr lang="ar-IQ" dirty="0"/>
          </a:p>
          <a:p>
            <a:pPr marL="514350" indent="-514350" algn="r" rtl="1">
              <a:buFont typeface="+mj-lt"/>
              <a:buAutoNum type="arabicPeriod"/>
            </a:pPr>
            <a:endParaRPr lang="ar-IQ" dirty="0"/>
          </a:p>
          <a:p>
            <a:pPr marL="0" indent="0" algn="r" rtl="1">
              <a:buNone/>
            </a:pPr>
            <a:r>
              <a:rPr lang="ar-EG" dirty="0"/>
              <a:t>من بين الدول في أوروبا </a:t>
            </a:r>
            <a:r>
              <a:rPr lang="ar-IQ" dirty="0"/>
              <a:t>التي شهدت</a:t>
            </a:r>
            <a:r>
              <a:rPr lang="ar-EG" dirty="0"/>
              <a:t>:</a:t>
            </a:r>
            <a:endParaRPr lang="ar-IQ" dirty="0"/>
          </a:p>
          <a:p>
            <a:pPr algn="r" rtl="1"/>
            <a:r>
              <a:rPr lang="ar-EG" dirty="0"/>
              <a:t>أدنى معدل للوفيات وعبء المرض</a:t>
            </a:r>
            <a:endParaRPr lang="ar-IQ" dirty="0"/>
          </a:p>
          <a:p>
            <a:pPr algn="r" rtl="1"/>
            <a:r>
              <a:rPr lang="ar-EG" dirty="0"/>
              <a:t>أدنى عبء </a:t>
            </a:r>
            <a:r>
              <a:rPr lang="ar-IQ" dirty="0"/>
              <a:t>للتدابير</a:t>
            </a:r>
          </a:p>
          <a:p>
            <a:pPr algn="r" rtl="1"/>
            <a:r>
              <a:rPr lang="ar-IQ" dirty="0"/>
              <a:t>أ</a:t>
            </a:r>
            <a:r>
              <a:rPr lang="ar-EG" dirty="0"/>
              <a:t>قل انخفاض في النشاط الاقتصادي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875EB40-E026-4769-A28D-1B696266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B31AFCB-E7C2-411F-B4AB-59C07880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150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300E4B-D25A-42DB-8D7C-E0907083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بعض الاستنتاجات الرئيسية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19211D-5403-4D88-BDEE-C81A4D9FA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ar-IQ" sz="3000" dirty="0"/>
              <a:t>تم </a:t>
            </a:r>
            <a:r>
              <a:rPr lang="ar-EG" sz="3000" dirty="0"/>
              <a:t>بذل </a:t>
            </a:r>
            <a:r>
              <a:rPr lang="ar-IQ" sz="3000" dirty="0"/>
              <a:t>جهود </a:t>
            </a:r>
            <a:r>
              <a:rPr lang="ar-EG" sz="3000" dirty="0"/>
              <a:t>من </a:t>
            </a:r>
            <a:r>
              <a:rPr lang="ar-IQ" sz="3000" dirty="0"/>
              <a:t>قبل </a:t>
            </a:r>
            <a:r>
              <a:rPr lang="ar-EG" sz="3000" dirty="0"/>
              <a:t>الأفراد تفوق بكثير ما يمكن توقعه.</a:t>
            </a:r>
            <a:br>
              <a:rPr lang="ar-IQ" sz="3000" dirty="0"/>
            </a:br>
            <a:endParaRPr lang="ar-IQ" sz="3000" dirty="0"/>
          </a:p>
          <a:p>
            <a:pPr marL="0" indent="0" algn="r" rtl="1">
              <a:buNone/>
            </a:pPr>
            <a:r>
              <a:rPr lang="ar-EG" sz="3000" dirty="0"/>
              <a:t>أظهرت الخدمات الصحية وإدارة الدولة والبلديات والعديد من الصناعات قدرة رائعة على التكيف والمرونة والقدرة على العمل</a:t>
            </a:r>
            <a:endParaRPr lang="nb-NO" sz="3000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831F73F-0B9D-4C82-94C1-60C278910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6886EE6-D111-4CBE-91F2-D4F47A6C2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175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5930FC-7E5E-4E7D-A669-A8E24516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/>
              <a:t>بعض الاستنتاجات الرئيسية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D0251E-0DBF-4848-9EF2-E7E7440D1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 startAt="3"/>
            </a:pPr>
            <a:r>
              <a:rPr lang="ar-EG" dirty="0"/>
              <a:t>لم </a:t>
            </a:r>
            <a:r>
              <a:rPr lang="ar-IQ" dirty="0"/>
              <a:t>ي</a:t>
            </a:r>
            <a:r>
              <a:rPr lang="ar-EG" dirty="0"/>
              <a:t>كن </a:t>
            </a:r>
            <a:r>
              <a:rPr lang="ar-IQ" dirty="0"/>
              <a:t>استعداد </a:t>
            </a:r>
            <a:r>
              <a:rPr lang="ar-EG" dirty="0"/>
              <a:t>السلطات</a:t>
            </a:r>
            <a:r>
              <a:rPr lang="ar-IQ" dirty="0"/>
              <a:t> </a:t>
            </a:r>
            <a:r>
              <a:rPr lang="ar-EG" dirty="0"/>
              <a:t>ك</a:t>
            </a:r>
            <a:r>
              <a:rPr lang="ar-IQ" dirty="0"/>
              <a:t>ا</a:t>
            </a:r>
            <a:r>
              <a:rPr lang="ar-EG" dirty="0"/>
              <a:t>في</a:t>
            </a:r>
            <a:r>
              <a:rPr lang="ar-IQ" dirty="0"/>
              <a:t>اً</a:t>
            </a:r>
            <a:r>
              <a:rPr lang="ar-EG" dirty="0"/>
              <a:t> عند</a:t>
            </a:r>
            <a:r>
              <a:rPr lang="ar-IQ" dirty="0"/>
              <a:t>ما وصلت</a:t>
            </a:r>
            <a:r>
              <a:rPr lang="ar-EG" dirty="0"/>
              <a:t> جائحة </a:t>
            </a:r>
            <a:r>
              <a:rPr lang="ar-EG" dirty="0" err="1"/>
              <a:t>كوفيد</a:t>
            </a:r>
            <a:r>
              <a:rPr lang="ar-EG" dirty="0"/>
              <a:t> -19 </a:t>
            </a:r>
            <a:r>
              <a:rPr lang="ar-IQ" dirty="0"/>
              <a:t>الكبيرة والخطيرة </a:t>
            </a:r>
            <a:r>
              <a:rPr lang="ar-EG" dirty="0"/>
              <a:t>البلاد.</a:t>
            </a:r>
            <a:endParaRPr lang="ar-IQ" dirty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EG" dirty="0"/>
              <a:t>إحدى النتائج الرئيسية </a:t>
            </a:r>
            <a:r>
              <a:rPr lang="ar-IQ" dirty="0"/>
              <a:t>في </a:t>
            </a:r>
            <a:r>
              <a:rPr lang="ar-EG" dirty="0"/>
              <a:t>تقريرنا الأول</a:t>
            </a:r>
            <a:endParaRPr lang="ar-IQ" dirty="0"/>
          </a:p>
          <a:p>
            <a:pPr algn="r" rtl="1"/>
            <a:r>
              <a:rPr lang="ar-EG" dirty="0"/>
              <a:t>يتم تعزيزه</a:t>
            </a:r>
            <a:r>
              <a:rPr lang="ar-IQ" dirty="0"/>
              <a:t>ا</a:t>
            </a:r>
            <a:r>
              <a:rPr lang="ar-EG" dirty="0"/>
              <a:t> من خلال تحقيقنا في جاهزية المستشفيات </a:t>
            </a:r>
            <a:r>
              <a:rPr lang="ar-IQ" dirty="0"/>
              <a:t>لتقديم العناية المركزة</a:t>
            </a:r>
            <a:r>
              <a:rPr lang="ar-EG" dirty="0"/>
              <a:t> و</a:t>
            </a:r>
            <a:r>
              <a:rPr lang="ar-IQ" dirty="0"/>
              <a:t>وضع</a:t>
            </a:r>
            <a:r>
              <a:rPr lang="ar-EG" dirty="0"/>
              <a:t> أطباء البلديات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1B9DBA6-5155-4207-A981-45A5F6DF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/>
              <a:t>لجنة كورونا </a:t>
            </a:r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3681151-6A09-4450-A2AA-52A4A037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607D-2EDB-4B11-B1A3-653143461D5B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4884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1091</Words>
  <Application>Microsoft Office PowerPoint</Application>
  <PresentationFormat>Widescreen</PresentationFormat>
  <Paragraphs>153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Office-tema</vt:lpstr>
      <vt:lpstr>لجنة شؤون الكورونا تم تعيين اللجنة من قبل مجلس الوزراء في 24 نيسان/ ابريل 2020</vt:lpstr>
      <vt:lpstr>عمل اللجنة مع التقرير الثاني</vt:lpstr>
      <vt:lpstr>حد المهمة</vt:lpstr>
      <vt:lpstr>ستة مشاريع جزئية</vt:lpstr>
      <vt:lpstr>جمع المعلومات</vt:lpstr>
      <vt:lpstr>الأسئلة التي طرحناها</vt:lpstr>
      <vt:lpstr>بعض الاستنتاجات الرئيسية</vt:lpstr>
      <vt:lpstr>بعض الاستنتاجات الرئيسية</vt:lpstr>
      <vt:lpstr>بعض الاستنتاجات الرئيسية</vt:lpstr>
      <vt:lpstr>وضع أطباء البلدية اثناء الجائحة</vt:lpstr>
      <vt:lpstr>الاستعداد في اقسام العناية المركزة في المستشفيات</vt:lpstr>
      <vt:lpstr>كان للحكومة سيطرة قوية على التعامل مع الجائحة</vt:lpstr>
      <vt:lpstr>العدوى القادمة من الخارج وقيود الدخول والحجر الصحي</vt:lpstr>
      <vt:lpstr>شراء اللقاحات</vt:lpstr>
      <vt:lpstr>استراتيجية التطعيم وتنفيذ التطعيم</vt:lpstr>
      <vt:lpstr>أثرت الجائحة على الأطفال والشباب والطلاب بشدة</vt:lpstr>
      <vt:lpstr>أثرت الجائحة على السكان من المهاجرين بشدة</vt:lpstr>
      <vt:lpstr>لقد أدت الجائحة إلى تزايد الاختلافات الاجتماعية</vt:lpstr>
      <vt:lpstr>توصيتان رئيسيتان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لجنة كورونا تم تعيين اللجنة من قبل مجلس الوزراء في 20 نيسان/ ابريل 2020</dc:title>
  <dc:creator>Hiba Al-Khalifa</dc:creator>
  <cp:lastModifiedBy>Hiba Al-Khalifa</cp:lastModifiedBy>
  <cp:revision>13</cp:revision>
  <dcterms:created xsi:type="dcterms:W3CDTF">2022-04-29T19:09:00Z</dcterms:created>
  <dcterms:modified xsi:type="dcterms:W3CDTF">2022-05-03T21:21:18Z</dcterms:modified>
</cp:coreProperties>
</file>