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6858000" cy="9906000" type="A4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22" autoAdjust="0"/>
    <p:restoredTop sz="79255" autoAdjust="0"/>
  </p:normalViewPr>
  <p:slideViewPr>
    <p:cSldViewPr snapToGrid="0">
      <p:cViewPr varScale="1">
        <p:scale>
          <a:sx n="87" d="100"/>
          <a:sy n="87" d="100"/>
        </p:scale>
        <p:origin x="65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CBA42-E6F5-4A78-9874-814B06024970}" type="datetimeFigureOut">
              <a:rPr lang="nb-NO" smtClean="0"/>
              <a:t>08.04.2022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0C62D-E910-47BA-9209-C3F5545586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0023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Det er mulig å bytte bakgrunnsfarge. Anbefales å kun gjøre dette på versjonen med hvit stråle.</a:t>
            </a:r>
          </a:p>
          <a:p>
            <a:r>
              <a:rPr lang="nb-NO" dirty="0"/>
              <a:t>Det er også mulig å bytte farge på ikonstripe, men det krever at man går inn på lysbildemalen.</a:t>
            </a:r>
          </a:p>
          <a:p>
            <a:endParaRPr lang="nb-NO" dirty="0"/>
          </a:p>
          <a:p>
            <a:r>
              <a:rPr lang="nb-NO" dirty="0"/>
              <a:t>Mal for diplomer til enkel intern bruk (typisk med kort varsel).</a:t>
            </a:r>
          </a:p>
          <a:p>
            <a:r>
              <a:rPr lang="nb-NO" dirty="0"/>
              <a:t>For å få satt opp «ordentlig» versjon og trykket den, kontakt depmedia@dss.dep.no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0C62D-E910-47BA-9209-C3F55455861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7099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Det er mulig å bytte bakgrunnsfarge. Anbefales å kun gjøre dette på versjonen med hvit stråle.</a:t>
            </a:r>
          </a:p>
          <a:p>
            <a:r>
              <a:rPr lang="nb-NO" dirty="0"/>
              <a:t>Det er også mulig å bytte farge på ikonstripe, men det krever at man går inn på lysbildemalen.</a:t>
            </a:r>
          </a:p>
          <a:p>
            <a:endParaRPr lang="nb-NO" dirty="0"/>
          </a:p>
          <a:p>
            <a:r>
              <a:rPr lang="nb-NO" dirty="0"/>
              <a:t>Mal for diplomer til enkel intern bruk (typisk med kort varsel).</a:t>
            </a:r>
          </a:p>
          <a:p>
            <a:r>
              <a:rPr lang="nb-NO" dirty="0"/>
              <a:t>For å få satt opp «ordentlig» versjon og trykket den, kontakt depmedia@dss.dep.no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0C62D-E910-47BA-9209-C3F554558617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0386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Det er mulig å bytte bakgrunnsfarge. Anbefales å kun gjøre dette på versjonen med hvit stråle.</a:t>
            </a:r>
          </a:p>
          <a:p>
            <a:r>
              <a:rPr lang="nb-NO" dirty="0"/>
              <a:t>Det er også mulig å bytte farge på ikonstripe, men det krever at man går inn på lysbildemalen.</a:t>
            </a:r>
          </a:p>
          <a:p>
            <a:endParaRPr lang="nb-NO" dirty="0"/>
          </a:p>
          <a:p>
            <a:r>
              <a:rPr lang="nb-NO" dirty="0"/>
              <a:t>Mal for diplomer til enkel intern bruk (typisk med kort varsel).</a:t>
            </a:r>
          </a:p>
          <a:p>
            <a:r>
              <a:rPr lang="nb-NO" dirty="0"/>
              <a:t>For å få satt opp «ordentlig» versjon og trykket den, kontakt depmedia@dss.dep.no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0C62D-E910-47BA-9209-C3F554558617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4799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Det er mulig å bytte bakgrunnsfarge. Anbefales å kun gjøre dette på versjonen med hvit stråle.</a:t>
            </a:r>
          </a:p>
          <a:p>
            <a:r>
              <a:rPr lang="nb-NO" dirty="0"/>
              <a:t>Det er også mulig å bytte farge på ikonstripe, men det krever at man går inn på lysbildemalen.</a:t>
            </a:r>
          </a:p>
          <a:p>
            <a:endParaRPr lang="nb-NO" dirty="0"/>
          </a:p>
          <a:p>
            <a:r>
              <a:rPr lang="nb-NO" dirty="0"/>
              <a:t>Mal for diplomer til enkel intern bruk (typisk med kort varsel).</a:t>
            </a:r>
          </a:p>
          <a:p>
            <a:r>
              <a:rPr lang="nb-NO" dirty="0"/>
              <a:t>For å få satt opp «ordentlig» versjon og trykket den, kontakt depmedia@dss.dep.no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0C62D-E910-47BA-9209-C3F554558617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8089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at 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EB98C479-CF79-4618-A1DD-AA10F116E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6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41"/>
          <a:stretch/>
        </p:blipFill>
        <p:spPr>
          <a:xfrm>
            <a:off x="0" y="634405"/>
            <a:ext cx="6858000" cy="8325289"/>
          </a:xfrm>
          <a:prstGeom prst="rect">
            <a:avLst/>
          </a:prstGeom>
        </p:spPr>
      </p:pic>
      <p:pic>
        <p:nvPicPr>
          <p:cNvPr id="9" name="Grafikk 8">
            <a:extLst>
              <a:ext uri="{FF2B5EF4-FFF2-40B4-BE49-F238E27FC236}">
                <a16:creationId xmlns:a16="http://schemas.microsoft.com/office/drawing/2014/main" id="{37C3F50C-32DE-4769-B312-BF68F50AF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2529" y="8548289"/>
            <a:ext cx="6512943" cy="411405"/>
          </a:xfrm>
          <a:prstGeom prst="rect">
            <a:avLst/>
          </a:prstGeom>
        </p:spPr>
      </p:pic>
      <p:pic>
        <p:nvPicPr>
          <p:cNvPr id="11" name="Grafikk 10" descr="KMD-logo">
            <a:extLst>
              <a:ext uri="{FF2B5EF4-FFF2-40B4-BE49-F238E27FC236}">
                <a16:creationId xmlns:a16="http://schemas.microsoft.com/office/drawing/2014/main" id="{72DE6EBA-C4BC-4C5E-9020-B30BC9DEA31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7456" y="9178084"/>
            <a:ext cx="2057940" cy="50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30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4D6BF1A-9F7B-44BD-A12F-1CFC2F409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F8A-1C4F-4E5E-8F53-2A9E84C9A5DB}" type="datetime1">
              <a:rPr lang="nb-NO" smtClean="0"/>
              <a:t>08.04.2022</a:t>
            </a:fld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12EF83E-CCF6-463A-B756-DC834EB63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0872C79-39E9-42D2-9109-429636160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7670826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E0858E-9335-46E4-911B-22E924A41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39D66FC-429B-4838-A2B7-C40D2E243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5C80A87-DFD7-4707-AD6E-70BFFF157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6C8873A-ED7C-4603-A19C-BA852D581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F8A-1C4F-4E5E-8F53-2A9E84C9A5DB}" type="datetime1">
              <a:rPr lang="nb-NO" smtClean="0"/>
              <a:t>08.04.2022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62B4026-2DD6-440C-9931-DD2D3130A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77544A5-EE6A-4E87-A3C0-86A417976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612580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D4E181-6958-4D52-86F4-20A60F31C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8B50531-6B3A-4C26-86E1-DAA3732394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543FE55-7D5F-4B3D-9E36-E8827D9BC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D9D4BAD-1A54-4486-99AD-FF1582A69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F8A-1C4F-4E5E-8F53-2A9E84C9A5DB}" type="datetime1">
              <a:rPr lang="nb-NO" smtClean="0"/>
              <a:t>08.04.2022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DB0413C-CBBA-4F39-800A-43E1A0B02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352D4E-C13E-473B-9817-BE06BD8E7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995238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221F4A-60C9-4BAE-81E3-63FA1B62F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9B4A6A9-F744-448B-8980-453D5C88F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28B4BEF-CE7E-4190-83A5-EC9E9A16B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F8A-1C4F-4E5E-8F53-2A9E84C9A5DB}" type="datetime1">
              <a:rPr lang="nb-NO" smtClean="0"/>
              <a:t>08.04.2022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E68F3CC-B13B-45CD-9498-01D2612BD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37E00CF-8870-4102-94BC-B6A5AA99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359246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D1C1AFC-02A7-49F9-8A23-E62ABC2DA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8139FA2-2DC4-4995-9C2D-8EA3ABF13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2C82DAB-9675-4854-AB14-90B7F6DDE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F8A-1C4F-4E5E-8F53-2A9E84C9A5DB}" type="datetime1">
              <a:rPr lang="nb-NO" smtClean="0"/>
              <a:t>08.04.2022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9A7B36C-B093-4567-8AA1-774561B1D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98E8898-6792-4C62-B0D3-C27D539BA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831131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 Tom side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0"/>
          </p:nvPr>
        </p:nvSpPr>
        <p:spPr>
          <a:xfrm>
            <a:off x="1579500" y="9124766"/>
            <a:ext cx="3948750" cy="52000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5952561-1D89-4072-8173-3865E2C80A2F}" type="datetime1">
              <a:rPr lang="nb-NO" smtClean="0"/>
              <a:t>08.04.2022</a:t>
            </a:fld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69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at A4 varia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EAA4C3C2-EBB4-4F72-93BF-7872A7DB3F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28" y="6039422"/>
            <a:ext cx="6512943" cy="3694467"/>
          </a:xfrm>
          <a:prstGeom prst="rect">
            <a:avLst/>
          </a:prstGeom>
        </p:spPr>
      </p:pic>
      <p:pic>
        <p:nvPicPr>
          <p:cNvPr id="9" name="Grafikk 8">
            <a:extLst>
              <a:ext uri="{FF2B5EF4-FFF2-40B4-BE49-F238E27FC236}">
                <a16:creationId xmlns:a16="http://schemas.microsoft.com/office/drawing/2014/main" id="{37C3F50C-32DE-4769-B312-BF68F50AF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2529" y="9322484"/>
            <a:ext cx="6512943" cy="411405"/>
          </a:xfrm>
          <a:prstGeom prst="rect">
            <a:avLst/>
          </a:prstGeom>
        </p:spPr>
      </p:pic>
      <p:pic>
        <p:nvPicPr>
          <p:cNvPr id="11" name="Grafikk 10" descr="KMD-logo">
            <a:extLst>
              <a:ext uri="{FF2B5EF4-FFF2-40B4-BE49-F238E27FC236}">
                <a16:creationId xmlns:a16="http://schemas.microsoft.com/office/drawing/2014/main" id="{72DE6EBA-C4BC-4C5E-9020-B30BC9DEA31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0973" y="318757"/>
            <a:ext cx="2057940" cy="50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417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kat A4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EB98C479-CF79-4618-A1DD-AA10F116E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42"/>
          <a:stretch/>
        </p:blipFill>
        <p:spPr>
          <a:xfrm>
            <a:off x="0" y="634405"/>
            <a:ext cx="6858000" cy="8325289"/>
          </a:xfrm>
          <a:prstGeom prst="rect">
            <a:avLst/>
          </a:prstGeom>
        </p:spPr>
      </p:pic>
      <p:pic>
        <p:nvPicPr>
          <p:cNvPr id="9" name="Grafikk 8">
            <a:extLst>
              <a:ext uri="{FF2B5EF4-FFF2-40B4-BE49-F238E27FC236}">
                <a16:creationId xmlns:a16="http://schemas.microsoft.com/office/drawing/2014/main" id="{37C3F50C-32DE-4769-B312-BF68F50AF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2529" y="8548289"/>
            <a:ext cx="6512943" cy="411405"/>
          </a:xfrm>
          <a:prstGeom prst="rect">
            <a:avLst/>
          </a:prstGeom>
        </p:spPr>
      </p:pic>
      <p:pic>
        <p:nvPicPr>
          <p:cNvPr id="11" name="Grafikk 10" descr="KMD-logo">
            <a:extLst>
              <a:ext uri="{FF2B5EF4-FFF2-40B4-BE49-F238E27FC236}">
                <a16:creationId xmlns:a16="http://schemas.microsoft.com/office/drawing/2014/main" id="{72DE6EBA-C4BC-4C5E-9020-B30BC9DEA31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7456" y="9178084"/>
            <a:ext cx="2057940" cy="50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422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B5D5E6-CA6D-4470-83B6-75EB70BBF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7E99004-F369-4A01-89CE-4CA3FE614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B91C1E2-7DFC-49A5-A2F4-C4965325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F8A-1C4F-4E5E-8F53-2A9E84C9A5DB}" type="datetime1">
              <a:rPr lang="nb-NO" smtClean="0"/>
              <a:t>08.04.2022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D0DE15-03E7-4FA2-8D39-CFE59B614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3FBF03E-8C01-4652-805F-1629F1FC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037748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0EB581-A556-4DCD-810E-2A8B282FE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69F8A03-A518-4ADE-96DC-90644B7A4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FF687C-EA54-4207-9C26-E95FF9CEB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F8A-1C4F-4E5E-8F53-2A9E84C9A5DB}" type="datetime1">
              <a:rPr lang="nb-NO" smtClean="0"/>
              <a:t>08.04.2022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94A2FEA-4B8E-4108-BECB-62D98EF66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D944746-2EAD-4234-AA9F-B1FCAEF85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178969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D4940D-DDEC-4788-AD07-4CFE137DC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A9D7BF3-9801-4393-840C-321A218C4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A66A0D6-52BC-4FDE-8FB3-C5BBF5A51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F8A-1C4F-4E5E-8F53-2A9E84C9A5DB}" type="datetime1">
              <a:rPr lang="nb-NO" smtClean="0"/>
              <a:t>08.04.2022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8742D41-D897-4E30-8212-3CA35357D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5414CF6-F4DC-4FA4-A7DB-2900D3BE3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4980941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302B47-E368-4BE3-9490-0321E9066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295614-294C-4774-9D45-CFA6AEEE80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0D00766-0A86-4363-B5F1-03C81941F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5260D9D-B81E-4E30-A805-4F93C6778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F8A-1C4F-4E5E-8F53-2A9E84C9A5DB}" type="datetime1">
              <a:rPr lang="nb-NO" smtClean="0"/>
              <a:t>08.04.2022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2420E26-7D23-4342-AA6A-FE8799B0C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818AAA7-D75E-465A-85F5-2F4D7D6F4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567925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39A016-D894-485C-BC7A-A77DCF329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C6358B8-EC21-46B3-AAD3-EE77F0C13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8193FDC-6017-4F3A-B9F9-089381216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35F9FFF-0DAB-4BA4-93D3-D7CA8E66E7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A3E8800-7778-4047-BF81-ADB77295D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140DB41-9EE9-4D57-8A6C-93AA183E8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F8A-1C4F-4E5E-8F53-2A9E84C9A5DB}" type="datetime1">
              <a:rPr lang="nb-NO" smtClean="0"/>
              <a:t>08.04.2022</a:t>
            </a:fld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313FEFA-500A-455C-9983-F9B3CD39F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51450B0-036F-4BB7-827E-D9EE88BB1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2202347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78325D-F7CA-4FDF-A249-27550D574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C435A68-6FD8-416B-B43B-E2DC6C6F6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F8A-1C4F-4E5E-8F53-2A9E84C9A5DB}" type="datetime1">
              <a:rPr lang="nb-NO" smtClean="0"/>
              <a:t>08.04.2022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213811F-F207-4031-8319-950BF2AD4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1177A88-CB6D-4CF1-AC02-5FAE7181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343881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95506E7-9289-4534-9F02-9E963E8F6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93C74AA-EBCC-403E-9953-22933A51F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9D2AEFF-B929-4F45-BFD3-F8C986F587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F1F8DF8A-1C4F-4E5E-8F53-2A9E84C9A5DB}" type="datetime1">
              <a:rPr lang="nb-NO" smtClean="0"/>
              <a:pPr/>
              <a:t>08.04.2022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3921680-3C8C-4DDF-8E3A-A02C462E9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E3ABC13-0990-4612-BF4C-7E62DAC06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85273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bg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bg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bg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bg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bg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bg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Sylinder 6">
            <a:extLst>
              <a:ext uri="{FF2B5EF4-FFF2-40B4-BE49-F238E27FC236}">
                <a16:creationId xmlns:a16="http://schemas.microsoft.com/office/drawing/2014/main" id="{68EF8BBF-A30A-4F52-8831-411C06F466D8}"/>
              </a:ext>
            </a:extLst>
          </p:cNvPr>
          <p:cNvSpPr txBox="1"/>
          <p:nvPr/>
        </p:nvSpPr>
        <p:spPr>
          <a:xfrm>
            <a:off x="0" y="1624652"/>
            <a:ext cx="6858000" cy="369332"/>
          </a:xfrm>
          <a:prstGeom prst="rect">
            <a:avLst/>
          </a:prstGeom>
          <a:noFill/>
        </p:spPr>
        <p:txBody>
          <a:bodyPr wrap="square" lIns="720000" rIns="720000" rtlCol="0">
            <a:spAutoFit/>
          </a:bodyPr>
          <a:lstStyle/>
          <a:p>
            <a:pPr algn="ctr"/>
            <a:r>
              <a:rPr lang="nb-NO" b="1" dirty="0">
                <a:solidFill>
                  <a:schemeClr val="accent5"/>
                </a:solidFill>
              </a:rPr>
              <a:t>Navn på mottaker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D52299B5-93BB-4311-9BBA-F7B9B37C6182}"/>
              </a:ext>
            </a:extLst>
          </p:cNvPr>
          <p:cNvSpPr txBox="1"/>
          <p:nvPr/>
        </p:nvSpPr>
        <p:spPr>
          <a:xfrm>
            <a:off x="0" y="2301352"/>
            <a:ext cx="6858000" cy="2539330"/>
          </a:xfrm>
          <a:prstGeom prst="rect">
            <a:avLst/>
          </a:prstGeom>
          <a:noFill/>
        </p:spPr>
        <p:txBody>
          <a:bodyPr wrap="square" lIns="900000" rIns="900000" rtlCol="0">
            <a:normAutofit/>
          </a:bodyPr>
          <a:lstStyle/>
          <a:p>
            <a:pPr algn="ctr">
              <a:spcAft>
                <a:spcPts val="800"/>
              </a:spcAft>
            </a:pPr>
            <a:r>
              <a:rPr lang="nb-NO" sz="1300" u="none" strike="noStrike" baseline="0" dirty="0">
                <a:solidFill>
                  <a:schemeClr val="bg1"/>
                </a:solidFill>
              </a:rPr>
              <a:t>har utmerket seg ved:</a:t>
            </a:r>
          </a:p>
          <a:p>
            <a:pPr marL="285750" indent="-285750" algn="ctr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300" u="none" strike="noStrike" baseline="0" dirty="0">
                <a:solidFill>
                  <a:schemeClr val="bg1"/>
                </a:solidFill>
              </a:rPr>
              <a:t>å gjøre arbeidet med rekruttering av lærlinger godt kjent </a:t>
            </a:r>
            <a:br>
              <a:rPr lang="nb-NO" sz="1300" u="none" strike="noStrike" baseline="0" dirty="0">
                <a:solidFill>
                  <a:schemeClr val="bg1"/>
                </a:solidFill>
              </a:rPr>
            </a:br>
            <a:r>
              <a:rPr lang="nb-NO" sz="1300" u="none" strike="noStrike" baseline="0" dirty="0">
                <a:solidFill>
                  <a:schemeClr val="bg1"/>
                </a:solidFill>
              </a:rPr>
              <a:t>for andre i og utenfor virksomheten</a:t>
            </a:r>
          </a:p>
          <a:p>
            <a:pPr marL="285750" indent="-285750" algn="ctr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300" u="none" strike="noStrike" baseline="0" dirty="0">
                <a:solidFill>
                  <a:schemeClr val="bg1"/>
                </a:solidFill>
              </a:rPr>
              <a:t>å ha en stabil, positiv utvikling i antall lærekontrakter</a:t>
            </a:r>
          </a:p>
          <a:p>
            <a:pPr marL="285750" indent="-285750" algn="ctr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300" u="none" strike="noStrike" baseline="0" dirty="0">
                <a:solidFill>
                  <a:schemeClr val="bg1"/>
                </a:solidFill>
              </a:rPr>
              <a:t>å tilby en høy andel av lærlingene tilsetting etter endt læretid</a:t>
            </a:r>
          </a:p>
          <a:p>
            <a:pPr algn="ctr">
              <a:spcAft>
                <a:spcPts val="800"/>
              </a:spcAft>
            </a:pPr>
            <a:endParaRPr lang="nb-NO" sz="1300" u="none" strike="noStrike" baseline="0" dirty="0">
              <a:solidFill>
                <a:schemeClr val="bg1"/>
              </a:solidFill>
            </a:endParaRPr>
          </a:p>
          <a:p>
            <a:pPr algn="ctr">
              <a:spcAft>
                <a:spcPts val="800"/>
              </a:spcAft>
            </a:pPr>
            <a:r>
              <a:rPr lang="nb-NO" sz="1300" i="1" u="none" strike="noStrike" baseline="0" dirty="0">
                <a:solidFill>
                  <a:schemeClr val="bg1"/>
                </a:solidFill>
              </a:rPr>
              <a:t>Gratulerer og lykke til videre!</a:t>
            </a:r>
            <a:endParaRPr lang="nb-NO" sz="1300" i="1" dirty="0">
              <a:solidFill>
                <a:schemeClr val="bg1"/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880E79BD-B166-4C20-98EF-E9DF377C7F6D}"/>
              </a:ext>
            </a:extLst>
          </p:cNvPr>
          <p:cNvSpPr txBox="1"/>
          <p:nvPr/>
        </p:nvSpPr>
        <p:spPr>
          <a:xfrm>
            <a:off x="0" y="5381894"/>
            <a:ext cx="6858000" cy="418011"/>
          </a:xfrm>
          <a:prstGeom prst="rect">
            <a:avLst/>
          </a:prstGeom>
          <a:noFill/>
        </p:spPr>
        <p:txBody>
          <a:bodyPr wrap="square" lIns="900000" rIns="900000" rtlCol="0">
            <a:normAutofit/>
          </a:bodyPr>
          <a:lstStyle/>
          <a:p>
            <a:pPr algn="ctr">
              <a:spcAft>
                <a:spcPts val="800"/>
              </a:spcAft>
            </a:pPr>
            <a:r>
              <a:rPr lang="nb-NO" sz="1000" u="none" strike="noStrike" baseline="0" dirty="0">
                <a:solidFill>
                  <a:schemeClr val="bg1"/>
                </a:solidFill>
              </a:rPr>
              <a:t>Oslo 3. februar 2022</a:t>
            </a:r>
            <a:endParaRPr lang="nb-NO" sz="1000" i="1" dirty="0">
              <a:solidFill>
                <a:schemeClr val="bg1"/>
              </a:solidFill>
            </a:endParaRP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C134E925-4D56-4BB6-BB96-72351205B146}"/>
              </a:ext>
            </a:extLst>
          </p:cNvPr>
          <p:cNvSpPr txBox="1"/>
          <p:nvPr/>
        </p:nvSpPr>
        <p:spPr>
          <a:xfrm>
            <a:off x="0" y="6463043"/>
            <a:ext cx="6858000" cy="627018"/>
          </a:xfrm>
          <a:prstGeom prst="rect">
            <a:avLst/>
          </a:prstGeom>
          <a:noFill/>
        </p:spPr>
        <p:txBody>
          <a:bodyPr wrap="square" lIns="900000" rIns="900000" rtlCol="0">
            <a:normAutofit/>
          </a:bodyPr>
          <a:lstStyle/>
          <a:p>
            <a:pPr algn="ctr"/>
            <a:r>
              <a:rPr lang="nb-NO" sz="1000" i="1" u="none" strike="noStrike" baseline="0" dirty="0">
                <a:solidFill>
                  <a:schemeClr val="bg1"/>
                </a:solidFill>
              </a:rPr>
              <a:t>Fornavn Etternavn</a:t>
            </a:r>
          </a:p>
          <a:p>
            <a:pPr algn="ctr"/>
            <a:r>
              <a:rPr lang="nb-NO" sz="1000" i="1" dirty="0">
                <a:solidFill>
                  <a:schemeClr val="bg1"/>
                </a:solidFill>
              </a:rPr>
              <a:t>Kommunal- og </a:t>
            </a:r>
            <a:r>
              <a:rPr lang="nb-NO" sz="1000" i="1" dirty="0" err="1">
                <a:solidFill>
                  <a:schemeClr val="bg1"/>
                </a:solidFill>
              </a:rPr>
              <a:t>distriktsminister</a:t>
            </a:r>
            <a:endParaRPr lang="nb-NO" sz="1000" i="1" dirty="0">
              <a:solidFill>
                <a:schemeClr val="bg1"/>
              </a:solidFill>
            </a:endParaRPr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A2D752FF-48D3-40DC-B5FD-889183AFFB8D}"/>
              </a:ext>
            </a:extLst>
          </p:cNvPr>
          <p:cNvCxnSpPr>
            <a:cxnSpLocks/>
          </p:cNvCxnSpPr>
          <p:nvPr/>
        </p:nvCxnSpPr>
        <p:spPr>
          <a:xfrm>
            <a:off x="2295253" y="6443995"/>
            <a:ext cx="2267495" cy="0"/>
          </a:xfrm>
          <a:prstGeom prst="line">
            <a:avLst/>
          </a:prstGeom>
          <a:ln w="12700">
            <a:solidFill>
              <a:schemeClr val="bg2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77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Sylinder 6">
            <a:extLst>
              <a:ext uri="{FF2B5EF4-FFF2-40B4-BE49-F238E27FC236}">
                <a16:creationId xmlns:a16="http://schemas.microsoft.com/office/drawing/2014/main" id="{68EF8BBF-A30A-4F52-8831-411C06F466D8}"/>
              </a:ext>
            </a:extLst>
          </p:cNvPr>
          <p:cNvSpPr txBox="1"/>
          <p:nvPr/>
        </p:nvSpPr>
        <p:spPr>
          <a:xfrm>
            <a:off x="0" y="1624652"/>
            <a:ext cx="6858000" cy="369332"/>
          </a:xfrm>
          <a:prstGeom prst="rect">
            <a:avLst/>
          </a:prstGeom>
          <a:noFill/>
        </p:spPr>
        <p:txBody>
          <a:bodyPr wrap="square" lIns="720000" rIns="720000" rtlCol="0">
            <a:spAutoFit/>
          </a:bodyPr>
          <a:lstStyle/>
          <a:p>
            <a:pPr algn="ctr"/>
            <a:r>
              <a:rPr lang="nb-NO" b="1" dirty="0">
                <a:solidFill>
                  <a:schemeClr val="accent5"/>
                </a:solidFill>
              </a:rPr>
              <a:t>Navn på mottaker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D52299B5-93BB-4311-9BBA-F7B9B37C6182}"/>
              </a:ext>
            </a:extLst>
          </p:cNvPr>
          <p:cNvSpPr txBox="1"/>
          <p:nvPr/>
        </p:nvSpPr>
        <p:spPr>
          <a:xfrm>
            <a:off x="0" y="2301352"/>
            <a:ext cx="6858000" cy="2539330"/>
          </a:xfrm>
          <a:prstGeom prst="rect">
            <a:avLst/>
          </a:prstGeom>
          <a:noFill/>
        </p:spPr>
        <p:txBody>
          <a:bodyPr wrap="square" lIns="900000" rIns="900000" rtlCol="0">
            <a:normAutofit/>
          </a:bodyPr>
          <a:lstStyle/>
          <a:p>
            <a:pPr algn="ctr">
              <a:spcAft>
                <a:spcPts val="800"/>
              </a:spcAft>
            </a:pPr>
            <a:r>
              <a:rPr lang="nb-NO" sz="1300" u="none" strike="noStrike" baseline="0" dirty="0">
                <a:solidFill>
                  <a:schemeClr val="bg1"/>
                </a:solidFill>
              </a:rPr>
              <a:t>har utmerket seg ved:</a:t>
            </a:r>
          </a:p>
          <a:p>
            <a:pPr marL="285750" indent="-285750" algn="ctr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300" u="none" strike="noStrike" baseline="0" dirty="0">
                <a:solidFill>
                  <a:schemeClr val="bg1"/>
                </a:solidFill>
              </a:rPr>
              <a:t>å gjøre arbeidet med rekruttering av lærlinger godt kjent </a:t>
            </a:r>
            <a:br>
              <a:rPr lang="nb-NO" sz="1300" u="none" strike="noStrike" baseline="0" dirty="0">
                <a:solidFill>
                  <a:schemeClr val="bg1"/>
                </a:solidFill>
              </a:rPr>
            </a:br>
            <a:r>
              <a:rPr lang="nb-NO" sz="1300" u="none" strike="noStrike" baseline="0" dirty="0">
                <a:solidFill>
                  <a:schemeClr val="bg1"/>
                </a:solidFill>
              </a:rPr>
              <a:t>for andre i og utenfor virksomheten</a:t>
            </a:r>
          </a:p>
          <a:p>
            <a:pPr marL="285750" indent="-285750" algn="ctr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300" u="none" strike="noStrike" baseline="0" dirty="0">
                <a:solidFill>
                  <a:schemeClr val="bg1"/>
                </a:solidFill>
              </a:rPr>
              <a:t>å ha en stabil, positiv utvikling i antall lærekontrakter</a:t>
            </a:r>
          </a:p>
          <a:p>
            <a:pPr marL="285750" indent="-285750" algn="ctr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300" u="none" strike="noStrike" baseline="0" dirty="0">
                <a:solidFill>
                  <a:schemeClr val="bg1"/>
                </a:solidFill>
              </a:rPr>
              <a:t>å tilby en høy andel av lærlingene tilsetting etter endt læretid</a:t>
            </a:r>
          </a:p>
          <a:p>
            <a:pPr algn="ctr">
              <a:spcAft>
                <a:spcPts val="800"/>
              </a:spcAft>
            </a:pPr>
            <a:endParaRPr lang="nb-NO" sz="1300" u="none" strike="noStrike" baseline="0" dirty="0">
              <a:solidFill>
                <a:schemeClr val="bg1"/>
              </a:solidFill>
            </a:endParaRPr>
          </a:p>
          <a:p>
            <a:pPr algn="ctr">
              <a:spcAft>
                <a:spcPts val="800"/>
              </a:spcAft>
            </a:pPr>
            <a:r>
              <a:rPr lang="nb-NO" sz="1300" i="1" u="none" strike="noStrike" baseline="0" dirty="0">
                <a:solidFill>
                  <a:schemeClr val="bg1"/>
                </a:solidFill>
              </a:rPr>
              <a:t>Gratulerer og lykke til videre!</a:t>
            </a:r>
            <a:endParaRPr lang="nb-NO" sz="1300" i="1" dirty="0">
              <a:solidFill>
                <a:schemeClr val="bg1"/>
              </a:solidFill>
            </a:endParaRP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880E79BD-B166-4C20-98EF-E9DF377C7F6D}"/>
              </a:ext>
            </a:extLst>
          </p:cNvPr>
          <p:cNvSpPr txBox="1"/>
          <p:nvPr/>
        </p:nvSpPr>
        <p:spPr>
          <a:xfrm>
            <a:off x="0" y="5381894"/>
            <a:ext cx="6858000" cy="418011"/>
          </a:xfrm>
          <a:prstGeom prst="rect">
            <a:avLst/>
          </a:prstGeom>
          <a:noFill/>
        </p:spPr>
        <p:txBody>
          <a:bodyPr wrap="square" lIns="900000" rIns="900000" rtlCol="0">
            <a:normAutofit/>
          </a:bodyPr>
          <a:lstStyle/>
          <a:p>
            <a:pPr algn="ctr">
              <a:spcAft>
                <a:spcPts val="800"/>
              </a:spcAft>
            </a:pPr>
            <a:r>
              <a:rPr lang="nb-NO" sz="1000" u="none" strike="noStrike" baseline="0" dirty="0">
                <a:solidFill>
                  <a:schemeClr val="bg1"/>
                </a:solidFill>
              </a:rPr>
              <a:t>Oslo 3. februar 2022</a:t>
            </a:r>
            <a:endParaRPr lang="nb-NO" sz="1000" i="1" dirty="0">
              <a:solidFill>
                <a:schemeClr val="bg1"/>
              </a:solidFill>
            </a:endParaRP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C134E925-4D56-4BB6-BB96-72351205B146}"/>
              </a:ext>
            </a:extLst>
          </p:cNvPr>
          <p:cNvSpPr txBox="1"/>
          <p:nvPr/>
        </p:nvSpPr>
        <p:spPr>
          <a:xfrm>
            <a:off x="0" y="6463043"/>
            <a:ext cx="6858000" cy="627018"/>
          </a:xfrm>
          <a:prstGeom prst="rect">
            <a:avLst/>
          </a:prstGeom>
          <a:noFill/>
        </p:spPr>
        <p:txBody>
          <a:bodyPr wrap="square" lIns="900000" rIns="900000" rtlCol="0">
            <a:normAutofit/>
          </a:bodyPr>
          <a:lstStyle/>
          <a:p>
            <a:pPr algn="ctr"/>
            <a:r>
              <a:rPr lang="nb-NO" sz="1000" i="1" u="none" strike="noStrike" baseline="0" dirty="0">
                <a:solidFill>
                  <a:schemeClr val="bg1"/>
                </a:solidFill>
              </a:rPr>
              <a:t>Fornavn Etternavn</a:t>
            </a:r>
          </a:p>
          <a:p>
            <a:pPr algn="ctr"/>
            <a:r>
              <a:rPr lang="nb-NO" sz="1000" i="1" dirty="0">
                <a:solidFill>
                  <a:schemeClr val="bg1"/>
                </a:solidFill>
              </a:rPr>
              <a:t>Kommunal- og </a:t>
            </a:r>
            <a:r>
              <a:rPr lang="nb-NO" sz="1000" i="1" dirty="0" err="1">
                <a:solidFill>
                  <a:schemeClr val="bg1"/>
                </a:solidFill>
              </a:rPr>
              <a:t>distriktsminister</a:t>
            </a:r>
            <a:endParaRPr lang="nb-NO" sz="1000" i="1" dirty="0">
              <a:solidFill>
                <a:schemeClr val="bg1"/>
              </a:solidFill>
            </a:endParaRPr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A2D752FF-48D3-40DC-B5FD-889183AFFB8D}"/>
              </a:ext>
            </a:extLst>
          </p:cNvPr>
          <p:cNvCxnSpPr>
            <a:cxnSpLocks/>
          </p:cNvCxnSpPr>
          <p:nvPr/>
        </p:nvCxnSpPr>
        <p:spPr>
          <a:xfrm>
            <a:off x="2295253" y="6443995"/>
            <a:ext cx="2267495" cy="0"/>
          </a:xfrm>
          <a:prstGeom prst="line">
            <a:avLst/>
          </a:prstGeom>
          <a:ln w="12700">
            <a:solidFill>
              <a:schemeClr val="bg2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508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53CC4FED-4E28-463B-90A7-1E62B1234ABB}"/>
              </a:ext>
            </a:extLst>
          </p:cNvPr>
          <p:cNvSpPr txBox="1"/>
          <p:nvPr/>
        </p:nvSpPr>
        <p:spPr>
          <a:xfrm>
            <a:off x="0" y="3120234"/>
            <a:ext cx="6858000" cy="369332"/>
          </a:xfrm>
          <a:prstGeom prst="rect">
            <a:avLst/>
          </a:prstGeom>
          <a:noFill/>
        </p:spPr>
        <p:txBody>
          <a:bodyPr wrap="square" lIns="720000" rIns="720000" rtlCol="0">
            <a:spAutoFit/>
          </a:bodyPr>
          <a:lstStyle/>
          <a:p>
            <a:pPr algn="ctr"/>
            <a:r>
              <a:rPr lang="nb-NO" b="1" dirty="0">
                <a:solidFill>
                  <a:schemeClr val="bg1"/>
                </a:solidFill>
              </a:rPr>
              <a:t>Navn på mottaker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B82E5A32-DF36-4F3C-A5DA-C30DB855AA9A}"/>
              </a:ext>
            </a:extLst>
          </p:cNvPr>
          <p:cNvSpPr txBox="1"/>
          <p:nvPr/>
        </p:nvSpPr>
        <p:spPr>
          <a:xfrm>
            <a:off x="0" y="3672102"/>
            <a:ext cx="6858000" cy="2539330"/>
          </a:xfrm>
          <a:prstGeom prst="rect">
            <a:avLst/>
          </a:prstGeom>
          <a:noFill/>
        </p:spPr>
        <p:txBody>
          <a:bodyPr wrap="square" lIns="900000" rIns="900000" rtlCol="0">
            <a:normAutofit/>
          </a:bodyPr>
          <a:lstStyle/>
          <a:p>
            <a:pPr algn="ctr">
              <a:spcAft>
                <a:spcPts val="800"/>
              </a:spcAft>
            </a:pPr>
            <a:r>
              <a:rPr lang="nb-NO" sz="1300" u="none" strike="noStrike" baseline="0" dirty="0">
                <a:solidFill>
                  <a:schemeClr val="bg1"/>
                </a:solidFill>
              </a:rPr>
              <a:t>har utmerket seg ved:</a:t>
            </a:r>
          </a:p>
          <a:p>
            <a:pPr marL="285750" indent="-285750" algn="ctr">
              <a:spcAft>
                <a:spcPts val="800"/>
              </a:spcAft>
              <a:buFont typeface="Open Sans" panose="020B0606030504020204" pitchFamily="34" charset="0"/>
              <a:buChar char="–"/>
            </a:pPr>
            <a:r>
              <a:rPr lang="nb-NO" sz="1300" u="none" strike="noStrike" baseline="0" dirty="0">
                <a:solidFill>
                  <a:schemeClr val="bg1"/>
                </a:solidFill>
              </a:rPr>
              <a:t>å gjøre arbeidet med rekruttering av lærlinger godt kjent </a:t>
            </a:r>
            <a:br>
              <a:rPr lang="nb-NO" sz="1300" u="none" strike="noStrike" baseline="0" dirty="0">
                <a:solidFill>
                  <a:schemeClr val="bg1"/>
                </a:solidFill>
              </a:rPr>
            </a:br>
            <a:r>
              <a:rPr lang="nb-NO" sz="1300" u="none" strike="noStrike" baseline="0" dirty="0">
                <a:solidFill>
                  <a:schemeClr val="bg1"/>
                </a:solidFill>
              </a:rPr>
              <a:t>for andre i og utenfor virksomheten</a:t>
            </a:r>
          </a:p>
          <a:p>
            <a:pPr marL="285750" indent="-285750" algn="ctr">
              <a:spcAft>
                <a:spcPts val="800"/>
              </a:spcAft>
              <a:buFont typeface="Open Sans" panose="020B0606030504020204" pitchFamily="34" charset="0"/>
              <a:buChar char="–"/>
            </a:pPr>
            <a:r>
              <a:rPr lang="nb-NO" sz="1300" u="none" strike="noStrike" baseline="0" dirty="0">
                <a:solidFill>
                  <a:schemeClr val="bg1"/>
                </a:solidFill>
              </a:rPr>
              <a:t>å ha en stabil, positiv utvikling i antall lærekontrakter</a:t>
            </a:r>
          </a:p>
          <a:p>
            <a:pPr marL="285750" indent="-285750" algn="ctr">
              <a:spcAft>
                <a:spcPts val="800"/>
              </a:spcAft>
              <a:buFont typeface="Open Sans" panose="020B0606030504020204" pitchFamily="34" charset="0"/>
              <a:buChar char="–"/>
            </a:pPr>
            <a:r>
              <a:rPr lang="nb-NO" sz="1300" u="none" strike="noStrike" baseline="0" dirty="0">
                <a:solidFill>
                  <a:schemeClr val="bg1"/>
                </a:solidFill>
              </a:rPr>
              <a:t>å tilby en høy andel av lærlingene tilsetting etter endt læretid</a:t>
            </a:r>
          </a:p>
          <a:p>
            <a:pPr algn="ctr">
              <a:spcAft>
                <a:spcPts val="800"/>
              </a:spcAft>
            </a:pPr>
            <a:br>
              <a:rPr lang="nb-NO" sz="1300" b="1" u="none" strike="noStrike" baseline="0" dirty="0">
                <a:solidFill>
                  <a:schemeClr val="bg1"/>
                </a:solidFill>
              </a:rPr>
            </a:br>
            <a:r>
              <a:rPr lang="nb-NO" sz="1300" b="1" u="none" strike="noStrike" baseline="0" dirty="0">
                <a:solidFill>
                  <a:schemeClr val="bg1"/>
                </a:solidFill>
              </a:rPr>
              <a:t>Gratulerer og lykke til videre!</a:t>
            </a:r>
            <a:endParaRPr lang="nb-NO" sz="1300" b="1" dirty="0">
              <a:solidFill>
                <a:schemeClr val="bg1"/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2040197-7854-47A6-8D39-AED32991B671}"/>
              </a:ext>
            </a:extLst>
          </p:cNvPr>
          <p:cNvSpPr txBox="1"/>
          <p:nvPr/>
        </p:nvSpPr>
        <p:spPr>
          <a:xfrm>
            <a:off x="0" y="6715595"/>
            <a:ext cx="6858000" cy="627018"/>
          </a:xfrm>
          <a:prstGeom prst="rect">
            <a:avLst/>
          </a:prstGeom>
          <a:noFill/>
        </p:spPr>
        <p:txBody>
          <a:bodyPr wrap="square" lIns="900000" rIns="900000" rtlCol="0">
            <a:normAutofit/>
          </a:bodyPr>
          <a:lstStyle/>
          <a:p>
            <a:pPr algn="ctr"/>
            <a:r>
              <a:rPr lang="nb-NO" sz="900" i="1" u="none" strike="noStrike" baseline="0" dirty="0">
                <a:solidFill>
                  <a:schemeClr val="bg1"/>
                </a:solidFill>
              </a:rPr>
              <a:t>Oslo 3. februar 2022</a:t>
            </a:r>
          </a:p>
          <a:p>
            <a:pPr algn="ctr"/>
            <a:r>
              <a:rPr lang="nb-NO" sz="900" i="1" u="none" strike="noStrike" baseline="0" dirty="0">
                <a:solidFill>
                  <a:schemeClr val="bg1"/>
                </a:solidFill>
              </a:rPr>
              <a:t>Fornavn Etternavn</a:t>
            </a:r>
          </a:p>
          <a:p>
            <a:pPr algn="ctr"/>
            <a:r>
              <a:rPr lang="nb-NO" sz="900" i="1" dirty="0">
                <a:solidFill>
                  <a:schemeClr val="bg1"/>
                </a:solidFill>
              </a:rPr>
              <a:t>Kommunal- og </a:t>
            </a:r>
            <a:r>
              <a:rPr lang="nb-NO" sz="900" i="1" dirty="0" err="1">
                <a:solidFill>
                  <a:schemeClr val="bg1"/>
                </a:solidFill>
              </a:rPr>
              <a:t>distriktsminister</a:t>
            </a:r>
            <a:endParaRPr lang="nb-NO" sz="900" i="1" dirty="0">
              <a:solidFill>
                <a:schemeClr val="bg1"/>
              </a:solidFill>
            </a:endParaRP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CF6E0D75-68A0-4EB4-AF20-17C0C02A5B1F}"/>
              </a:ext>
            </a:extLst>
          </p:cNvPr>
          <p:cNvCxnSpPr>
            <a:cxnSpLocks/>
          </p:cNvCxnSpPr>
          <p:nvPr/>
        </p:nvCxnSpPr>
        <p:spPr>
          <a:xfrm>
            <a:off x="2295253" y="6653004"/>
            <a:ext cx="2267495" cy="0"/>
          </a:xfrm>
          <a:prstGeom prst="line">
            <a:avLst/>
          </a:prstGeom>
          <a:ln w="12700">
            <a:solidFill>
              <a:schemeClr val="bg2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kstSylinder 6">
            <a:extLst>
              <a:ext uri="{FF2B5EF4-FFF2-40B4-BE49-F238E27FC236}">
                <a16:creationId xmlns:a16="http://schemas.microsoft.com/office/drawing/2014/main" id="{EA0CAB7D-B3F7-4193-803D-763B710B73F1}"/>
              </a:ext>
            </a:extLst>
          </p:cNvPr>
          <p:cNvSpPr txBox="1"/>
          <p:nvPr/>
        </p:nvSpPr>
        <p:spPr>
          <a:xfrm>
            <a:off x="0" y="2688312"/>
            <a:ext cx="6858000" cy="369332"/>
          </a:xfrm>
          <a:prstGeom prst="rect">
            <a:avLst/>
          </a:prstGeom>
          <a:noFill/>
        </p:spPr>
        <p:txBody>
          <a:bodyPr wrap="square" lIns="720000" rIns="720000" rtlCol="0">
            <a:spAutoFit/>
          </a:bodyPr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Årets statlige lærebedrift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40367AF3-3DBB-46D4-A933-29A3FD1BFE4E}"/>
              </a:ext>
            </a:extLst>
          </p:cNvPr>
          <p:cNvSpPr txBox="1"/>
          <p:nvPr/>
        </p:nvSpPr>
        <p:spPr>
          <a:xfrm>
            <a:off x="0" y="1570398"/>
            <a:ext cx="6858000" cy="830997"/>
          </a:xfrm>
          <a:prstGeom prst="rect">
            <a:avLst/>
          </a:prstGeom>
          <a:noFill/>
        </p:spPr>
        <p:txBody>
          <a:bodyPr wrap="square" lIns="720000" rIns="720000" rtlCol="0">
            <a:spAutoFit/>
          </a:bodyPr>
          <a:lstStyle/>
          <a:p>
            <a:pPr algn="ctr"/>
            <a:r>
              <a:rPr lang="nb-NO" sz="4800" dirty="0">
                <a:solidFill>
                  <a:schemeClr val="bg1"/>
                </a:solidFill>
              </a:rPr>
              <a:t>DIPLOM</a:t>
            </a:r>
          </a:p>
        </p:txBody>
      </p:sp>
    </p:spTree>
    <p:extLst>
      <p:ext uri="{BB962C8B-B14F-4D97-AF65-F5344CB8AC3E}">
        <p14:creationId xmlns:p14="http://schemas.microsoft.com/office/powerpoint/2010/main" val="4087747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E13661ED-9951-4ECE-90E6-2C3FED4A9800}"/>
              </a:ext>
            </a:extLst>
          </p:cNvPr>
          <p:cNvSpPr txBox="1"/>
          <p:nvPr/>
        </p:nvSpPr>
        <p:spPr>
          <a:xfrm>
            <a:off x="0" y="1624652"/>
            <a:ext cx="6858000" cy="369332"/>
          </a:xfrm>
          <a:prstGeom prst="rect">
            <a:avLst/>
          </a:prstGeom>
          <a:noFill/>
        </p:spPr>
        <p:txBody>
          <a:bodyPr wrap="square" lIns="720000" rIns="720000" rtlCol="0">
            <a:spAutoFit/>
          </a:bodyPr>
          <a:lstStyle/>
          <a:p>
            <a:pPr algn="ctr"/>
            <a:r>
              <a:rPr lang="nb-NO" b="1" dirty="0">
                <a:solidFill>
                  <a:schemeClr val="accent5"/>
                </a:solidFill>
              </a:rPr>
              <a:t>Navn på mottaker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6CAB8E74-C7AA-4CB9-9C94-656CEB79E2A1}"/>
              </a:ext>
            </a:extLst>
          </p:cNvPr>
          <p:cNvSpPr txBox="1"/>
          <p:nvPr/>
        </p:nvSpPr>
        <p:spPr>
          <a:xfrm>
            <a:off x="0" y="2301352"/>
            <a:ext cx="6858000" cy="2539330"/>
          </a:xfrm>
          <a:prstGeom prst="rect">
            <a:avLst/>
          </a:prstGeom>
          <a:noFill/>
        </p:spPr>
        <p:txBody>
          <a:bodyPr wrap="square" lIns="900000" rIns="900000" rtlCol="0">
            <a:normAutofit/>
          </a:bodyPr>
          <a:lstStyle/>
          <a:p>
            <a:pPr algn="ctr">
              <a:spcAft>
                <a:spcPts val="800"/>
              </a:spcAft>
            </a:pPr>
            <a:r>
              <a:rPr lang="nb-NO" sz="1300" u="none" strike="noStrike" baseline="0" dirty="0">
                <a:solidFill>
                  <a:schemeClr val="bg1"/>
                </a:solidFill>
              </a:rPr>
              <a:t>har utmerket seg ved:</a:t>
            </a:r>
          </a:p>
          <a:p>
            <a:pPr marL="285750" indent="-285750" algn="ctr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300" u="none" strike="noStrike" baseline="0" dirty="0">
                <a:solidFill>
                  <a:schemeClr val="bg1"/>
                </a:solidFill>
              </a:rPr>
              <a:t>å gjøre arbeidet med rekruttering av lærlinger godt kjent </a:t>
            </a:r>
            <a:br>
              <a:rPr lang="nb-NO" sz="1300" u="none" strike="noStrike" baseline="0" dirty="0">
                <a:solidFill>
                  <a:schemeClr val="bg1"/>
                </a:solidFill>
              </a:rPr>
            </a:br>
            <a:r>
              <a:rPr lang="nb-NO" sz="1300" u="none" strike="noStrike" baseline="0" dirty="0">
                <a:solidFill>
                  <a:schemeClr val="bg1"/>
                </a:solidFill>
              </a:rPr>
              <a:t>for andre i og utenfor virksomheten</a:t>
            </a:r>
          </a:p>
          <a:p>
            <a:pPr marL="285750" indent="-285750" algn="ctr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300" u="none" strike="noStrike" baseline="0" dirty="0">
                <a:solidFill>
                  <a:schemeClr val="bg1"/>
                </a:solidFill>
              </a:rPr>
              <a:t>å ha en stabil, positiv utvikling i antall lærekontrakter</a:t>
            </a:r>
          </a:p>
          <a:p>
            <a:pPr marL="285750" indent="-285750" algn="ctr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300" u="none" strike="noStrike" baseline="0" dirty="0">
                <a:solidFill>
                  <a:schemeClr val="bg1"/>
                </a:solidFill>
              </a:rPr>
              <a:t>å tilby en høy andel av lærlingene tilsetting etter endt læretid</a:t>
            </a:r>
          </a:p>
          <a:p>
            <a:pPr algn="ctr">
              <a:spcAft>
                <a:spcPts val="800"/>
              </a:spcAft>
            </a:pPr>
            <a:endParaRPr lang="nb-NO" sz="1300" u="none" strike="noStrike" baseline="0" dirty="0">
              <a:solidFill>
                <a:schemeClr val="bg1"/>
              </a:solidFill>
            </a:endParaRPr>
          </a:p>
          <a:p>
            <a:pPr algn="ctr">
              <a:spcAft>
                <a:spcPts val="800"/>
              </a:spcAft>
            </a:pPr>
            <a:r>
              <a:rPr lang="nb-NO" sz="1300" i="1" u="none" strike="noStrike" baseline="0" dirty="0">
                <a:solidFill>
                  <a:schemeClr val="bg1"/>
                </a:solidFill>
              </a:rPr>
              <a:t>Gratulerer og lykke til videre!</a:t>
            </a:r>
            <a:endParaRPr lang="nb-NO" sz="1300" i="1" dirty="0">
              <a:solidFill>
                <a:schemeClr val="bg1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06DDD77E-B5A2-4863-84E5-C100F5230610}"/>
              </a:ext>
            </a:extLst>
          </p:cNvPr>
          <p:cNvSpPr txBox="1"/>
          <p:nvPr/>
        </p:nvSpPr>
        <p:spPr>
          <a:xfrm>
            <a:off x="0" y="5381894"/>
            <a:ext cx="6858000" cy="418011"/>
          </a:xfrm>
          <a:prstGeom prst="rect">
            <a:avLst/>
          </a:prstGeom>
          <a:noFill/>
        </p:spPr>
        <p:txBody>
          <a:bodyPr wrap="square" lIns="900000" rIns="900000" rtlCol="0">
            <a:normAutofit/>
          </a:bodyPr>
          <a:lstStyle/>
          <a:p>
            <a:pPr algn="ctr">
              <a:spcAft>
                <a:spcPts val="800"/>
              </a:spcAft>
            </a:pPr>
            <a:r>
              <a:rPr lang="nb-NO" sz="1000" u="none" strike="noStrike" baseline="0" dirty="0">
                <a:solidFill>
                  <a:schemeClr val="bg1"/>
                </a:solidFill>
              </a:rPr>
              <a:t>Oslo 3. februar 2022</a:t>
            </a:r>
            <a:endParaRPr lang="nb-NO" sz="1000" i="1" dirty="0">
              <a:solidFill>
                <a:schemeClr val="bg1"/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894BEDEE-0C76-4FA0-9DCF-B363ACA2C81B}"/>
              </a:ext>
            </a:extLst>
          </p:cNvPr>
          <p:cNvSpPr txBox="1"/>
          <p:nvPr/>
        </p:nvSpPr>
        <p:spPr>
          <a:xfrm>
            <a:off x="0" y="6463043"/>
            <a:ext cx="6858000" cy="627018"/>
          </a:xfrm>
          <a:prstGeom prst="rect">
            <a:avLst/>
          </a:prstGeom>
          <a:noFill/>
        </p:spPr>
        <p:txBody>
          <a:bodyPr wrap="square" lIns="900000" rIns="900000" rtlCol="0">
            <a:normAutofit/>
          </a:bodyPr>
          <a:lstStyle/>
          <a:p>
            <a:pPr algn="ctr"/>
            <a:r>
              <a:rPr lang="nb-NO" sz="1000" i="1" u="none" strike="noStrike" baseline="0" dirty="0">
                <a:solidFill>
                  <a:schemeClr val="bg1"/>
                </a:solidFill>
              </a:rPr>
              <a:t>Fornavn Etternavn</a:t>
            </a:r>
          </a:p>
          <a:p>
            <a:pPr algn="ctr"/>
            <a:r>
              <a:rPr lang="nb-NO" sz="1000" i="1" dirty="0">
                <a:solidFill>
                  <a:schemeClr val="bg1"/>
                </a:solidFill>
              </a:rPr>
              <a:t>Kommunal- og </a:t>
            </a:r>
            <a:r>
              <a:rPr lang="nb-NO" sz="1000" i="1" dirty="0" err="1">
                <a:solidFill>
                  <a:schemeClr val="bg1"/>
                </a:solidFill>
              </a:rPr>
              <a:t>distriktsminister</a:t>
            </a:r>
            <a:endParaRPr lang="nb-NO" sz="1000" i="1" dirty="0">
              <a:solidFill>
                <a:schemeClr val="bg1"/>
              </a:solidFill>
            </a:endParaRPr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237E3D8B-7A51-497C-8A29-C9F789FC25A3}"/>
              </a:ext>
            </a:extLst>
          </p:cNvPr>
          <p:cNvCxnSpPr>
            <a:cxnSpLocks/>
          </p:cNvCxnSpPr>
          <p:nvPr/>
        </p:nvCxnSpPr>
        <p:spPr>
          <a:xfrm>
            <a:off x="2295253" y="6443995"/>
            <a:ext cx="2267495" cy="0"/>
          </a:xfrm>
          <a:prstGeom prst="line">
            <a:avLst/>
          </a:prstGeom>
          <a:ln w="12700">
            <a:solidFill>
              <a:schemeClr val="bg2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793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DD">
  <a:themeElements>
    <a:clrScheme name="KDD v1">
      <a:dk1>
        <a:sysClr val="windowText" lastClr="000000"/>
      </a:dk1>
      <a:lt1>
        <a:sysClr val="window" lastClr="FFFFFF"/>
      </a:lt1>
      <a:dk2>
        <a:srgbClr val="666666"/>
      </a:dk2>
      <a:lt2>
        <a:srgbClr val="E1E1E1"/>
      </a:lt2>
      <a:accent1>
        <a:srgbClr val="91C887"/>
      </a:accent1>
      <a:accent2>
        <a:srgbClr val="005F32"/>
      </a:accent2>
      <a:accent3>
        <a:srgbClr val="D0E7F8"/>
      </a:accent3>
      <a:accent4>
        <a:srgbClr val="0084BD"/>
      </a:accent4>
      <a:accent5>
        <a:srgbClr val="002E5E"/>
      </a:accent5>
      <a:accent6>
        <a:srgbClr val="F39000"/>
      </a:accent6>
      <a:hlink>
        <a:srgbClr val="0084BD"/>
      </a:hlink>
      <a:folHlink>
        <a:srgbClr val="0084BD"/>
      </a:folHlink>
    </a:clrScheme>
    <a:fontScheme name="DSS Skrifttema (Open Sans)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KDD</Template>
  <TotalTime>34</TotalTime>
  <Words>541</Words>
  <Application>Microsoft Office PowerPoint</Application>
  <PresentationFormat>A4 (210 x 297 mm)</PresentationFormat>
  <Paragraphs>65</Paragraphs>
  <Slides>4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Open Sans</vt:lpstr>
      <vt:lpstr>KDD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Herland Kristell Karianne</dc:creator>
  <cp:lastModifiedBy>Rogne Jonas Madsen</cp:lastModifiedBy>
  <cp:revision>7</cp:revision>
  <dcterms:created xsi:type="dcterms:W3CDTF">2022-04-08T09:09:49Z</dcterms:created>
  <dcterms:modified xsi:type="dcterms:W3CDTF">2022-04-08T12:29:21Z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7a0defb-d95a-4801-9cac-afdefc91cdbd_Enabled">
    <vt:lpwstr>true</vt:lpwstr>
  </property>
  <property fmtid="{D5CDD505-2E9C-101B-9397-08002B2CF9AE}" pid="3" name="MSIP_Label_b7a0defb-d95a-4801-9cac-afdefc91cdbd_SetDate">
    <vt:lpwstr>2022-04-08T09:09:50Z</vt:lpwstr>
  </property>
  <property fmtid="{D5CDD505-2E9C-101B-9397-08002B2CF9AE}" pid="4" name="MSIP_Label_b7a0defb-d95a-4801-9cac-afdefc91cdbd_Method">
    <vt:lpwstr>Standard</vt:lpwstr>
  </property>
  <property fmtid="{D5CDD505-2E9C-101B-9397-08002B2CF9AE}" pid="5" name="MSIP_Label_b7a0defb-d95a-4801-9cac-afdefc91cdbd_Name">
    <vt:lpwstr>Intern (KDD)</vt:lpwstr>
  </property>
  <property fmtid="{D5CDD505-2E9C-101B-9397-08002B2CF9AE}" pid="6" name="MSIP_Label_b7a0defb-d95a-4801-9cac-afdefc91cdbd_SiteId">
    <vt:lpwstr>f696e186-1c3b-44cd-bf76-5ace0e7007bd</vt:lpwstr>
  </property>
  <property fmtid="{D5CDD505-2E9C-101B-9397-08002B2CF9AE}" pid="7" name="MSIP_Label_b7a0defb-d95a-4801-9cac-afdefc91cdbd_ActionId">
    <vt:lpwstr>3f96549b-9ba0-4b04-9fba-1f11509671d7</vt:lpwstr>
  </property>
  <property fmtid="{D5CDD505-2E9C-101B-9397-08002B2CF9AE}" pid="8" name="MSIP_Label_b7a0defb-d95a-4801-9cac-afdefc91cdbd_ContentBits">
    <vt:lpwstr>0</vt:lpwstr>
  </property>
</Properties>
</file>