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7" r:id="rId2"/>
    <p:sldId id="27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96"/>
    <a:srgbClr val="BAE6E8"/>
    <a:srgbClr val="E1F3F4"/>
    <a:srgbClr val="9ADEE6"/>
    <a:srgbClr val="1F7388"/>
    <a:srgbClr val="CDEDEF"/>
    <a:srgbClr val="B1E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43031-6724-52C7-7C0C-CB01BCD1D2B1}" v="1" dt="2023-06-07T08:11:2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5503" autoAdjust="0"/>
  </p:normalViewPr>
  <p:slideViewPr>
    <p:cSldViewPr snapToGrid="0">
      <p:cViewPr varScale="1">
        <p:scale>
          <a:sx n="116" d="100"/>
          <a:sy n="116" d="100"/>
        </p:scale>
        <p:origin x="19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DD289-2FC7-46A9-A0E4-ECB4261DD6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F1A495-33C7-4B4B-B15D-E2BC131CADA5}">
      <dgm:prSet custT="1"/>
      <dgm:spPr/>
      <dgm:t>
        <a:bodyPr/>
        <a:lstStyle/>
        <a:p>
          <a:pPr>
            <a:lnSpc>
              <a:spcPct val="100000"/>
            </a:lnSpc>
          </a:pPr>
          <a:r>
            <a:rPr lang="en-GB" sz="1300"/>
            <a:t>Recommendations for enterprises to align with internationally agreed goals on </a:t>
          </a:r>
          <a:r>
            <a:rPr lang="en-GB" sz="1300" b="1"/>
            <a:t>climate change and biodiversity</a:t>
          </a:r>
          <a:r>
            <a:rPr lang="en-US" sz="1300" b="1"/>
            <a:t> </a:t>
          </a:r>
          <a:endParaRPr lang="en-US" sz="1300"/>
        </a:p>
      </dgm:t>
    </dgm:pt>
    <dgm:pt modelId="{82AC6D10-A01C-4EDD-AC66-94F6740C4B3F}" type="parTrans" cxnId="{C87A6F34-AC30-432C-80CC-01D7C7D65CDD}">
      <dgm:prSet/>
      <dgm:spPr/>
      <dgm:t>
        <a:bodyPr/>
        <a:lstStyle/>
        <a:p>
          <a:endParaRPr lang="en-US"/>
        </a:p>
      </dgm:t>
    </dgm:pt>
    <dgm:pt modelId="{9487BAB5-8D52-4DEB-A07A-B11DF7AFBF8E}" type="sibTrans" cxnId="{C87A6F34-AC30-432C-80CC-01D7C7D65CDD}">
      <dgm:prSet/>
      <dgm:spPr/>
      <dgm:t>
        <a:bodyPr/>
        <a:lstStyle/>
        <a:p>
          <a:endParaRPr lang="en-US"/>
        </a:p>
      </dgm:t>
    </dgm:pt>
    <dgm:pt modelId="{E7CBC7E2-9616-4DE4-A938-3C116F8BBB84}">
      <dgm:prSet custT="1"/>
      <dgm:spPr/>
      <dgm:t>
        <a:bodyPr/>
        <a:lstStyle/>
        <a:p>
          <a:pPr>
            <a:lnSpc>
              <a:spcPct val="100000"/>
            </a:lnSpc>
          </a:pPr>
          <a:r>
            <a:rPr lang="en-GB" sz="1300"/>
            <a:t>Introduction of due diligence expectations on the development, financing, sale, licensing, trade and use of </a:t>
          </a:r>
          <a:r>
            <a:rPr lang="en-GB" sz="1300" b="1"/>
            <a:t>technology, including gathering and using data</a:t>
          </a:r>
          <a:r>
            <a:rPr lang="en-US" sz="1300"/>
            <a:t> </a:t>
          </a:r>
        </a:p>
      </dgm:t>
    </dgm:pt>
    <dgm:pt modelId="{3701B521-8535-4865-A9AF-4399F01D9163}" type="parTrans" cxnId="{F59194CA-7921-491A-842D-0CF5DDD15A6B}">
      <dgm:prSet/>
      <dgm:spPr/>
      <dgm:t>
        <a:bodyPr/>
        <a:lstStyle/>
        <a:p>
          <a:endParaRPr lang="en-US"/>
        </a:p>
      </dgm:t>
    </dgm:pt>
    <dgm:pt modelId="{1C17B3E7-8CAE-48B7-B48C-721026B7A718}" type="sibTrans" cxnId="{F59194CA-7921-491A-842D-0CF5DDD15A6B}">
      <dgm:prSet/>
      <dgm:spPr/>
      <dgm:t>
        <a:bodyPr/>
        <a:lstStyle/>
        <a:p>
          <a:endParaRPr lang="en-US"/>
        </a:p>
      </dgm:t>
    </dgm:pt>
    <dgm:pt modelId="{D612B463-B744-439F-8DDE-E8EE68BCADAC}">
      <dgm:prSet custT="1"/>
      <dgm:spPr/>
      <dgm:t>
        <a:bodyPr/>
        <a:lstStyle/>
        <a:p>
          <a:pPr>
            <a:lnSpc>
              <a:spcPct val="100000"/>
            </a:lnSpc>
          </a:pPr>
          <a:r>
            <a:rPr lang="en-GB" sz="1300"/>
            <a:t>Recommendations on how enterprises are expected to conduct due diligence on impacts and business relationships related to the </a:t>
          </a:r>
          <a:r>
            <a:rPr lang="en-GB" sz="1300" b="1"/>
            <a:t>use of their products and services</a:t>
          </a:r>
          <a:r>
            <a:rPr lang="en-US" sz="1300"/>
            <a:t> </a:t>
          </a:r>
        </a:p>
      </dgm:t>
    </dgm:pt>
    <dgm:pt modelId="{3B532782-978F-4CD5-B01E-B9EFF8F39FC5}" type="parTrans" cxnId="{5DBC9B1E-CB8F-4699-819A-D5491C9EC543}">
      <dgm:prSet/>
      <dgm:spPr/>
      <dgm:t>
        <a:bodyPr/>
        <a:lstStyle/>
        <a:p>
          <a:endParaRPr lang="en-US"/>
        </a:p>
      </dgm:t>
    </dgm:pt>
    <dgm:pt modelId="{7CA9143C-0CA5-4CF7-AE42-16F04BAC94A6}" type="sibTrans" cxnId="{5DBC9B1E-CB8F-4699-819A-D5491C9EC543}">
      <dgm:prSet/>
      <dgm:spPr/>
      <dgm:t>
        <a:bodyPr/>
        <a:lstStyle/>
        <a:p>
          <a:endParaRPr lang="en-US"/>
        </a:p>
      </dgm:t>
    </dgm:pt>
    <dgm:pt modelId="{9FF38B39-67A7-4F81-B953-E7C3BE53F192}">
      <dgm:prSet custT="1"/>
      <dgm:spPr/>
      <dgm:t>
        <a:bodyPr/>
        <a:lstStyle/>
        <a:p>
          <a:pPr>
            <a:lnSpc>
              <a:spcPct val="100000"/>
            </a:lnSpc>
          </a:pPr>
          <a:r>
            <a:rPr lang="en-GB" sz="1300"/>
            <a:t>Better protection for </a:t>
          </a:r>
          <a:r>
            <a:rPr lang="en-GB" sz="1300" b="1"/>
            <a:t>at-risk persons</a:t>
          </a:r>
          <a:r>
            <a:rPr lang="en-GB" sz="1300"/>
            <a:t> </a:t>
          </a:r>
          <a:r>
            <a:rPr lang="en-GB" sz="1300" b="1"/>
            <a:t>and groups</a:t>
          </a:r>
          <a:r>
            <a:rPr lang="en-GB" sz="1300"/>
            <a:t> including those who raise concerns regarding the conduct of businesses </a:t>
          </a:r>
          <a:r>
            <a:rPr lang="en-US" sz="1300"/>
            <a:t> </a:t>
          </a:r>
        </a:p>
      </dgm:t>
    </dgm:pt>
    <dgm:pt modelId="{1DAF3B3C-25C9-43AE-9BFE-7A0C3D2BA2D9}" type="parTrans" cxnId="{35E728BC-2D6C-4A58-8C15-36ED955FFFB4}">
      <dgm:prSet/>
      <dgm:spPr/>
      <dgm:t>
        <a:bodyPr/>
        <a:lstStyle/>
        <a:p>
          <a:endParaRPr lang="en-US"/>
        </a:p>
      </dgm:t>
    </dgm:pt>
    <dgm:pt modelId="{BD006325-B501-4FFE-873A-5F89DFB63B85}" type="sibTrans" cxnId="{35E728BC-2D6C-4A58-8C15-36ED955FFFB4}">
      <dgm:prSet/>
      <dgm:spPr/>
      <dgm:t>
        <a:bodyPr/>
        <a:lstStyle/>
        <a:p>
          <a:endParaRPr lang="en-US"/>
        </a:p>
      </dgm:t>
    </dgm:pt>
    <dgm:pt modelId="{4CA80518-444D-4967-8EF9-0903307B8B96}">
      <dgm:prSet custT="1"/>
      <dgm:spPr/>
      <dgm:t>
        <a:bodyPr/>
        <a:lstStyle/>
        <a:p>
          <a:pPr>
            <a:lnSpc>
              <a:spcPct val="100000"/>
            </a:lnSpc>
          </a:pPr>
          <a:r>
            <a:rPr lang="en-GB" sz="1300"/>
            <a:t>Updated recommendations on </a:t>
          </a:r>
          <a:r>
            <a:rPr lang="en-GB" sz="1300" b="1"/>
            <a:t>disclosure of responsible business conduct information</a:t>
          </a:r>
          <a:r>
            <a:rPr lang="en-US" sz="1300"/>
            <a:t> </a:t>
          </a:r>
        </a:p>
      </dgm:t>
    </dgm:pt>
    <dgm:pt modelId="{65EAA836-B9BB-4B4D-9319-B5F36EEEA206}" type="parTrans" cxnId="{324CC59C-86C7-432E-9930-1ECB20064494}">
      <dgm:prSet/>
      <dgm:spPr/>
      <dgm:t>
        <a:bodyPr/>
        <a:lstStyle/>
        <a:p>
          <a:endParaRPr lang="en-US"/>
        </a:p>
      </dgm:t>
    </dgm:pt>
    <dgm:pt modelId="{89AD446F-AFCD-4C17-B36B-10CBAEF93198}" type="sibTrans" cxnId="{324CC59C-86C7-432E-9930-1ECB20064494}">
      <dgm:prSet/>
      <dgm:spPr/>
      <dgm:t>
        <a:bodyPr/>
        <a:lstStyle/>
        <a:p>
          <a:endParaRPr lang="en-US"/>
        </a:p>
      </dgm:t>
    </dgm:pt>
    <dgm:pt modelId="{ED126C36-5A0E-41B6-8787-A93406252095}">
      <dgm:prSet custT="1"/>
      <dgm:spPr/>
      <dgm:t>
        <a:bodyPr/>
        <a:lstStyle/>
        <a:p>
          <a:pPr>
            <a:lnSpc>
              <a:spcPct val="100000"/>
            </a:lnSpc>
          </a:pPr>
          <a:r>
            <a:rPr lang="en-GB" sz="1300"/>
            <a:t>Expanded due diligence recommendations to </a:t>
          </a:r>
          <a:r>
            <a:rPr lang="en-GB" sz="1300" b="1"/>
            <a:t>all forms of corruption</a:t>
          </a:r>
          <a:r>
            <a:rPr lang="en-GB" sz="1300"/>
            <a:t> </a:t>
          </a:r>
          <a:r>
            <a:rPr lang="en-US" sz="1300"/>
            <a:t> </a:t>
          </a:r>
        </a:p>
      </dgm:t>
    </dgm:pt>
    <dgm:pt modelId="{8CC89DA3-2884-488D-81AA-DE5EF1AC9E5C}" type="parTrans" cxnId="{BBED8F9A-EEE3-4667-91F0-7CE67F6A7B85}">
      <dgm:prSet/>
      <dgm:spPr/>
      <dgm:t>
        <a:bodyPr/>
        <a:lstStyle/>
        <a:p>
          <a:endParaRPr lang="en-US"/>
        </a:p>
      </dgm:t>
    </dgm:pt>
    <dgm:pt modelId="{3900D31D-F5DC-4BBD-9A3E-E40EBA491ECB}" type="sibTrans" cxnId="{BBED8F9A-EEE3-4667-91F0-7CE67F6A7B85}">
      <dgm:prSet/>
      <dgm:spPr/>
      <dgm:t>
        <a:bodyPr/>
        <a:lstStyle/>
        <a:p>
          <a:endParaRPr lang="en-US"/>
        </a:p>
      </dgm:t>
    </dgm:pt>
    <dgm:pt modelId="{967D43D5-6055-4539-AFDD-BA929562B8FE}">
      <dgm:prSet custT="1"/>
      <dgm:spPr/>
      <dgm:t>
        <a:bodyPr/>
        <a:lstStyle/>
        <a:p>
          <a:pPr>
            <a:lnSpc>
              <a:spcPct val="100000"/>
            </a:lnSpc>
          </a:pPr>
          <a:r>
            <a:rPr lang="en-GB" sz="1300" dirty="0"/>
            <a:t>Recommendations for enterprises to ensure </a:t>
          </a:r>
          <a:r>
            <a:rPr lang="en-GB" sz="1300" b="1" dirty="0"/>
            <a:t>lobbying activities</a:t>
          </a:r>
          <a:r>
            <a:rPr lang="en-GB" sz="1300" dirty="0"/>
            <a:t> are consistent with the Guidelines</a:t>
          </a:r>
          <a:r>
            <a:rPr lang="en-US" sz="1300" dirty="0"/>
            <a:t> </a:t>
          </a:r>
        </a:p>
      </dgm:t>
    </dgm:pt>
    <dgm:pt modelId="{1852F630-6F68-43D7-A296-22A449EB0A3B}" type="parTrans" cxnId="{05D7E13F-8601-4266-A835-D7E475CDF10D}">
      <dgm:prSet/>
      <dgm:spPr/>
      <dgm:t>
        <a:bodyPr/>
        <a:lstStyle/>
        <a:p>
          <a:endParaRPr lang="en-US"/>
        </a:p>
      </dgm:t>
    </dgm:pt>
    <dgm:pt modelId="{1675AAB7-2337-427C-BAC0-78AD01B03941}" type="sibTrans" cxnId="{05D7E13F-8601-4266-A835-D7E475CDF10D}">
      <dgm:prSet/>
      <dgm:spPr/>
      <dgm:t>
        <a:bodyPr/>
        <a:lstStyle/>
        <a:p>
          <a:endParaRPr lang="en-US"/>
        </a:p>
      </dgm:t>
    </dgm:pt>
    <dgm:pt modelId="{240F5474-3FDF-4E8D-9ACE-0EB4DAFB4606}">
      <dgm:prSet custT="1"/>
      <dgm:spPr/>
      <dgm:t>
        <a:bodyPr/>
        <a:lstStyle/>
        <a:p>
          <a:pPr>
            <a:lnSpc>
              <a:spcPct val="100000"/>
            </a:lnSpc>
          </a:pPr>
          <a:r>
            <a:rPr lang="en-GB" sz="1300"/>
            <a:t>Strengthened procedures to ensure the visibility, effectiveness, and functional equivalence of </a:t>
          </a:r>
          <a:r>
            <a:rPr lang="en-GB" sz="1300" b="1"/>
            <a:t>National Contact Points on Responsible Business Conduct</a:t>
          </a:r>
          <a:r>
            <a:rPr lang="en-GB" sz="1300"/>
            <a:t> </a:t>
          </a:r>
          <a:r>
            <a:rPr lang="en-US" sz="1300"/>
            <a:t> </a:t>
          </a:r>
        </a:p>
      </dgm:t>
    </dgm:pt>
    <dgm:pt modelId="{E6C73345-087F-4871-BE8B-CE8796BC8841}" type="parTrans" cxnId="{B98E57FA-D650-41AA-9311-539968993892}">
      <dgm:prSet/>
      <dgm:spPr/>
      <dgm:t>
        <a:bodyPr/>
        <a:lstStyle/>
        <a:p>
          <a:endParaRPr lang="en-US"/>
        </a:p>
      </dgm:t>
    </dgm:pt>
    <dgm:pt modelId="{8D32C189-AD83-45B6-8B79-F56E31164EBE}" type="sibTrans" cxnId="{B98E57FA-D650-41AA-9311-539968993892}">
      <dgm:prSet/>
      <dgm:spPr/>
      <dgm:t>
        <a:bodyPr/>
        <a:lstStyle/>
        <a:p>
          <a:endParaRPr lang="en-US"/>
        </a:p>
      </dgm:t>
    </dgm:pt>
    <dgm:pt modelId="{99C79B11-8463-4968-9787-58D67B75A903}" type="pres">
      <dgm:prSet presAssocID="{6A0DD289-2FC7-46A9-A0E4-ECB4261DD660}" presName="root" presStyleCnt="0">
        <dgm:presLayoutVars>
          <dgm:dir/>
          <dgm:resizeHandles val="exact"/>
        </dgm:presLayoutVars>
      </dgm:prSet>
      <dgm:spPr/>
    </dgm:pt>
    <dgm:pt modelId="{5E47B8C6-10A8-4A3E-BCE6-90A30BFA9CC9}" type="pres">
      <dgm:prSet presAssocID="{CFF1A495-33C7-4B4B-B15D-E2BC131CADA5}" presName="compNode" presStyleCnt="0"/>
      <dgm:spPr/>
    </dgm:pt>
    <dgm:pt modelId="{3808DF18-8B21-409E-B003-0591CE6ACA95}" type="pres">
      <dgm:prSet presAssocID="{CFF1A495-33C7-4B4B-B15D-E2BC131CADA5}" presName="iconRect" presStyleLbl="node1" presStyleIdx="0" presStyleCnt="8" custLinFactNeighborX="-21869" custLinFactNeighborY="1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BD4DF918-8409-4DED-88C0-E936DFFF8B7A}" type="pres">
      <dgm:prSet presAssocID="{CFF1A495-33C7-4B4B-B15D-E2BC131CADA5}" presName="spaceRect" presStyleCnt="0"/>
      <dgm:spPr/>
    </dgm:pt>
    <dgm:pt modelId="{E5518AD0-E288-46D3-B35A-E22B10845DEE}" type="pres">
      <dgm:prSet presAssocID="{CFF1A495-33C7-4B4B-B15D-E2BC131CADA5}" presName="textRect" presStyleLbl="revTx" presStyleIdx="0" presStyleCnt="8" custLinFactNeighborX="-7307">
        <dgm:presLayoutVars>
          <dgm:chMax val="1"/>
          <dgm:chPref val="1"/>
        </dgm:presLayoutVars>
      </dgm:prSet>
      <dgm:spPr/>
    </dgm:pt>
    <dgm:pt modelId="{5B4543B9-1EC7-4DBE-8895-8378CE0AFFF9}" type="pres">
      <dgm:prSet presAssocID="{9487BAB5-8D52-4DEB-A07A-B11DF7AFBF8E}" presName="sibTrans" presStyleCnt="0"/>
      <dgm:spPr/>
    </dgm:pt>
    <dgm:pt modelId="{7C776E39-D12D-4242-B046-E48E2413F7BF}" type="pres">
      <dgm:prSet presAssocID="{E7CBC7E2-9616-4DE4-A938-3C116F8BBB84}" presName="compNode" presStyleCnt="0"/>
      <dgm:spPr/>
    </dgm:pt>
    <dgm:pt modelId="{25A11A1A-762B-4FD1-86D8-45DD0509EC73}" type="pres">
      <dgm:prSet presAssocID="{E7CBC7E2-9616-4DE4-A938-3C116F8BBB84}" presName="iconRect" presStyleLbl="node1" presStyleIdx="1" presStyleCnt="8" custLinFactNeighborX="-24827" custLinFactNeighborY="179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89D8EB42-330F-4016-ADE9-F10252C59469}" type="pres">
      <dgm:prSet presAssocID="{E7CBC7E2-9616-4DE4-A938-3C116F8BBB84}" presName="spaceRect" presStyleCnt="0"/>
      <dgm:spPr/>
    </dgm:pt>
    <dgm:pt modelId="{CDCD2F36-B665-4844-9FCA-E19DCB1F7EF5}" type="pres">
      <dgm:prSet presAssocID="{E7CBC7E2-9616-4DE4-A938-3C116F8BBB84}" presName="textRect" presStyleLbl="revTx" presStyleIdx="1" presStyleCnt="8" custLinFactNeighborX="-7307">
        <dgm:presLayoutVars>
          <dgm:chMax val="1"/>
          <dgm:chPref val="1"/>
        </dgm:presLayoutVars>
      </dgm:prSet>
      <dgm:spPr/>
    </dgm:pt>
    <dgm:pt modelId="{F78D66EC-5A36-4BFF-B4AE-17060D2D0C73}" type="pres">
      <dgm:prSet presAssocID="{1C17B3E7-8CAE-48B7-B48C-721026B7A718}" presName="sibTrans" presStyleCnt="0"/>
      <dgm:spPr/>
    </dgm:pt>
    <dgm:pt modelId="{6440257E-6601-4906-8D7C-BBB6A9D1E6FE}" type="pres">
      <dgm:prSet presAssocID="{D612B463-B744-439F-8DDE-E8EE68BCADAC}" presName="compNode" presStyleCnt="0"/>
      <dgm:spPr/>
    </dgm:pt>
    <dgm:pt modelId="{5778CF44-C833-421E-A710-7FC270801B29}" type="pres">
      <dgm:prSet presAssocID="{D612B463-B744-439F-8DDE-E8EE68BCADAC}" presName="iconRect" presStyleLbl="node1" presStyleIdx="2" presStyleCnt="8" custLinFactNeighborX="-215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0F1DF0-6CD6-44BB-903F-80A1A6A44B05}" type="pres">
      <dgm:prSet presAssocID="{D612B463-B744-439F-8DDE-E8EE68BCADAC}" presName="spaceRect" presStyleCnt="0"/>
      <dgm:spPr/>
    </dgm:pt>
    <dgm:pt modelId="{3A92D944-95E7-463C-B4E1-60D3D0082AD8}" type="pres">
      <dgm:prSet presAssocID="{D612B463-B744-439F-8DDE-E8EE68BCADAC}" presName="textRect" presStyleLbl="revTx" presStyleIdx="2" presStyleCnt="8" custLinFactNeighborX="-7307">
        <dgm:presLayoutVars>
          <dgm:chMax val="1"/>
          <dgm:chPref val="1"/>
        </dgm:presLayoutVars>
      </dgm:prSet>
      <dgm:spPr/>
    </dgm:pt>
    <dgm:pt modelId="{729E0CB4-3A96-4550-A5FD-C30199BD7291}" type="pres">
      <dgm:prSet presAssocID="{7CA9143C-0CA5-4CF7-AE42-16F04BAC94A6}" presName="sibTrans" presStyleCnt="0"/>
      <dgm:spPr/>
    </dgm:pt>
    <dgm:pt modelId="{2280F488-B22E-4D7A-A78C-8C15CFEBA209}" type="pres">
      <dgm:prSet presAssocID="{9FF38B39-67A7-4F81-B953-E7C3BE53F192}" presName="compNode" presStyleCnt="0"/>
      <dgm:spPr/>
    </dgm:pt>
    <dgm:pt modelId="{0623F208-D18A-4E3C-9183-C5D8B0A8A51D}" type="pres">
      <dgm:prSet presAssocID="{9FF38B39-67A7-4F81-B953-E7C3BE53F192}" presName="iconRect" presStyleLbl="node1" presStyleIdx="3" presStyleCnt="8" custLinFactNeighborX="-1792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a:ext>
      </dgm:extLst>
    </dgm:pt>
    <dgm:pt modelId="{83CB4CF5-E7F6-45ED-AB74-77D6067E6DE1}" type="pres">
      <dgm:prSet presAssocID="{9FF38B39-67A7-4F81-B953-E7C3BE53F192}" presName="spaceRect" presStyleCnt="0"/>
      <dgm:spPr/>
    </dgm:pt>
    <dgm:pt modelId="{D1ED2E97-D300-4009-812E-49661807F138}" type="pres">
      <dgm:prSet presAssocID="{9FF38B39-67A7-4F81-B953-E7C3BE53F192}" presName="textRect" presStyleLbl="revTx" presStyleIdx="3" presStyleCnt="8" custLinFactNeighborX="-7307">
        <dgm:presLayoutVars>
          <dgm:chMax val="1"/>
          <dgm:chPref val="1"/>
        </dgm:presLayoutVars>
      </dgm:prSet>
      <dgm:spPr/>
    </dgm:pt>
    <dgm:pt modelId="{27CF552A-F4E2-408D-9CB7-EDDF7667D441}" type="pres">
      <dgm:prSet presAssocID="{BD006325-B501-4FFE-873A-5F89DFB63B85}" presName="sibTrans" presStyleCnt="0"/>
      <dgm:spPr/>
    </dgm:pt>
    <dgm:pt modelId="{03E8A137-FA22-4D3C-8FA6-4373E98AC124}" type="pres">
      <dgm:prSet presAssocID="{4CA80518-444D-4967-8EF9-0903307B8B96}" presName="compNode" presStyleCnt="0"/>
      <dgm:spPr/>
    </dgm:pt>
    <dgm:pt modelId="{9370B8DB-4226-4288-AAB5-3D2F5D61149C}" type="pres">
      <dgm:prSet presAssocID="{4CA80518-444D-4967-8EF9-0903307B8B96}" presName="iconRect" presStyleLbl="node1" presStyleIdx="4" presStyleCnt="8" custLinFactNeighborX="-21869" custLinFactNeighborY="25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3873EA3F-2357-4E72-BFC0-2D1665D96419}" type="pres">
      <dgm:prSet presAssocID="{4CA80518-444D-4967-8EF9-0903307B8B96}" presName="spaceRect" presStyleCnt="0"/>
      <dgm:spPr/>
    </dgm:pt>
    <dgm:pt modelId="{AE01BB29-608B-415F-A259-E38A02DF05CF}" type="pres">
      <dgm:prSet presAssocID="{4CA80518-444D-4967-8EF9-0903307B8B96}" presName="textRect" presStyleLbl="revTx" presStyleIdx="4" presStyleCnt="8" custLinFactNeighborX="-7307">
        <dgm:presLayoutVars>
          <dgm:chMax val="1"/>
          <dgm:chPref val="1"/>
        </dgm:presLayoutVars>
      </dgm:prSet>
      <dgm:spPr/>
    </dgm:pt>
    <dgm:pt modelId="{1D8389F8-D555-4D73-AC0E-8C21CDA12A8E}" type="pres">
      <dgm:prSet presAssocID="{89AD446F-AFCD-4C17-B36B-10CBAEF93198}" presName="sibTrans" presStyleCnt="0"/>
      <dgm:spPr/>
    </dgm:pt>
    <dgm:pt modelId="{3E15A6A9-56C8-4515-8028-1440A7B46ADD}" type="pres">
      <dgm:prSet presAssocID="{ED126C36-5A0E-41B6-8787-A93406252095}" presName="compNode" presStyleCnt="0"/>
      <dgm:spPr/>
    </dgm:pt>
    <dgm:pt modelId="{BFD0ECC7-9397-45FC-903E-2C6AD19F38F8}" type="pres">
      <dgm:prSet presAssocID="{ED126C36-5A0E-41B6-8787-A93406252095}" presName="iconRect" presStyleLbl="node1" presStyleIdx="5" presStyleCnt="8" custLinFactNeighborX="-14335" custLinFactNeighborY="30462"/>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avel"/>
        </a:ext>
      </dgm:extLst>
    </dgm:pt>
    <dgm:pt modelId="{DC60ECAA-5821-4BDF-870B-0D50ED7BBF73}" type="pres">
      <dgm:prSet presAssocID="{ED126C36-5A0E-41B6-8787-A93406252095}" presName="spaceRect" presStyleCnt="0"/>
      <dgm:spPr/>
    </dgm:pt>
    <dgm:pt modelId="{D6815615-6B1D-4E41-ACEC-7F78E34AE37B}" type="pres">
      <dgm:prSet presAssocID="{ED126C36-5A0E-41B6-8787-A93406252095}" presName="textRect" presStyleLbl="revTx" presStyleIdx="5" presStyleCnt="8" custLinFactNeighborX="-7307">
        <dgm:presLayoutVars>
          <dgm:chMax val="1"/>
          <dgm:chPref val="1"/>
        </dgm:presLayoutVars>
      </dgm:prSet>
      <dgm:spPr/>
    </dgm:pt>
    <dgm:pt modelId="{EDB4F55A-1710-4ACE-A854-30F42108B686}" type="pres">
      <dgm:prSet presAssocID="{3900D31D-F5DC-4BBD-9A3E-E40EBA491ECB}" presName="sibTrans" presStyleCnt="0"/>
      <dgm:spPr/>
    </dgm:pt>
    <dgm:pt modelId="{1D34B606-4737-4DEF-9706-8D2802722D81}" type="pres">
      <dgm:prSet presAssocID="{967D43D5-6055-4539-AFDD-BA929562B8FE}" presName="compNode" presStyleCnt="0"/>
      <dgm:spPr/>
    </dgm:pt>
    <dgm:pt modelId="{A919BF47-4319-4A5C-A40C-EBE1640FD63F}" type="pres">
      <dgm:prSet presAssocID="{967D43D5-6055-4539-AFDD-BA929562B8FE}" presName="iconRect" presStyleLbl="node1" presStyleIdx="6" presStyleCnt="8" custLinFactNeighborX="-19711" custLinFactNeighborY="3404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9E38A6D4-0CC1-49F1-AA95-9436670DF646}" type="pres">
      <dgm:prSet presAssocID="{967D43D5-6055-4539-AFDD-BA929562B8FE}" presName="spaceRect" presStyleCnt="0"/>
      <dgm:spPr/>
    </dgm:pt>
    <dgm:pt modelId="{A28B2781-0B6F-4F5C-BD47-DEFF388F6CE2}" type="pres">
      <dgm:prSet presAssocID="{967D43D5-6055-4539-AFDD-BA929562B8FE}" presName="textRect" presStyleLbl="revTx" presStyleIdx="6" presStyleCnt="8" custLinFactNeighborX="-7307">
        <dgm:presLayoutVars>
          <dgm:chMax val="1"/>
          <dgm:chPref val="1"/>
        </dgm:presLayoutVars>
      </dgm:prSet>
      <dgm:spPr/>
    </dgm:pt>
    <dgm:pt modelId="{A0D12484-2F4F-40DE-A133-6E477F079FEA}" type="pres">
      <dgm:prSet presAssocID="{1675AAB7-2337-427C-BAC0-78AD01B03941}" presName="sibTrans" presStyleCnt="0"/>
      <dgm:spPr/>
    </dgm:pt>
    <dgm:pt modelId="{ECD48F73-F6F3-4DD7-8A81-B1572512FB4C}" type="pres">
      <dgm:prSet presAssocID="{240F5474-3FDF-4E8D-9ACE-0EB4DAFB4606}" presName="compNode" presStyleCnt="0"/>
      <dgm:spPr/>
    </dgm:pt>
    <dgm:pt modelId="{FAF38E87-E586-4B3C-92E8-8D3E398423C9}" type="pres">
      <dgm:prSet presAssocID="{240F5474-3FDF-4E8D-9ACE-0EB4DAFB4606}" presName="iconRect" presStyleLbl="node1" presStyleIdx="7" presStyleCnt="8" custLinFactNeighborX="-5376" custLinFactNeighborY="32254"/>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AFB104D3-7F9F-446A-8E76-2E7EFB64D2DE}" type="pres">
      <dgm:prSet presAssocID="{240F5474-3FDF-4E8D-9ACE-0EB4DAFB4606}" presName="spaceRect" presStyleCnt="0"/>
      <dgm:spPr/>
    </dgm:pt>
    <dgm:pt modelId="{86F514C1-22E9-4892-99CA-EBF7DF68C61C}" type="pres">
      <dgm:prSet presAssocID="{240F5474-3FDF-4E8D-9ACE-0EB4DAFB4606}" presName="textRect" presStyleLbl="revTx" presStyleIdx="7" presStyleCnt="8" custLinFactNeighborX="-7307">
        <dgm:presLayoutVars>
          <dgm:chMax val="1"/>
          <dgm:chPref val="1"/>
        </dgm:presLayoutVars>
      </dgm:prSet>
      <dgm:spPr/>
    </dgm:pt>
  </dgm:ptLst>
  <dgm:cxnLst>
    <dgm:cxn modelId="{5DBC9B1E-CB8F-4699-819A-D5491C9EC543}" srcId="{6A0DD289-2FC7-46A9-A0E4-ECB4261DD660}" destId="{D612B463-B744-439F-8DDE-E8EE68BCADAC}" srcOrd="2" destOrd="0" parTransId="{3B532782-978F-4CD5-B01E-B9EFF8F39FC5}" sibTransId="{7CA9143C-0CA5-4CF7-AE42-16F04BAC94A6}"/>
    <dgm:cxn modelId="{FFB3CF2D-30FE-4952-8BB2-662245641EF8}" type="presOf" srcId="{967D43D5-6055-4539-AFDD-BA929562B8FE}" destId="{A28B2781-0B6F-4F5C-BD47-DEFF388F6CE2}" srcOrd="0" destOrd="0" presId="urn:microsoft.com/office/officeart/2018/2/layout/IconLabelList"/>
    <dgm:cxn modelId="{2DAEC02E-CF7D-4C01-91F5-F69A47A7953E}" type="presOf" srcId="{ED126C36-5A0E-41B6-8787-A93406252095}" destId="{D6815615-6B1D-4E41-ACEC-7F78E34AE37B}" srcOrd="0" destOrd="0" presId="urn:microsoft.com/office/officeart/2018/2/layout/IconLabelList"/>
    <dgm:cxn modelId="{C87A6F34-AC30-432C-80CC-01D7C7D65CDD}" srcId="{6A0DD289-2FC7-46A9-A0E4-ECB4261DD660}" destId="{CFF1A495-33C7-4B4B-B15D-E2BC131CADA5}" srcOrd="0" destOrd="0" parTransId="{82AC6D10-A01C-4EDD-AC66-94F6740C4B3F}" sibTransId="{9487BAB5-8D52-4DEB-A07A-B11DF7AFBF8E}"/>
    <dgm:cxn modelId="{05D7E13F-8601-4266-A835-D7E475CDF10D}" srcId="{6A0DD289-2FC7-46A9-A0E4-ECB4261DD660}" destId="{967D43D5-6055-4539-AFDD-BA929562B8FE}" srcOrd="6" destOrd="0" parTransId="{1852F630-6F68-43D7-A296-22A449EB0A3B}" sibTransId="{1675AAB7-2337-427C-BAC0-78AD01B03941}"/>
    <dgm:cxn modelId="{D0C62363-5A99-45C9-A08D-8017DDA5C950}" type="presOf" srcId="{4CA80518-444D-4967-8EF9-0903307B8B96}" destId="{AE01BB29-608B-415F-A259-E38A02DF05CF}" srcOrd="0" destOrd="0" presId="urn:microsoft.com/office/officeart/2018/2/layout/IconLabelList"/>
    <dgm:cxn modelId="{93A1D267-3B6A-4B4C-9FC9-6CBD2A227061}" type="presOf" srcId="{E7CBC7E2-9616-4DE4-A938-3C116F8BBB84}" destId="{CDCD2F36-B665-4844-9FCA-E19DCB1F7EF5}" srcOrd="0" destOrd="0" presId="urn:microsoft.com/office/officeart/2018/2/layout/IconLabelList"/>
    <dgm:cxn modelId="{70BAF469-AE02-48BD-84A3-CF7EC61AA9F4}" type="presOf" srcId="{9FF38B39-67A7-4F81-B953-E7C3BE53F192}" destId="{D1ED2E97-D300-4009-812E-49661807F138}" srcOrd="0" destOrd="0" presId="urn:microsoft.com/office/officeart/2018/2/layout/IconLabelList"/>
    <dgm:cxn modelId="{E949CD98-8D2A-459C-87D1-D8F092DFC4B3}" type="presOf" srcId="{240F5474-3FDF-4E8D-9ACE-0EB4DAFB4606}" destId="{86F514C1-22E9-4892-99CA-EBF7DF68C61C}" srcOrd="0" destOrd="0" presId="urn:microsoft.com/office/officeart/2018/2/layout/IconLabelList"/>
    <dgm:cxn modelId="{BBED8F9A-EEE3-4667-91F0-7CE67F6A7B85}" srcId="{6A0DD289-2FC7-46A9-A0E4-ECB4261DD660}" destId="{ED126C36-5A0E-41B6-8787-A93406252095}" srcOrd="5" destOrd="0" parTransId="{8CC89DA3-2884-488D-81AA-DE5EF1AC9E5C}" sibTransId="{3900D31D-F5DC-4BBD-9A3E-E40EBA491ECB}"/>
    <dgm:cxn modelId="{324CC59C-86C7-432E-9930-1ECB20064494}" srcId="{6A0DD289-2FC7-46A9-A0E4-ECB4261DD660}" destId="{4CA80518-444D-4967-8EF9-0903307B8B96}" srcOrd="4" destOrd="0" parTransId="{65EAA836-B9BB-4B4D-9319-B5F36EEEA206}" sibTransId="{89AD446F-AFCD-4C17-B36B-10CBAEF93198}"/>
    <dgm:cxn modelId="{35E728BC-2D6C-4A58-8C15-36ED955FFFB4}" srcId="{6A0DD289-2FC7-46A9-A0E4-ECB4261DD660}" destId="{9FF38B39-67A7-4F81-B953-E7C3BE53F192}" srcOrd="3" destOrd="0" parTransId="{1DAF3B3C-25C9-43AE-9BFE-7A0C3D2BA2D9}" sibTransId="{BD006325-B501-4FFE-873A-5F89DFB63B85}"/>
    <dgm:cxn modelId="{7F86D5BF-8F14-487A-9B05-1263F613073A}" type="presOf" srcId="{CFF1A495-33C7-4B4B-B15D-E2BC131CADA5}" destId="{E5518AD0-E288-46D3-B35A-E22B10845DEE}" srcOrd="0" destOrd="0" presId="urn:microsoft.com/office/officeart/2018/2/layout/IconLabelList"/>
    <dgm:cxn modelId="{F59194CA-7921-491A-842D-0CF5DDD15A6B}" srcId="{6A0DD289-2FC7-46A9-A0E4-ECB4261DD660}" destId="{E7CBC7E2-9616-4DE4-A938-3C116F8BBB84}" srcOrd="1" destOrd="0" parTransId="{3701B521-8535-4865-A9AF-4399F01D9163}" sibTransId="{1C17B3E7-8CAE-48B7-B48C-721026B7A718}"/>
    <dgm:cxn modelId="{ED3A18EE-B4D0-40CE-8C92-84DDAC4466C6}" type="presOf" srcId="{6A0DD289-2FC7-46A9-A0E4-ECB4261DD660}" destId="{99C79B11-8463-4968-9787-58D67B75A903}" srcOrd="0" destOrd="0" presId="urn:microsoft.com/office/officeart/2018/2/layout/IconLabelList"/>
    <dgm:cxn modelId="{2F4D38F5-9591-4C70-A98F-15ACB8CE34CA}" type="presOf" srcId="{D612B463-B744-439F-8DDE-E8EE68BCADAC}" destId="{3A92D944-95E7-463C-B4E1-60D3D0082AD8}" srcOrd="0" destOrd="0" presId="urn:microsoft.com/office/officeart/2018/2/layout/IconLabelList"/>
    <dgm:cxn modelId="{B98E57FA-D650-41AA-9311-539968993892}" srcId="{6A0DD289-2FC7-46A9-A0E4-ECB4261DD660}" destId="{240F5474-3FDF-4E8D-9ACE-0EB4DAFB4606}" srcOrd="7" destOrd="0" parTransId="{E6C73345-087F-4871-BE8B-CE8796BC8841}" sibTransId="{8D32C189-AD83-45B6-8B79-F56E31164EBE}"/>
    <dgm:cxn modelId="{FDA38CF6-D9B6-412C-876F-5F06AA0D9B97}" type="presParOf" srcId="{99C79B11-8463-4968-9787-58D67B75A903}" destId="{5E47B8C6-10A8-4A3E-BCE6-90A30BFA9CC9}" srcOrd="0" destOrd="0" presId="urn:microsoft.com/office/officeart/2018/2/layout/IconLabelList"/>
    <dgm:cxn modelId="{F3A448F6-C8B5-4C44-A202-A770A6B34F0E}" type="presParOf" srcId="{5E47B8C6-10A8-4A3E-BCE6-90A30BFA9CC9}" destId="{3808DF18-8B21-409E-B003-0591CE6ACA95}" srcOrd="0" destOrd="0" presId="urn:microsoft.com/office/officeart/2018/2/layout/IconLabelList"/>
    <dgm:cxn modelId="{CC558DCB-4F32-4BC4-A128-941BB41BCEF8}" type="presParOf" srcId="{5E47B8C6-10A8-4A3E-BCE6-90A30BFA9CC9}" destId="{BD4DF918-8409-4DED-88C0-E936DFFF8B7A}" srcOrd="1" destOrd="0" presId="urn:microsoft.com/office/officeart/2018/2/layout/IconLabelList"/>
    <dgm:cxn modelId="{13A0C800-8223-4C7E-BB32-BDA2ED0219FA}" type="presParOf" srcId="{5E47B8C6-10A8-4A3E-BCE6-90A30BFA9CC9}" destId="{E5518AD0-E288-46D3-B35A-E22B10845DEE}" srcOrd="2" destOrd="0" presId="urn:microsoft.com/office/officeart/2018/2/layout/IconLabelList"/>
    <dgm:cxn modelId="{982C2451-AF01-45D3-8131-4393B1EB5DCB}" type="presParOf" srcId="{99C79B11-8463-4968-9787-58D67B75A903}" destId="{5B4543B9-1EC7-4DBE-8895-8378CE0AFFF9}" srcOrd="1" destOrd="0" presId="urn:microsoft.com/office/officeart/2018/2/layout/IconLabelList"/>
    <dgm:cxn modelId="{A06D8542-6DA0-4ED4-99DD-A5BC7910A5E6}" type="presParOf" srcId="{99C79B11-8463-4968-9787-58D67B75A903}" destId="{7C776E39-D12D-4242-B046-E48E2413F7BF}" srcOrd="2" destOrd="0" presId="urn:microsoft.com/office/officeart/2018/2/layout/IconLabelList"/>
    <dgm:cxn modelId="{440E3567-CD3A-4C1D-9A60-D08EC0862474}" type="presParOf" srcId="{7C776E39-D12D-4242-B046-E48E2413F7BF}" destId="{25A11A1A-762B-4FD1-86D8-45DD0509EC73}" srcOrd="0" destOrd="0" presId="urn:microsoft.com/office/officeart/2018/2/layout/IconLabelList"/>
    <dgm:cxn modelId="{AE871B18-12BF-44A6-BA9D-85852AF2357C}" type="presParOf" srcId="{7C776E39-D12D-4242-B046-E48E2413F7BF}" destId="{89D8EB42-330F-4016-ADE9-F10252C59469}" srcOrd="1" destOrd="0" presId="urn:microsoft.com/office/officeart/2018/2/layout/IconLabelList"/>
    <dgm:cxn modelId="{3F426C06-940D-47B9-9464-91D8889FF02E}" type="presParOf" srcId="{7C776E39-D12D-4242-B046-E48E2413F7BF}" destId="{CDCD2F36-B665-4844-9FCA-E19DCB1F7EF5}" srcOrd="2" destOrd="0" presId="urn:microsoft.com/office/officeart/2018/2/layout/IconLabelList"/>
    <dgm:cxn modelId="{683C00C6-0DA3-499C-92A9-6295C84F7F6F}" type="presParOf" srcId="{99C79B11-8463-4968-9787-58D67B75A903}" destId="{F78D66EC-5A36-4BFF-B4AE-17060D2D0C73}" srcOrd="3" destOrd="0" presId="urn:microsoft.com/office/officeart/2018/2/layout/IconLabelList"/>
    <dgm:cxn modelId="{CE4BF1C5-033E-48B1-9081-920748FEC348}" type="presParOf" srcId="{99C79B11-8463-4968-9787-58D67B75A903}" destId="{6440257E-6601-4906-8D7C-BBB6A9D1E6FE}" srcOrd="4" destOrd="0" presId="urn:microsoft.com/office/officeart/2018/2/layout/IconLabelList"/>
    <dgm:cxn modelId="{1E899B8C-C0DE-4C64-ABD2-ED5065DFA1DB}" type="presParOf" srcId="{6440257E-6601-4906-8D7C-BBB6A9D1E6FE}" destId="{5778CF44-C833-421E-A710-7FC270801B29}" srcOrd="0" destOrd="0" presId="urn:microsoft.com/office/officeart/2018/2/layout/IconLabelList"/>
    <dgm:cxn modelId="{E48E7B13-0B50-4916-8BA0-C821C2F8E607}" type="presParOf" srcId="{6440257E-6601-4906-8D7C-BBB6A9D1E6FE}" destId="{E70F1DF0-6CD6-44BB-903F-80A1A6A44B05}" srcOrd="1" destOrd="0" presId="urn:microsoft.com/office/officeart/2018/2/layout/IconLabelList"/>
    <dgm:cxn modelId="{E75B9B76-40A5-4AB5-AC2C-4CEE10FE6F5E}" type="presParOf" srcId="{6440257E-6601-4906-8D7C-BBB6A9D1E6FE}" destId="{3A92D944-95E7-463C-B4E1-60D3D0082AD8}" srcOrd="2" destOrd="0" presId="urn:microsoft.com/office/officeart/2018/2/layout/IconLabelList"/>
    <dgm:cxn modelId="{01041091-C60D-4C1F-86A7-7D89C2194963}" type="presParOf" srcId="{99C79B11-8463-4968-9787-58D67B75A903}" destId="{729E0CB4-3A96-4550-A5FD-C30199BD7291}" srcOrd="5" destOrd="0" presId="urn:microsoft.com/office/officeart/2018/2/layout/IconLabelList"/>
    <dgm:cxn modelId="{8AC97BCC-759A-4A67-B3F5-76A434E52433}" type="presParOf" srcId="{99C79B11-8463-4968-9787-58D67B75A903}" destId="{2280F488-B22E-4D7A-A78C-8C15CFEBA209}" srcOrd="6" destOrd="0" presId="urn:microsoft.com/office/officeart/2018/2/layout/IconLabelList"/>
    <dgm:cxn modelId="{0E23C8EB-F998-4A0D-BABD-8B00C3C9380D}" type="presParOf" srcId="{2280F488-B22E-4D7A-A78C-8C15CFEBA209}" destId="{0623F208-D18A-4E3C-9183-C5D8B0A8A51D}" srcOrd="0" destOrd="0" presId="urn:microsoft.com/office/officeart/2018/2/layout/IconLabelList"/>
    <dgm:cxn modelId="{ECB20CBC-A36D-4582-BF01-20B5CB4BD06F}" type="presParOf" srcId="{2280F488-B22E-4D7A-A78C-8C15CFEBA209}" destId="{83CB4CF5-E7F6-45ED-AB74-77D6067E6DE1}" srcOrd="1" destOrd="0" presId="urn:microsoft.com/office/officeart/2018/2/layout/IconLabelList"/>
    <dgm:cxn modelId="{AC664096-F7B5-40AF-8E23-9C5A96DC893D}" type="presParOf" srcId="{2280F488-B22E-4D7A-A78C-8C15CFEBA209}" destId="{D1ED2E97-D300-4009-812E-49661807F138}" srcOrd="2" destOrd="0" presId="urn:microsoft.com/office/officeart/2018/2/layout/IconLabelList"/>
    <dgm:cxn modelId="{B5C7C736-0DF2-4D21-8580-2D62ECE6BBD5}" type="presParOf" srcId="{99C79B11-8463-4968-9787-58D67B75A903}" destId="{27CF552A-F4E2-408D-9CB7-EDDF7667D441}" srcOrd="7" destOrd="0" presId="urn:microsoft.com/office/officeart/2018/2/layout/IconLabelList"/>
    <dgm:cxn modelId="{B8FB0B64-FE97-4D38-8C14-7BE5EF45C893}" type="presParOf" srcId="{99C79B11-8463-4968-9787-58D67B75A903}" destId="{03E8A137-FA22-4D3C-8FA6-4373E98AC124}" srcOrd="8" destOrd="0" presId="urn:microsoft.com/office/officeart/2018/2/layout/IconLabelList"/>
    <dgm:cxn modelId="{6D26367B-42C1-4EFB-9B48-8E6079208EA7}" type="presParOf" srcId="{03E8A137-FA22-4D3C-8FA6-4373E98AC124}" destId="{9370B8DB-4226-4288-AAB5-3D2F5D61149C}" srcOrd="0" destOrd="0" presId="urn:microsoft.com/office/officeart/2018/2/layout/IconLabelList"/>
    <dgm:cxn modelId="{1D0BE91A-93D8-4309-91A7-D76EE4FD4B27}" type="presParOf" srcId="{03E8A137-FA22-4D3C-8FA6-4373E98AC124}" destId="{3873EA3F-2357-4E72-BFC0-2D1665D96419}" srcOrd="1" destOrd="0" presId="urn:microsoft.com/office/officeart/2018/2/layout/IconLabelList"/>
    <dgm:cxn modelId="{BD8D4D4E-AF10-47DC-9AFE-706AB07D67EC}" type="presParOf" srcId="{03E8A137-FA22-4D3C-8FA6-4373E98AC124}" destId="{AE01BB29-608B-415F-A259-E38A02DF05CF}" srcOrd="2" destOrd="0" presId="urn:microsoft.com/office/officeart/2018/2/layout/IconLabelList"/>
    <dgm:cxn modelId="{51B22100-3334-4356-8B3D-B73889C2A77F}" type="presParOf" srcId="{99C79B11-8463-4968-9787-58D67B75A903}" destId="{1D8389F8-D555-4D73-AC0E-8C21CDA12A8E}" srcOrd="9" destOrd="0" presId="urn:microsoft.com/office/officeart/2018/2/layout/IconLabelList"/>
    <dgm:cxn modelId="{9BAA5CCE-05D6-4E2E-8D71-AD2BA2CCD50C}" type="presParOf" srcId="{99C79B11-8463-4968-9787-58D67B75A903}" destId="{3E15A6A9-56C8-4515-8028-1440A7B46ADD}" srcOrd="10" destOrd="0" presId="urn:microsoft.com/office/officeart/2018/2/layout/IconLabelList"/>
    <dgm:cxn modelId="{7B007415-C107-48DA-B25E-102955B95C6A}" type="presParOf" srcId="{3E15A6A9-56C8-4515-8028-1440A7B46ADD}" destId="{BFD0ECC7-9397-45FC-903E-2C6AD19F38F8}" srcOrd="0" destOrd="0" presId="urn:microsoft.com/office/officeart/2018/2/layout/IconLabelList"/>
    <dgm:cxn modelId="{2D88DFA5-F543-4237-A848-CBAA081E079C}" type="presParOf" srcId="{3E15A6A9-56C8-4515-8028-1440A7B46ADD}" destId="{DC60ECAA-5821-4BDF-870B-0D50ED7BBF73}" srcOrd="1" destOrd="0" presId="urn:microsoft.com/office/officeart/2018/2/layout/IconLabelList"/>
    <dgm:cxn modelId="{8792A3D6-5157-48F7-A620-FA3F5FC37F8E}" type="presParOf" srcId="{3E15A6A9-56C8-4515-8028-1440A7B46ADD}" destId="{D6815615-6B1D-4E41-ACEC-7F78E34AE37B}" srcOrd="2" destOrd="0" presId="urn:microsoft.com/office/officeart/2018/2/layout/IconLabelList"/>
    <dgm:cxn modelId="{0C7B54EF-585C-43DB-AAE9-6A079F4EF6F8}" type="presParOf" srcId="{99C79B11-8463-4968-9787-58D67B75A903}" destId="{EDB4F55A-1710-4ACE-A854-30F42108B686}" srcOrd="11" destOrd="0" presId="urn:microsoft.com/office/officeart/2018/2/layout/IconLabelList"/>
    <dgm:cxn modelId="{32A5E3F6-723E-40DF-BF6C-172E4A0364EF}" type="presParOf" srcId="{99C79B11-8463-4968-9787-58D67B75A903}" destId="{1D34B606-4737-4DEF-9706-8D2802722D81}" srcOrd="12" destOrd="0" presId="urn:microsoft.com/office/officeart/2018/2/layout/IconLabelList"/>
    <dgm:cxn modelId="{D80FC5F2-E186-4F2B-8474-19C4154223B9}" type="presParOf" srcId="{1D34B606-4737-4DEF-9706-8D2802722D81}" destId="{A919BF47-4319-4A5C-A40C-EBE1640FD63F}" srcOrd="0" destOrd="0" presId="urn:microsoft.com/office/officeart/2018/2/layout/IconLabelList"/>
    <dgm:cxn modelId="{F7579811-BDEA-43EC-A367-93EB48FF46D5}" type="presParOf" srcId="{1D34B606-4737-4DEF-9706-8D2802722D81}" destId="{9E38A6D4-0CC1-49F1-AA95-9436670DF646}" srcOrd="1" destOrd="0" presId="urn:microsoft.com/office/officeart/2018/2/layout/IconLabelList"/>
    <dgm:cxn modelId="{816EA347-482F-416E-B537-1FC40067E8D0}" type="presParOf" srcId="{1D34B606-4737-4DEF-9706-8D2802722D81}" destId="{A28B2781-0B6F-4F5C-BD47-DEFF388F6CE2}" srcOrd="2" destOrd="0" presId="urn:microsoft.com/office/officeart/2018/2/layout/IconLabelList"/>
    <dgm:cxn modelId="{E60F6928-D6A2-425E-BF4B-C5D289393D38}" type="presParOf" srcId="{99C79B11-8463-4968-9787-58D67B75A903}" destId="{A0D12484-2F4F-40DE-A133-6E477F079FEA}" srcOrd="13" destOrd="0" presId="urn:microsoft.com/office/officeart/2018/2/layout/IconLabelList"/>
    <dgm:cxn modelId="{BA4ED95F-A4C4-4FC9-B6B5-8A7051EB938A}" type="presParOf" srcId="{99C79B11-8463-4968-9787-58D67B75A903}" destId="{ECD48F73-F6F3-4DD7-8A81-B1572512FB4C}" srcOrd="14" destOrd="0" presId="urn:microsoft.com/office/officeart/2018/2/layout/IconLabelList"/>
    <dgm:cxn modelId="{C650E5DF-1D1E-4A87-B228-5C66884995AA}" type="presParOf" srcId="{ECD48F73-F6F3-4DD7-8A81-B1572512FB4C}" destId="{FAF38E87-E586-4B3C-92E8-8D3E398423C9}" srcOrd="0" destOrd="0" presId="urn:microsoft.com/office/officeart/2018/2/layout/IconLabelList"/>
    <dgm:cxn modelId="{30DF1D82-0BE9-4978-8873-EC5B6F1600CE}" type="presParOf" srcId="{ECD48F73-F6F3-4DD7-8A81-B1572512FB4C}" destId="{AFB104D3-7F9F-446A-8E76-2E7EFB64D2DE}" srcOrd="1" destOrd="0" presId="urn:microsoft.com/office/officeart/2018/2/layout/IconLabelList"/>
    <dgm:cxn modelId="{8D5A4531-E42D-452A-84B1-D52F0F53EFC2}" type="presParOf" srcId="{ECD48F73-F6F3-4DD7-8A81-B1572512FB4C}" destId="{86F514C1-22E9-4892-99CA-EBF7DF68C6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Included in due diligence expectation</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7AB23530-A66D-426E-9E66-869F3A650371}">
      <dgm:prSet custT="1"/>
      <dgm:spPr/>
      <dgm:t>
        <a:bodyPr/>
        <a:lstStyle/>
        <a:p>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dgm:t>
    </dgm:pt>
    <dgm:pt modelId="{E04CFDFA-5523-45B3-BF2C-F5E75506B2C1}" type="parTrans" cxnId="{96AF5C3E-7D3B-4E0A-B557-6097E2BF6462}">
      <dgm:prSet/>
      <dgm:spPr/>
      <dgm:t>
        <a:bodyPr/>
        <a:lstStyle/>
        <a:p>
          <a:endParaRPr lang="en-US"/>
        </a:p>
      </dgm:t>
    </dgm:pt>
    <dgm:pt modelId="{58881775-6B55-428E-97A9-FAC9182E31F5}" type="sibTrans" cxnId="{96AF5C3E-7D3B-4E0A-B557-6097E2BF6462}">
      <dgm:prSet/>
      <dgm:spPr/>
      <dgm:t>
        <a:bodyPr/>
        <a:lstStyle/>
        <a:p>
          <a:endParaRPr lang="en-US"/>
        </a:p>
      </dgm:t>
    </dgm:pt>
    <dgm:pt modelId="{0FF50A91-A477-4017-8547-C96BB9A45F4E}">
      <dgm:prSet custT="1"/>
      <dgm:spPr/>
      <dgm:t>
        <a:bodyPr/>
        <a:lstStyle/>
        <a:p>
          <a:r>
            <a:rPr lang="en-US" sz="2400" kern="1200">
              <a:solidFill>
                <a:prstClr val="black">
                  <a:hueOff val="0"/>
                  <a:satOff val="0"/>
                  <a:lumOff val="0"/>
                  <a:alphaOff val="0"/>
                </a:prstClr>
              </a:solidFill>
              <a:latin typeface="Calibri" panose="020F0502020204030204"/>
              <a:ea typeface="+mn-ea"/>
              <a:cs typeface="+mn-cs"/>
            </a:rPr>
            <a:t>Data governance</a:t>
          </a:r>
        </a:p>
      </dgm:t>
    </dgm:pt>
    <dgm:pt modelId="{E2DC168E-FA39-4775-AC41-5CEEB5413648}" type="parTrans" cxnId="{F8F124F4-C8D2-486F-ABEB-3F56BE88A772}">
      <dgm:prSet/>
      <dgm:spPr/>
      <dgm:t>
        <a:bodyPr/>
        <a:lstStyle/>
        <a:p>
          <a:endParaRPr lang="en-US"/>
        </a:p>
      </dgm:t>
    </dgm:pt>
    <dgm:pt modelId="{DA94A443-F7DF-481E-869D-F4A34691AE26}" type="sibTrans" cxnId="{F8F124F4-C8D2-486F-ABEB-3F56BE88A772}">
      <dgm:prSet/>
      <dgm:spPr/>
      <dgm:t>
        <a:bodyPr/>
        <a:lstStyle/>
        <a:p>
          <a:endParaRPr lang="en-US"/>
        </a:p>
      </dgm:t>
    </dgm:pt>
    <dgm:pt modelId="{C6E6E82D-AF31-42C0-8038-D089B1C9854B}">
      <dgm:prSet custT="1"/>
      <dgm:spPr/>
      <dgm:t>
        <a:bodyPr/>
        <a:lstStyle/>
        <a:p>
          <a:r>
            <a:rPr lang="en-US" sz="2400" kern="1200">
              <a:solidFill>
                <a:prstClr val="black">
                  <a:hueOff val="0"/>
                  <a:satOff val="0"/>
                  <a:lumOff val="0"/>
                  <a:alphaOff val="0"/>
                </a:prstClr>
              </a:solidFill>
              <a:latin typeface="Calibri" panose="020F0502020204030204"/>
              <a:ea typeface="+mn-ea"/>
              <a:cs typeface="+mn-cs"/>
            </a:rPr>
            <a:t>High-risk contexts</a:t>
          </a:r>
        </a:p>
      </dgm:t>
    </dgm:pt>
    <dgm:pt modelId="{A8CE2AEF-DEAB-4715-8FB5-B4A46A1CFD02}" type="parTrans" cxnId="{3CA92842-8512-41B7-93C3-B4144BD6A2BD}">
      <dgm:prSet/>
      <dgm:spPr/>
      <dgm:t>
        <a:bodyPr/>
        <a:lstStyle/>
        <a:p>
          <a:endParaRPr lang="en-US"/>
        </a:p>
      </dgm:t>
    </dgm:pt>
    <dgm:pt modelId="{01702FFC-F58D-4E6D-A1ED-27AEAC39D16E}" type="sibTrans" cxnId="{3CA92842-8512-41B7-93C3-B4144BD6A2BD}">
      <dgm:prSet/>
      <dgm:spPr/>
      <dgm:t>
        <a:bodyPr/>
        <a:lstStyle/>
        <a:p>
          <a:endParaRPr lang="en-US"/>
        </a:p>
      </dgm:t>
    </dgm:pt>
    <dgm:pt modelId="{AEDCC3E5-4758-4CEC-A6AD-7ED6518B75F6}">
      <dgm:prSet custT="1"/>
      <dgm:spPr/>
      <dgm:t>
        <a:bodyPr/>
        <a:lstStyle/>
        <a:p>
          <a:r>
            <a:rPr lang="en-US" sz="2400" kern="1200">
              <a:solidFill>
                <a:prstClr val="black">
                  <a:hueOff val="0"/>
                  <a:satOff val="0"/>
                  <a:lumOff val="0"/>
                  <a:alphaOff val="0"/>
                </a:prstClr>
              </a:solidFill>
              <a:latin typeface="Calibri" panose="020F0502020204030204"/>
              <a:ea typeface="+mn-ea"/>
              <a:cs typeface="+mn-cs"/>
            </a:rPr>
            <a:t>Digital security</a:t>
          </a:r>
        </a:p>
      </dgm:t>
    </dgm:pt>
    <dgm:pt modelId="{7ED59A69-9A48-4A35-A61A-510616AFD2A3}" type="parTrans" cxnId="{276694B5-21FC-486F-8D3E-6AE0CEB08402}">
      <dgm:prSet/>
      <dgm:spPr/>
      <dgm:t>
        <a:bodyPr/>
        <a:lstStyle/>
        <a:p>
          <a:endParaRPr lang="en-US"/>
        </a:p>
      </dgm:t>
    </dgm:pt>
    <dgm:pt modelId="{3C684F3B-3320-4346-8897-7D66106ADD3F}" type="sibTrans" cxnId="{276694B5-21FC-486F-8D3E-6AE0CEB0840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1378" custLinFactNeighborY="11000">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3F0BAA17-52AA-4ED9-B101-E6FD0C89E273}" type="presOf" srcId="{7AB23530-A66D-426E-9E66-869F3A650371}" destId="{D9AC2798-15B7-4D45-B5C7-AE6E50DB6EE7}" srcOrd="0" destOrd="1" presId="urn:microsoft.com/office/officeart/2005/8/layout/list1"/>
    <dgm:cxn modelId="{1EF2D42D-76BB-46B1-BE1B-237025DEA967}" type="presOf" srcId="{C6E6E82D-AF31-42C0-8038-D089B1C9854B}" destId="{D9AC2798-15B7-4D45-B5C7-AE6E50DB6EE7}" srcOrd="0" destOrd="3" presId="urn:microsoft.com/office/officeart/2005/8/layout/list1"/>
    <dgm:cxn modelId="{96AF5C3E-7D3B-4E0A-B557-6097E2BF6462}" srcId="{73D57170-A26A-4AB7-B493-5593BFBDE5B6}" destId="{7AB23530-A66D-426E-9E66-869F3A650371}" srcOrd="1" destOrd="0" parTransId="{E04CFDFA-5523-45B3-BF2C-F5E75506B2C1}" sibTransId="{58881775-6B55-428E-97A9-FAC9182E31F5}"/>
    <dgm:cxn modelId="{3CA92842-8512-41B7-93C3-B4144BD6A2BD}" srcId="{73D57170-A26A-4AB7-B493-5593BFBDE5B6}" destId="{C6E6E82D-AF31-42C0-8038-D089B1C9854B}" srcOrd="3" destOrd="0" parTransId="{A8CE2AEF-DEAB-4715-8FB5-B4A46A1CFD02}" sibTransId="{01702FFC-F58D-4E6D-A1ED-27AEAC39D16E}"/>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276694B5-21FC-486F-8D3E-6AE0CEB08402}" srcId="{73D57170-A26A-4AB7-B493-5593BFBDE5B6}" destId="{AEDCC3E5-4758-4CEC-A6AD-7ED6518B75F6}" srcOrd="4" destOrd="0" parTransId="{7ED59A69-9A48-4A35-A61A-510616AFD2A3}" sibTransId="{3C684F3B-3320-4346-8897-7D66106ADD3F}"/>
    <dgm:cxn modelId="{9327A2C2-0F53-4211-8392-0A1674330851}" type="presOf" srcId="{0FF50A91-A477-4017-8547-C96BB9A45F4E}" destId="{D9AC2798-15B7-4D45-B5C7-AE6E50DB6EE7}" srcOrd="0" destOrd="2" presId="urn:microsoft.com/office/officeart/2005/8/layout/list1"/>
    <dgm:cxn modelId="{C5D9A7C2-6047-4720-A36A-1200B070625A}" type="presOf" srcId="{AEDCC3E5-4758-4CEC-A6AD-7ED6518B75F6}" destId="{D9AC2798-15B7-4D45-B5C7-AE6E50DB6EE7}" srcOrd="0" destOrd="4" presId="urn:microsoft.com/office/officeart/2005/8/layout/list1"/>
    <dgm:cxn modelId="{F8F124F4-C8D2-486F-ABEB-3F56BE88A772}" srcId="{73D57170-A26A-4AB7-B493-5593BFBDE5B6}" destId="{0FF50A91-A477-4017-8547-C96BB9A45F4E}" srcOrd="2" destOrd="0" parTransId="{E2DC168E-FA39-4775-AC41-5CEEB5413648}" sibTransId="{DA94A443-F7DF-481E-869D-F4A34691AE26}"/>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RBC initiatives and competition law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F7CB471-CA66-4AC4-A067-505C2BD52F47}">
      <dgm:prSet/>
      <dgm:spPr/>
      <dgm:t>
        <a:bodyPr/>
        <a:lstStyle/>
        <a:p>
          <a:r>
            <a:rPr lang="en-US"/>
            <a:t>Labour input </a:t>
          </a:r>
        </a:p>
      </dgm:t>
    </dgm:pt>
    <dgm:pt modelId="{C0153EB3-0293-43CA-88E9-E0D197EA1595}" type="parTrans" cxnId="{48DD9106-8DAE-4D8E-85EE-7DBA7908EACB}">
      <dgm:prSet/>
      <dgm:spPr/>
      <dgm:t>
        <a:bodyPr/>
        <a:lstStyle/>
        <a:p>
          <a:endParaRPr lang="en-US"/>
        </a:p>
      </dgm:t>
    </dgm:pt>
    <dgm:pt modelId="{FA6BA704-26DD-4CFE-B3C3-ED102CBA5038}" type="sibTrans" cxnId="{48DD9106-8DAE-4D8E-85EE-7DBA7908EACB}">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48DD9106-8DAE-4D8E-85EE-7DBA7908EACB}" srcId="{73D57170-A26A-4AB7-B493-5593BFBDE5B6}" destId="{AF7CB471-CA66-4AC4-A067-505C2BD52F47}" srcOrd="1" destOrd="0" parTransId="{C0153EB3-0293-43CA-88E9-E0D197EA1595}" sibTransId="{FA6BA704-26DD-4CFE-B3C3-ED102CBA5038}"/>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3DCE9DCA-B86E-4033-BE00-48B71BEDB17C}" type="presOf" srcId="{AF7CB471-CA66-4AC4-A067-505C2BD52F47}" destId="{D9AC2798-15B7-4D45-B5C7-AE6E50DB6EE7}" srcOrd="0" destOrd="1"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Highlights provisions of the BEPS project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56B900-9CF5-44AE-AA15-4B838B6691F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474A698-8B88-4FDE-A1E1-A986D8CCD9E5}">
      <dgm:prSet phldrT="[Text]" custT="1"/>
      <dgm:spPr>
        <a:solidFill>
          <a:srgbClr val="00B050"/>
        </a:solidFill>
      </dgm:spPr>
      <dgm:t>
        <a:bodyPr/>
        <a:lstStyle/>
        <a:p>
          <a:r>
            <a:rPr lang="en-US" sz="2800">
              <a:latin typeface="+mn-lt"/>
            </a:rPr>
            <a:t>Government agencies with two main responsibilities</a:t>
          </a:r>
        </a:p>
      </dgm:t>
    </dgm:pt>
    <dgm:pt modelId="{EC7A584B-2EA7-4770-AB84-4329FDDA09DC}" type="parTrans" cxnId="{8ED9093B-1B37-4C27-8E41-6DDE82C2FE77}">
      <dgm:prSet/>
      <dgm:spPr/>
      <dgm:t>
        <a:bodyPr/>
        <a:lstStyle/>
        <a:p>
          <a:endParaRPr lang="en-US"/>
        </a:p>
      </dgm:t>
    </dgm:pt>
    <dgm:pt modelId="{677D3C6A-1911-447C-9DD7-48810AB6143D}" type="sibTrans" cxnId="{8ED9093B-1B37-4C27-8E41-6DDE82C2FE77}">
      <dgm:prSet/>
      <dgm:spPr/>
      <dgm:t>
        <a:bodyPr/>
        <a:lstStyle/>
        <a:p>
          <a:endParaRPr lang="en-US"/>
        </a:p>
      </dgm:t>
    </dgm:pt>
    <dgm:pt modelId="{6F85A433-59C0-43B1-905A-DC16EF129B81}">
      <dgm:prSet phldrT="[Text]"/>
      <dgm:spPr>
        <a:solidFill>
          <a:schemeClr val="accent3">
            <a:lumMod val="60000"/>
            <a:lumOff val="40000"/>
          </a:schemeClr>
        </a:solidFill>
      </dgm:spPr>
      <dgm:t>
        <a:bodyPr/>
        <a:lstStyle/>
        <a:p>
          <a:r>
            <a:rPr lang="en-US">
              <a:solidFill>
                <a:schemeClr val="tx1"/>
              </a:solidFill>
              <a:latin typeface="+mn-lt"/>
            </a:rPr>
            <a:t>51 NCPs</a:t>
          </a:r>
        </a:p>
      </dgm:t>
    </dgm:pt>
    <dgm:pt modelId="{9E503AD2-D951-4213-B493-E8566DB553C5}" type="parTrans" cxnId="{2F89AEC7-507F-454A-B6B2-B19401DDAB46}">
      <dgm:prSet/>
      <dgm:spPr/>
      <dgm:t>
        <a:bodyPr/>
        <a:lstStyle/>
        <a:p>
          <a:endParaRPr lang="en-US"/>
        </a:p>
      </dgm:t>
    </dgm:pt>
    <dgm:pt modelId="{5AADE584-FD4E-4F84-95A4-59B972E341B4}" type="sibTrans" cxnId="{2F89AEC7-507F-454A-B6B2-B19401DDAB46}">
      <dgm:prSet/>
      <dgm:spPr/>
      <dgm:t>
        <a:bodyPr/>
        <a:lstStyle/>
        <a:p>
          <a:endParaRPr lang="en-US"/>
        </a:p>
      </dgm:t>
    </dgm:pt>
    <dgm:pt modelId="{96994C92-7557-4504-9754-BE79F0BF8419}">
      <dgm:prSet phldrT="[Text]" custT="1"/>
      <dgm:spPr>
        <a:solidFill>
          <a:srgbClr val="228096"/>
        </a:solidFill>
      </dgm:spPr>
      <dgm:t>
        <a:bodyPr/>
        <a:lstStyle/>
        <a:p>
          <a:r>
            <a:rPr lang="en-US" sz="3200">
              <a:latin typeface="+mn-lt"/>
            </a:rPr>
            <a:t>Grievance mechanism</a:t>
          </a:r>
        </a:p>
      </dgm:t>
    </dgm:pt>
    <dgm:pt modelId="{A1E673A0-BE36-4072-B05C-F5A15426B861}" type="parTrans" cxnId="{827EF1C2-2B44-489D-87F2-B64B186C9A37}">
      <dgm:prSet/>
      <dgm:spPr/>
      <dgm:t>
        <a:bodyPr/>
        <a:lstStyle/>
        <a:p>
          <a:endParaRPr lang="en-US"/>
        </a:p>
      </dgm:t>
    </dgm:pt>
    <dgm:pt modelId="{FD730AE7-FB0F-4CA5-A070-471D5EBA1C03}" type="sibTrans" cxnId="{827EF1C2-2B44-489D-87F2-B64B186C9A37}">
      <dgm:prSet/>
      <dgm:spPr/>
      <dgm:t>
        <a:bodyPr/>
        <a:lstStyle/>
        <a:p>
          <a:endParaRPr lang="en-US"/>
        </a:p>
      </dgm:t>
    </dgm:pt>
    <dgm:pt modelId="{24863CFA-2C85-4497-9F34-E894044730A7}">
      <dgm:prSet phldrT="[Text]" custT="1"/>
      <dgm:spPr>
        <a:solidFill>
          <a:schemeClr val="accent4">
            <a:lumMod val="75000"/>
          </a:schemeClr>
        </a:solidFill>
      </dgm:spPr>
      <dgm:t>
        <a:bodyPr/>
        <a:lstStyle/>
        <a:p>
          <a:r>
            <a:rPr lang="en-US" sz="3200">
              <a:latin typeface="+mn-lt"/>
            </a:rPr>
            <a:t>Promotion</a:t>
          </a:r>
        </a:p>
      </dgm:t>
    </dgm:pt>
    <dgm:pt modelId="{A04B007A-0304-4CC4-A42C-AD14C1DF4F23}" type="parTrans" cxnId="{0DA7ED64-57B0-44C2-A7FA-71FCC8393EB0}">
      <dgm:prSet/>
      <dgm:spPr/>
      <dgm:t>
        <a:bodyPr/>
        <a:lstStyle/>
        <a:p>
          <a:endParaRPr lang="en-US"/>
        </a:p>
      </dgm:t>
    </dgm:pt>
    <dgm:pt modelId="{0646E03C-061A-41DB-9BBE-0DEEB2B701F0}" type="sibTrans" cxnId="{0DA7ED64-57B0-44C2-A7FA-71FCC8393EB0}">
      <dgm:prSet/>
      <dgm:spPr/>
      <dgm:t>
        <a:bodyPr/>
        <a:lstStyle/>
        <a:p>
          <a:endParaRPr lang="en-US"/>
        </a:p>
      </dgm:t>
    </dgm:pt>
    <dgm:pt modelId="{8580214A-9342-4837-80F3-529AB37ACF8C}" type="pres">
      <dgm:prSet presAssocID="{5A56B900-9CF5-44AE-AA15-4B838B6691FA}" presName="Name0" presStyleCnt="0">
        <dgm:presLayoutVars>
          <dgm:chMax val="1"/>
          <dgm:chPref val="1"/>
          <dgm:dir/>
          <dgm:animOne val="branch"/>
          <dgm:animLvl val="lvl"/>
        </dgm:presLayoutVars>
      </dgm:prSet>
      <dgm:spPr/>
    </dgm:pt>
    <dgm:pt modelId="{E555E5C0-4953-480A-8A84-4CC39EA3F11A}" type="pres">
      <dgm:prSet presAssocID="{C474A698-8B88-4FDE-A1E1-A986D8CCD9E5}" presName="singleCycle" presStyleCnt="0"/>
      <dgm:spPr/>
    </dgm:pt>
    <dgm:pt modelId="{259B47E7-C9F2-4A1B-8351-AD881CE11659}" type="pres">
      <dgm:prSet presAssocID="{C474A698-8B88-4FDE-A1E1-A986D8CCD9E5}" presName="singleCenter" presStyleLbl="node1" presStyleIdx="0" presStyleCnt="4" custScaleX="167133" custScaleY="115902" custLinFactNeighborX="1121" custLinFactNeighborY="24738">
        <dgm:presLayoutVars>
          <dgm:chMax val="7"/>
          <dgm:chPref val="7"/>
        </dgm:presLayoutVars>
      </dgm:prSet>
      <dgm:spPr/>
    </dgm:pt>
    <dgm:pt modelId="{1FB6E4AE-F89B-4CB3-8C9E-A568ABA75517}" type="pres">
      <dgm:prSet presAssocID="{9E503AD2-D951-4213-B493-E8566DB553C5}" presName="Name56" presStyleLbl="parChTrans1D2" presStyleIdx="0" presStyleCnt="3"/>
      <dgm:spPr/>
    </dgm:pt>
    <dgm:pt modelId="{12D22321-44BF-4425-97E4-0EA34C5F8761}" type="pres">
      <dgm:prSet presAssocID="{6F85A433-59C0-43B1-905A-DC16EF129B81}" presName="text0" presStyleLbl="node1" presStyleIdx="1" presStyleCnt="4" custScaleX="226007" custScaleY="74311" custRadScaleRad="103622">
        <dgm:presLayoutVars>
          <dgm:bulletEnabled val="1"/>
        </dgm:presLayoutVars>
      </dgm:prSet>
      <dgm:spPr/>
    </dgm:pt>
    <dgm:pt modelId="{DAA66E14-BD1D-4EA3-A09F-EC0BA6F51DF8}" type="pres">
      <dgm:prSet presAssocID="{A1E673A0-BE36-4072-B05C-F5A15426B861}" presName="Name56" presStyleLbl="parChTrans1D2" presStyleIdx="1" presStyleCnt="3"/>
      <dgm:spPr/>
    </dgm:pt>
    <dgm:pt modelId="{F5337AFE-B678-42B9-BE09-A50CE41B1F2C}" type="pres">
      <dgm:prSet presAssocID="{96994C92-7557-4504-9754-BE79F0BF8419}" presName="text0" presStyleLbl="node1" presStyleIdx="2" presStyleCnt="4" custScaleX="258215" custScaleY="128252" custRadScaleRad="167858" custRadScaleInc="-79932">
        <dgm:presLayoutVars>
          <dgm:bulletEnabled val="1"/>
        </dgm:presLayoutVars>
      </dgm:prSet>
      <dgm:spPr/>
    </dgm:pt>
    <dgm:pt modelId="{78ABB4AB-7ED5-421A-95CF-830197658870}" type="pres">
      <dgm:prSet presAssocID="{A04B007A-0304-4CC4-A42C-AD14C1DF4F23}" presName="Name56" presStyleLbl="parChTrans1D2" presStyleIdx="2" presStyleCnt="3"/>
      <dgm:spPr/>
    </dgm:pt>
    <dgm:pt modelId="{8B9B257F-3BC5-4D88-B558-052815D93209}" type="pres">
      <dgm:prSet presAssocID="{24863CFA-2C85-4497-9F34-E894044730A7}" presName="text0" presStyleLbl="node1" presStyleIdx="3" presStyleCnt="4" custScaleX="262418" custScaleY="126895" custRadScaleRad="161484" custRadScaleInc="82288">
        <dgm:presLayoutVars>
          <dgm:bulletEnabled val="1"/>
        </dgm:presLayoutVars>
      </dgm:prSet>
      <dgm:spPr/>
    </dgm:pt>
  </dgm:ptLst>
  <dgm:cxnLst>
    <dgm:cxn modelId="{8ED9093B-1B37-4C27-8E41-6DDE82C2FE77}" srcId="{5A56B900-9CF5-44AE-AA15-4B838B6691FA}" destId="{C474A698-8B88-4FDE-A1E1-A986D8CCD9E5}" srcOrd="0" destOrd="0" parTransId="{EC7A584B-2EA7-4770-AB84-4329FDDA09DC}" sibTransId="{677D3C6A-1911-447C-9DD7-48810AB6143D}"/>
    <dgm:cxn modelId="{B63E3B43-E11F-4364-8345-3080D71AA24C}" type="presOf" srcId="{A1E673A0-BE36-4072-B05C-F5A15426B861}" destId="{DAA66E14-BD1D-4EA3-A09F-EC0BA6F51DF8}" srcOrd="0" destOrd="0" presId="urn:microsoft.com/office/officeart/2008/layout/RadialCluster"/>
    <dgm:cxn modelId="{44F88B64-67BC-4AED-87E5-8A374F6C7623}" type="presOf" srcId="{96994C92-7557-4504-9754-BE79F0BF8419}" destId="{F5337AFE-B678-42B9-BE09-A50CE41B1F2C}" srcOrd="0" destOrd="0" presId="urn:microsoft.com/office/officeart/2008/layout/RadialCluster"/>
    <dgm:cxn modelId="{0DA7ED64-57B0-44C2-A7FA-71FCC8393EB0}" srcId="{C474A698-8B88-4FDE-A1E1-A986D8CCD9E5}" destId="{24863CFA-2C85-4497-9F34-E894044730A7}" srcOrd="2" destOrd="0" parTransId="{A04B007A-0304-4CC4-A42C-AD14C1DF4F23}" sibTransId="{0646E03C-061A-41DB-9BBE-0DEEB2B701F0}"/>
    <dgm:cxn modelId="{9B780381-E357-4421-B7F4-E571D8E0D564}" type="presOf" srcId="{6F85A433-59C0-43B1-905A-DC16EF129B81}" destId="{12D22321-44BF-4425-97E4-0EA34C5F8761}" srcOrd="0" destOrd="0" presId="urn:microsoft.com/office/officeart/2008/layout/RadialCluster"/>
    <dgm:cxn modelId="{D1975490-C840-4F12-BC1B-CA9E9C76D61D}" type="presOf" srcId="{5A56B900-9CF5-44AE-AA15-4B838B6691FA}" destId="{8580214A-9342-4837-80F3-529AB37ACF8C}" srcOrd="0" destOrd="0" presId="urn:microsoft.com/office/officeart/2008/layout/RadialCluster"/>
    <dgm:cxn modelId="{B6324AA5-7F27-4B82-955B-162911A62BDF}" type="presOf" srcId="{C474A698-8B88-4FDE-A1E1-A986D8CCD9E5}" destId="{259B47E7-C9F2-4A1B-8351-AD881CE11659}" srcOrd="0" destOrd="0" presId="urn:microsoft.com/office/officeart/2008/layout/RadialCluster"/>
    <dgm:cxn modelId="{D153CCB5-1CE2-4486-A8B2-6E23D1A06A62}" type="presOf" srcId="{9E503AD2-D951-4213-B493-E8566DB553C5}" destId="{1FB6E4AE-F89B-4CB3-8C9E-A568ABA75517}" srcOrd="0" destOrd="0" presId="urn:microsoft.com/office/officeart/2008/layout/RadialCluster"/>
    <dgm:cxn modelId="{75DF2DBD-8B99-43CE-A2A2-5375FBC0D180}" type="presOf" srcId="{A04B007A-0304-4CC4-A42C-AD14C1DF4F23}" destId="{78ABB4AB-7ED5-421A-95CF-830197658870}" srcOrd="0" destOrd="0" presId="urn:microsoft.com/office/officeart/2008/layout/RadialCluster"/>
    <dgm:cxn modelId="{827EF1C2-2B44-489D-87F2-B64B186C9A37}" srcId="{C474A698-8B88-4FDE-A1E1-A986D8CCD9E5}" destId="{96994C92-7557-4504-9754-BE79F0BF8419}" srcOrd="1" destOrd="0" parTransId="{A1E673A0-BE36-4072-B05C-F5A15426B861}" sibTransId="{FD730AE7-FB0F-4CA5-A070-471D5EBA1C03}"/>
    <dgm:cxn modelId="{2F89AEC7-507F-454A-B6B2-B19401DDAB46}" srcId="{C474A698-8B88-4FDE-A1E1-A986D8CCD9E5}" destId="{6F85A433-59C0-43B1-905A-DC16EF129B81}" srcOrd="0" destOrd="0" parTransId="{9E503AD2-D951-4213-B493-E8566DB553C5}" sibTransId="{5AADE584-FD4E-4F84-95A4-59B972E341B4}"/>
    <dgm:cxn modelId="{5F0624E0-9D86-4167-8947-34A4F48B0DF3}" type="presOf" srcId="{24863CFA-2C85-4497-9F34-E894044730A7}" destId="{8B9B257F-3BC5-4D88-B558-052815D93209}" srcOrd="0" destOrd="0" presId="urn:microsoft.com/office/officeart/2008/layout/RadialCluster"/>
    <dgm:cxn modelId="{1D6B2D6B-D898-406A-86A0-6CC28BB3ACB6}" type="presParOf" srcId="{8580214A-9342-4837-80F3-529AB37ACF8C}" destId="{E555E5C0-4953-480A-8A84-4CC39EA3F11A}" srcOrd="0" destOrd="0" presId="urn:microsoft.com/office/officeart/2008/layout/RadialCluster"/>
    <dgm:cxn modelId="{B14E9C43-FB14-4517-B23F-ABF3C292562E}" type="presParOf" srcId="{E555E5C0-4953-480A-8A84-4CC39EA3F11A}" destId="{259B47E7-C9F2-4A1B-8351-AD881CE11659}" srcOrd="0" destOrd="0" presId="urn:microsoft.com/office/officeart/2008/layout/RadialCluster"/>
    <dgm:cxn modelId="{FD6EA14C-518B-48D9-A675-46EEAE3A25B6}" type="presParOf" srcId="{E555E5C0-4953-480A-8A84-4CC39EA3F11A}" destId="{1FB6E4AE-F89B-4CB3-8C9E-A568ABA75517}" srcOrd="1" destOrd="0" presId="urn:microsoft.com/office/officeart/2008/layout/RadialCluster"/>
    <dgm:cxn modelId="{55E22612-E00D-45E2-8F85-E4CA7ACB3CB4}" type="presParOf" srcId="{E555E5C0-4953-480A-8A84-4CC39EA3F11A}" destId="{12D22321-44BF-4425-97E4-0EA34C5F8761}" srcOrd="2" destOrd="0" presId="urn:microsoft.com/office/officeart/2008/layout/RadialCluster"/>
    <dgm:cxn modelId="{BA0F8582-D1B0-4C07-B423-F1D74C925C3C}" type="presParOf" srcId="{E555E5C0-4953-480A-8A84-4CC39EA3F11A}" destId="{DAA66E14-BD1D-4EA3-A09F-EC0BA6F51DF8}" srcOrd="3" destOrd="0" presId="urn:microsoft.com/office/officeart/2008/layout/RadialCluster"/>
    <dgm:cxn modelId="{D86A1D14-4960-4ABC-A570-761A0C9B3506}" type="presParOf" srcId="{E555E5C0-4953-480A-8A84-4CC39EA3F11A}" destId="{F5337AFE-B678-42B9-BE09-A50CE41B1F2C}" srcOrd="4" destOrd="0" presId="urn:microsoft.com/office/officeart/2008/layout/RadialCluster"/>
    <dgm:cxn modelId="{D9B6A96B-46E5-4BD2-AFA8-CA8FE3F5B5A7}" type="presParOf" srcId="{E555E5C0-4953-480A-8A84-4CC39EA3F11A}" destId="{78ABB4AB-7ED5-421A-95CF-830197658870}" srcOrd="5" destOrd="0" presId="urn:microsoft.com/office/officeart/2008/layout/RadialCluster"/>
    <dgm:cxn modelId="{2EE68F98-40B5-4A2C-AE5F-DBFFE658C397}" type="presParOf" srcId="{E555E5C0-4953-480A-8A84-4CC39EA3F11A}" destId="{8B9B257F-3BC5-4D88-B558-052815D932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US" sz="2600"/>
            <a:t>Effectiveness across the board (“functional equivalence”)</a:t>
          </a:r>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kern="1200"/>
            <a:t>Definition of functional equivalence through the core effectiveness criteria</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457D443B-88B9-468E-B385-13BC107C871B}">
      <dgm:prSet custT="1"/>
      <dgm:spPr/>
      <dgm:t>
        <a:bodyPr/>
        <a:lstStyle/>
        <a:p>
          <a:r>
            <a:rPr lang="en-US" sz="2400" kern="1200"/>
            <a:t>Human and financial resources </a:t>
          </a:r>
        </a:p>
      </dgm:t>
    </dgm:pt>
    <dgm:pt modelId="{3407FE70-977A-4ACA-8B0E-13FBA8F0EABD}" type="parTrans" cxnId="{12C885DD-C8EA-4A32-BA88-8E8FFF7BB899}">
      <dgm:prSet/>
      <dgm:spPr/>
      <dgm:t>
        <a:bodyPr/>
        <a:lstStyle/>
        <a:p>
          <a:endParaRPr lang="en-US"/>
        </a:p>
      </dgm:t>
    </dgm:pt>
    <dgm:pt modelId="{36EFBE4C-8B8C-4B03-A0D7-35F0E6B08432}" type="sibTrans" cxnId="{12C885DD-C8EA-4A32-BA88-8E8FFF7BB899}">
      <dgm:prSet/>
      <dgm:spPr/>
      <dgm:t>
        <a:bodyPr/>
        <a:lstStyle/>
        <a:p>
          <a:endParaRPr lang="en-US"/>
        </a:p>
      </dgm:t>
    </dgm:pt>
    <dgm:pt modelId="{4ECD9A15-A660-439C-BA12-710B6F83CC29}">
      <dgm:prSet custT="1"/>
      <dgm:spPr/>
      <dgm:t>
        <a:bodyPr/>
        <a:lstStyle/>
        <a:p>
          <a:pPr rtl="0"/>
          <a:r>
            <a:rPr lang="en-US" sz="2400" kern="1200" dirty="0"/>
            <a:t>Stakeholder confidence</a:t>
          </a:r>
          <a:r>
            <a:rPr lang="en-US" sz="2400" kern="1200" dirty="0">
              <a:latin typeface="Calibri Light" panose="020F0302020204030204"/>
            </a:rPr>
            <a:t> </a:t>
          </a:r>
          <a:endParaRPr lang="en-US" sz="2400" kern="1200" dirty="0"/>
        </a:p>
      </dgm:t>
    </dgm:pt>
    <dgm:pt modelId="{30B90B08-1C00-48FB-AE03-C0F8533618C7}" type="parTrans" cxnId="{A8CF33FC-BA59-4CA2-9E46-EF5E83CFA1F0}">
      <dgm:prSet/>
      <dgm:spPr/>
      <dgm:t>
        <a:bodyPr/>
        <a:lstStyle/>
        <a:p>
          <a:endParaRPr lang="en-US"/>
        </a:p>
      </dgm:t>
    </dgm:pt>
    <dgm:pt modelId="{31F43E91-AB43-4063-9369-F839FB7391F4}" type="sibTrans" cxnId="{A8CF33FC-BA59-4CA2-9E46-EF5E83CFA1F0}">
      <dgm:prSet/>
      <dgm:spPr/>
      <dgm:t>
        <a:bodyPr/>
        <a:lstStyle/>
        <a:p>
          <a:endParaRPr lang="en-US"/>
        </a:p>
      </dgm:t>
    </dgm:pt>
    <dgm:pt modelId="{B00DC6BE-64D2-42F3-A0F4-1D4F2D4DC6D5}">
      <dgm:prSet custT="1"/>
      <dgm:spPr/>
      <dgm:t>
        <a:bodyPr/>
        <a:lstStyle/>
        <a:p>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dgm:t>
    </dgm:pt>
    <dgm:pt modelId="{59088E09-15D7-4904-ADD1-DB22439FE456}" type="parTrans" cxnId="{526E6E99-5756-4D97-A52D-4390D3EB5DC8}">
      <dgm:prSet/>
      <dgm:spPr/>
      <dgm:t>
        <a:bodyPr/>
        <a:lstStyle/>
        <a:p>
          <a:endParaRPr lang="en-US"/>
        </a:p>
      </dgm:t>
    </dgm:pt>
    <dgm:pt modelId="{1FD309FB-6040-4277-B67E-42A6120568AD}" type="sibTrans" cxnId="{526E6E99-5756-4D97-A52D-4390D3EB5DC8}">
      <dgm:prSet/>
      <dgm:spPr/>
      <dgm:t>
        <a:bodyPr/>
        <a:lstStyle/>
        <a:p>
          <a:endParaRPr lang="en-US"/>
        </a:p>
      </dgm:t>
    </dgm:pt>
    <dgm:pt modelId="{D2BACA43-29C9-4B36-9EF1-60300FA1BC2F}">
      <dgm:prSet custT="1"/>
      <dgm:spPr/>
      <dgm:t>
        <a:bodyPr/>
        <a:lstStyle/>
        <a:p>
          <a:r>
            <a:rPr lang="en-US" sz="2400" kern="1200" dirty="0"/>
            <a:t>Mandatory periodic peer reviews</a:t>
          </a:r>
        </a:p>
      </dgm:t>
    </dgm:pt>
    <dgm:pt modelId="{13939ED2-A269-45FA-85BD-3EFB96E80009}" type="parTrans" cxnId="{655ED90F-1AF8-4239-830F-9514CDE39A8E}">
      <dgm:prSet/>
      <dgm:spPr/>
      <dgm:t>
        <a:bodyPr/>
        <a:lstStyle/>
        <a:p>
          <a:endParaRPr lang="en-US"/>
        </a:p>
      </dgm:t>
    </dgm:pt>
    <dgm:pt modelId="{E3514474-F796-4115-A5A0-11E8DF52AC7E}" type="sibTrans" cxnId="{655ED90F-1AF8-4239-830F-9514CDE39A8E}">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51541" custLinFactNeighborX="-13047" custLinFactNeighborY="-20987">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9297" custLinFactNeighborX="-473" custLinFactNeighborY="-1445">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655ED90F-1AF8-4239-830F-9514CDE39A8E}" srcId="{BDF0D660-BA2C-49A8-A662-8B09FF59F604}" destId="{D2BACA43-29C9-4B36-9EF1-60300FA1BC2F}" srcOrd="4" destOrd="0" parTransId="{13939ED2-A269-45FA-85BD-3EFB96E80009}" sibTransId="{E3514474-F796-4115-A5A0-11E8DF52AC7E}"/>
    <dgm:cxn modelId="{EBA1C85E-9B43-4170-8EDE-6EA851977014}" type="presOf" srcId="{D2BACA43-29C9-4B36-9EF1-60300FA1BC2F}" destId="{0B1E52AC-BBEE-4785-8D8E-19503F6312A5}" srcOrd="0" destOrd="4" presId="urn:microsoft.com/office/officeart/2005/8/layout/list1"/>
    <dgm:cxn modelId="{7F286E46-260C-4604-95A5-3151F1D49027}" type="presOf" srcId="{B00DC6BE-64D2-42F3-A0F4-1D4F2D4DC6D5}" destId="{0B1E52AC-BBEE-4785-8D8E-19503F6312A5}" srcOrd="0" destOrd="3"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526E6E99-5756-4D97-A52D-4390D3EB5DC8}" srcId="{BDF0D660-BA2C-49A8-A662-8B09FF59F604}" destId="{B00DC6BE-64D2-42F3-A0F4-1D4F2D4DC6D5}" srcOrd="3" destOrd="0" parTransId="{59088E09-15D7-4904-ADD1-DB22439FE456}" sibTransId="{1FD309FB-6040-4277-B67E-42A6120568AD}"/>
    <dgm:cxn modelId="{C3DEA99A-F4F6-4D57-9A02-814E0256DDAC}" type="presOf" srcId="{A2C00119-BA6C-4A6F-A32A-B503A229A965}" destId="{4C36A64D-A719-457D-8C90-EAF2C05E8817}" srcOrd="0" destOrd="0"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236C4DD0-CB74-4030-984C-5F5AFD53E180}" type="presOf" srcId="{457D443B-88B9-468E-B385-13BC107C871B}" destId="{0B1E52AC-BBEE-4785-8D8E-19503F6312A5}" srcOrd="0" destOrd="1" presId="urn:microsoft.com/office/officeart/2005/8/layout/list1"/>
    <dgm:cxn modelId="{12C885DD-C8EA-4A32-BA88-8E8FFF7BB899}" srcId="{BDF0D660-BA2C-49A8-A662-8B09FF59F604}" destId="{457D443B-88B9-468E-B385-13BC107C871B}" srcOrd="1" destOrd="0" parTransId="{3407FE70-977A-4ACA-8B0E-13FBA8F0EABD}" sibTransId="{36EFBE4C-8B8C-4B03-A0D7-35F0E6B08432}"/>
    <dgm:cxn modelId="{1A3D4EF3-903A-445D-A3E8-F96AD8A4C2BB}" type="presOf" srcId="{4ECD9A15-A660-439C-BA12-710B6F83CC29}" destId="{0B1E52AC-BBEE-4785-8D8E-19503F6312A5}" srcOrd="0" destOrd="2" presId="urn:microsoft.com/office/officeart/2005/8/layout/list1"/>
    <dgm:cxn modelId="{A8CF33FC-BA59-4CA2-9E46-EF5E83CFA1F0}" srcId="{BDF0D660-BA2C-49A8-A662-8B09FF59F604}" destId="{4ECD9A15-A660-439C-BA12-710B6F83CC29}" srcOrd="2" destOrd="0" parTransId="{30B90B08-1C00-48FB-AE03-C0F8533618C7}" sibTransId="{31F43E91-AB43-4063-9369-F839FB7391F4}"/>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Mandate and authority</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pPr marL="228600" indent="-228600"/>
          <a:r>
            <a:rPr lang="en-US" sz="2400" kern="1200" dirty="0">
              <a:latin typeface="+mn-lt"/>
            </a:rPr>
            <a:t>Non-judicial grievance mechanism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Recommendations </a:t>
          </a:r>
        </a:p>
      </dgm:t>
    </dgm:pt>
    <dgm:pt modelId="{D7FB4E94-E2F2-481D-B4CC-E744DF4BAF4D}" type="sibTrans" cxnId="{F38FDE9A-EEF4-414D-B393-0E91E77DE665}">
      <dgm:prSet/>
      <dgm:spPr/>
      <dgm:t>
        <a:bodyPr/>
        <a:lstStyle/>
        <a:p>
          <a:endParaRPr lang="en-US"/>
        </a:p>
      </dgm:t>
    </dgm:pt>
    <dgm:pt modelId="{755FDCE6-BBBC-4E1E-9E4F-FEABA5AC0F24}" type="parTrans" cxnId="{F38FDE9A-EEF4-414D-B393-0E91E77DE665}">
      <dgm:prSet/>
      <dgm:spPr/>
      <dgm:t>
        <a:bodyPr/>
        <a:lstStyle/>
        <a:p>
          <a:endParaRPr lang="en-US"/>
        </a:p>
      </dgm:t>
    </dgm:pt>
    <dgm:pt modelId="{C3DDC55D-95F6-4129-8439-C05C1BAD453F}">
      <dgm:prSet custT="1"/>
      <dgm:spPr/>
      <dgm:t>
        <a:bodyPr/>
        <a:lstStyle/>
        <a:p>
          <a:pPr marL="228600" indent="-228600"/>
          <a:r>
            <a:rPr lang="en-US" sz="2400" kern="1200" dirty="0">
              <a:solidFill>
                <a:prstClr val="black">
                  <a:hueOff val="0"/>
                  <a:satOff val="0"/>
                  <a:lumOff val="0"/>
                  <a:alphaOff val="0"/>
                </a:prstClr>
              </a:solidFill>
              <a:latin typeface="+mn-lt"/>
              <a:ea typeface="+mn-ea"/>
              <a:cs typeface="+mn-cs"/>
            </a:rPr>
            <a:t>Public policies to promote RBC</a:t>
          </a:r>
        </a:p>
      </dgm:t>
    </dgm:pt>
    <dgm:pt modelId="{1A04A78F-22C1-4D5F-95A2-F53BF2028215}" type="sibTrans" cxnId="{982C2F92-C6D7-4149-BEB4-44CEB9579B80}">
      <dgm:prSet/>
      <dgm:spPr/>
      <dgm:t>
        <a:bodyPr/>
        <a:lstStyle/>
        <a:p>
          <a:endParaRPr lang="en-US"/>
        </a:p>
      </dgm:t>
    </dgm:pt>
    <dgm:pt modelId="{4F22E35F-186B-4B08-86CB-7D76573A4B66}" type="parTrans" cxnId="{982C2F92-C6D7-4149-BEB4-44CEB9579B80}">
      <dgm:prSet/>
      <dgm:spPr/>
      <dgm:t>
        <a:bodyPr/>
        <a:lstStyle/>
        <a:p>
          <a:endParaRPr lang="en-US"/>
        </a:p>
      </dgm:t>
    </dgm:pt>
    <dgm:pt modelId="{C931040B-6FDA-4203-92BC-B4971AE94B7D}">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Follow up</a:t>
          </a:r>
        </a:p>
      </dgm:t>
    </dgm:pt>
    <dgm:pt modelId="{DD01883D-474A-46BA-A942-B48F5600A389}" type="sibTrans" cxnId="{4B33DD29-7545-46ED-AF3D-FA267B83F907}">
      <dgm:prSet/>
      <dgm:spPr/>
      <dgm:t>
        <a:bodyPr/>
        <a:lstStyle/>
        <a:p>
          <a:endParaRPr lang="en-US"/>
        </a:p>
      </dgm:t>
    </dgm:pt>
    <dgm:pt modelId="{69FBC6B1-936F-4FD8-9E1C-24E766E1B739}" type="parTrans" cxnId="{4B33DD29-7545-46ED-AF3D-FA267B83F907}">
      <dgm:prSet/>
      <dgm:spPr/>
      <dgm:t>
        <a:bodyPr/>
        <a:lstStyle/>
        <a:p>
          <a:endParaRPr lang="en-US"/>
        </a:p>
      </dgm:t>
    </dgm:pt>
    <dgm:pt modelId="{78D78FBF-1F15-4E41-8E7C-D488E763A8C5}">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Views on observance of the Guidelines and good faith engagement</a:t>
          </a:r>
        </a:p>
      </dgm:t>
    </dgm:pt>
    <dgm:pt modelId="{B249CF25-D313-4D65-968A-0990DDD0567D}" type="sibTrans" cxnId="{3C3B97DE-879C-44AC-9288-2BAB892F6D20}">
      <dgm:prSet/>
      <dgm:spPr/>
      <dgm:t>
        <a:bodyPr/>
        <a:lstStyle/>
        <a:p>
          <a:endParaRPr lang="en-US"/>
        </a:p>
      </dgm:t>
    </dgm:pt>
    <dgm:pt modelId="{A09A4630-4831-4E2D-BCDC-3A247C7A3980}" type="parTrans" cxnId="{3C3B97DE-879C-44AC-9288-2BAB892F6D20}">
      <dgm:prSet/>
      <dgm:spPr/>
      <dgm:t>
        <a:bodyPr/>
        <a:lstStyle/>
        <a:p>
          <a:endParaRPr lang="en-US"/>
        </a:p>
      </dgm:t>
    </dgm:pt>
    <dgm:pt modelId="{EA495ACD-D61C-42BA-A7D9-337FCD8637E7}">
      <dgm:prSet phldr="0" custT="1"/>
      <dgm:spPr/>
      <dgm:t>
        <a:bodyPr/>
        <a:lstStyle/>
        <a:p>
          <a:pPr marL="228600" indent="-228600" rtl="0"/>
          <a:r>
            <a:rPr lang="en-US" sz="2400" kern="1200">
              <a:solidFill>
                <a:prstClr val="black">
                  <a:hueOff val="0"/>
                  <a:satOff val="0"/>
                  <a:lumOff val="0"/>
                  <a:alphaOff val="0"/>
                </a:prstClr>
              </a:solidFill>
              <a:latin typeface="+mn-lt"/>
              <a:ea typeface="+mn-ea"/>
              <a:cs typeface="+mn-cs"/>
            </a:rPr>
            <a:t>NCP role in promoting the Guidelines</a:t>
          </a:r>
        </a:p>
      </dgm:t>
    </dgm:pt>
    <dgm:pt modelId="{D943D0A9-4F17-4E5D-AD43-DA481F6DB51A}" type="parTrans" cxnId="{7F743A7C-19E5-4DAD-8401-58BA17AD680A}">
      <dgm:prSet/>
      <dgm:spPr/>
      <dgm:t>
        <a:bodyPr/>
        <a:lstStyle/>
        <a:p>
          <a:endParaRPr lang="en-US"/>
        </a:p>
      </dgm:t>
    </dgm:pt>
    <dgm:pt modelId="{93C98438-8369-41DB-A18F-A487EB671834}" type="sibTrans" cxnId="{7F743A7C-19E5-4DAD-8401-58BA17AD680A}">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167">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5"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8C368A71-5A24-458C-B2A6-E2A7EDA55E5B}" type="presOf" srcId="{EA495ACD-D61C-42BA-A7D9-337FCD8637E7}" destId="{0B1E52AC-BBEE-4785-8D8E-19503F6312A5}" srcOrd="0" destOrd="4" presId="urn:microsoft.com/office/officeart/2005/8/layout/list1"/>
    <dgm:cxn modelId="{7F743A7C-19E5-4DAD-8401-58BA17AD680A}" srcId="{BDF0D660-BA2C-49A8-A662-8B09FF59F604}" destId="{EA495ACD-D61C-42BA-A7D9-337FCD8637E7}" srcOrd="4" destOrd="0" parTransId="{D943D0A9-4F17-4E5D-AD43-DA481F6DB51A}" sibTransId="{93C98438-8369-41DB-A18F-A487EB671834}"/>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5"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Specific instances</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t>Publication of case-handling procedures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r>
            <a:rPr lang="en-US" sz="2400"/>
            <a:t>Coordination among NCPs in multi-country cases</a:t>
          </a:r>
        </a:p>
      </dgm:t>
    </dgm:pt>
    <dgm:pt modelId="{755FDCE6-BBBC-4E1E-9E4F-FEABA5AC0F24}" type="parTrans" cxnId="{F38FDE9A-EEF4-414D-B393-0E91E77DE665}">
      <dgm:prSet/>
      <dgm:spPr/>
      <dgm:t>
        <a:bodyPr/>
        <a:lstStyle/>
        <a:p>
          <a:endParaRPr lang="en-US"/>
        </a:p>
      </dgm:t>
    </dgm:pt>
    <dgm:pt modelId="{D7FB4E94-E2F2-481D-B4CC-E744DF4BAF4D}" type="sibTrans" cxnId="{F38FDE9A-EEF4-414D-B393-0E91E77DE665}">
      <dgm:prSet/>
      <dgm:spPr/>
      <dgm:t>
        <a:bodyPr/>
        <a:lstStyle/>
        <a:p>
          <a:endParaRPr lang="en-US"/>
        </a:p>
      </dgm:t>
    </dgm:pt>
    <dgm:pt modelId="{C931040B-6FDA-4203-92BC-B4971AE94B7D}">
      <dgm:prSet custT="1"/>
      <dgm:spPr/>
      <dgm:t>
        <a:bodyPr/>
        <a:lstStyle/>
        <a:p>
          <a:r>
            <a:rPr lang="en-US" sz="2400"/>
            <a:t>Initial assessment criteria</a:t>
          </a:r>
        </a:p>
      </dgm:t>
    </dgm:pt>
    <dgm:pt modelId="{69FBC6B1-936F-4FD8-9E1C-24E766E1B739}" type="parTrans" cxnId="{4B33DD29-7545-46ED-AF3D-FA267B83F907}">
      <dgm:prSet/>
      <dgm:spPr/>
      <dgm:t>
        <a:bodyPr/>
        <a:lstStyle/>
        <a:p>
          <a:endParaRPr lang="en-US"/>
        </a:p>
      </dgm:t>
    </dgm:pt>
    <dgm:pt modelId="{DD01883D-474A-46BA-A942-B48F5600A389}" type="sibTrans" cxnId="{4B33DD29-7545-46ED-AF3D-FA267B83F907}">
      <dgm:prSet/>
      <dgm:spPr/>
      <dgm:t>
        <a:bodyPr/>
        <a:lstStyle/>
        <a:p>
          <a:endParaRPr lang="en-US"/>
        </a:p>
      </dgm:t>
    </dgm:pt>
    <dgm:pt modelId="{78D78FBF-1F15-4E41-8E7C-D488E763A8C5}">
      <dgm:prSet custT="1"/>
      <dgm:spPr/>
      <dgm:t>
        <a:bodyPr/>
        <a:lstStyle/>
        <a:p>
          <a:r>
            <a:rPr lang="en-US" sz="2400"/>
            <a:t>Role of NCP in good offices </a:t>
          </a:r>
        </a:p>
      </dgm:t>
    </dgm:pt>
    <dgm:pt modelId="{A09A4630-4831-4E2D-BCDC-3A247C7A3980}" type="parTrans" cxnId="{3C3B97DE-879C-44AC-9288-2BAB892F6D20}">
      <dgm:prSet/>
      <dgm:spPr/>
      <dgm:t>
        <a:bodyPr/>
        <a:lstStyle/>
        <a:p>
          <a:endParaRPr lang="en-US"/>
        </a:p>
      </dgm:t>
    </dgm:pt>
    <dgm:pt modelId="{B249CF25-D313-4D65-968A-0990DDD0567D}" type="sibTrans" cxnId="{3C3B97DE-879C-44AC-9288-2BAB892F6D20}">
      <dgm:prSet/>
      <dgm:spPr/>
      <dgm:t>
        <a:bodyPr/>
        <a:lstStyle/>
        <a:p>
          <a:endParaRPr lang="en-US"/>
        </a:p>
      </dgm:t>
    </dgm:pt>
    <dgm:pt modelId="{C3DDC55D-95F6-4129-8439-C05C1BAD453F}">
      <dgm:prSet custT="1"/>
      <dgm:spPr/>
      <dgm:t>
        <a:bodyPr/>
        <a:lstStyle/>
        <a:p>
          <a:r>
            <a:rPr lang="en-US" sz="2400"/>
            <a:t>Emphasis on transparency </a:t>
          </a:r>
        </a:p>
      </dgm:t>
    </dgm:pt>
    <dgm:pt modelId="{4F22E35F-186B-4B08-86CB-7D76573A4B66}" type="parTrans" cxnId="{982C2F92-C6D7-4149-BEB4-44CEB9579B80}">
      <dgm:prSet/>
      <dgm:spPr/>
      <dgm:t>
        <a:bodyPr/>
        <a:lstStyle/>
        <a:p>
          <a:endParaRPr lang="en-US"/>
        </a:p>
      </dgm:t>
    </dgm:pt>
    <dgm:pt modelId="{1A04A78F-22C1-4D5F-95A2-F53BF2028215}" type="sibTrans" cxnId="{982C2F92-C6D7-4149-BEB4-44CEB9579B80}">
      <dgm:prSet/>
      <dgm:spPr/>
      <dgm:t>
        <a:bodyPr/>
        <a:lstStyle/>
        <a:p>
          <a:endParaRPr lang="en-US"/>
        </a:p>
      </dgm:t>
    </dgm:pt>
    <dgm:pt modelId="{49A33648-AB20-45AA-848A-E8E3188560B7}">
      <dgm:prSet custT="1"/>
      <dgm:spPr/>
      <dgm:t>
        <a:bodyPr/>
        <a:lstStyle/>
        <a:p>
          <a:r>
            <a:rPr lang="en-US" sz="2400"/>
            <a:t>Addressing risks of reprisals</a:t>
          </a:r>
        </a:p>
      </dgm:t>
    </dgm:pt>
    <dgm:pt modelId="{0FD8DDDE-104A-4B21-9FE5-957BA57544B9}" type="parTrans" cxnId="{D219DCB0-CD42-457D-88C5-FF75F80C62C5}">
      <dgm:prSet/>
      <dgm:spPr/>
      <dgm:t>
        <a:bodyPr/>
        <a:lstStyle/>
        <a:p>
          <a:endParaRPr lang="en-US"/>
        </a:p>
      </dgm:t>
    </dgm:pt>
    <dgm:pt modelId="{1305B979-73ED-4E37-BA04-69548AF1B5CA}" type="sibTrans" cxnId="{D219DCB0-CD42-457D-88C5-FF75F80C62C5}">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5589" custLinFactNeighborY="-1536">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4"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4"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D219DCB0-CD42-457D-88C5-FF75F80C62C5}" srcId="{BDF0D660-BA2C-49A8-A662-8B09FF59F604}" destId="{49A33648-AB20-45AA-848A-E8E3188560B7}" srcOrd="5" destOrd="0" parTransId="{0FD8DDDE-104A-4B21-9FE5-957BA57544B9}" sibTransId="{1305B979-73ED-4E37-BA04-69548AF1B5CA}"/>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837C7CDF-1130-4B88-A7BD-629B93409CC1}" type="presOf" srcId="{49A33648-AB20-45AA-848A-E8E3188560B7}" destId="{0B1E52AC-BBEE-4785-8D8E-19503F6312A5}" srcOrd="0" destOrd="5" presId="urn:microsoft.com/office/officeart/2005/8/layout/list1"/>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What’s new?</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dirty="0"/>
            <a:t>Highlighting developments in the context for international business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ADAAE3A-6901-49A2-BB57-BF813EA5206C}">
      <dgm:prSet custT="1"/>
      <dgm:spPr>
        <a:ln>
          <a:solidFill>
            <a:srgbClr val="1F7388"/>
          </a:solidFill>
        </a:ln>
      </dgm:spPr>
      <dgm:t>
        <a:bodyPr/>
        <a:lstStyle/>
        <a:p>
          <a:pPr rtl="0"/>
          <a:r>
            <a:rPr lang="en-US" sz="2400" dirty="0">
              <a:latin typeface="Calibri Light" panose="020F0302020204030204"/>
            </a:rPr>
            <a:t>Highlighting the</a:t>
          </a:r>
          <a:r>
            <a:rPr lang="en-US" sz="2400" dirty="0"/>
            <a:t> concept of risk-based due diligence</a:t>
          </a:r>
        </a:p>
      </dgm:t>
    </dgm:pt>
    <dgm:pt modelId="{537B553A-C21B-4E1B-AB6F-6CCCF535C051}" type="sibTrans" cxnId="{2EEAEAE8-F633-4FEF-BE6E-122EED004AC5}">
      <dgm:prSet/>
      <dgm:spPr/>
      <dgm:t>
        <a:bodyPr/>
        <a:lstStyle/>
        <a:p>
          <a:endParaRPr lang="en-US"/>
        </a:p>
      </dgm:t>
    </dgm:pt>
    <dgm:pt modelId="{9F02E1B8-D0CD-465E-BAD2-B47213127E38}" type="parTrans" cxnId="{2EEAEAE8-F633-4FEF-BE6E-122EED004AC5}">
      <dgm:prSet/>
      <dgm:spPr/>
      <dgm:t>
        <a:bodyPr/>
        <a:lstStyle/>
        <a:p>
          <a:endParaRPr lang="en-US"/>
        </a:p>
      </dgm:t>
    </dgm:pt>
    <dgm:pt modelId="{CE8587E4-FBDD-46AF-8D71-687A9927DFC2}">
      <dgm:prSet custT="1"/>
      <dgm:spPr>
        <a:ln>
          <a:solidFill>
            <a:srgbClr val="1F7388"/>
          </a:solidFill>
        </a:ln>
      </dgm:spPr>
      <dgm:t>
        <a:bodyPr/>
        <a:lstStyle/>
        <a:p>
          <a:r>
            <a:rPr lang="en-US" sz="2400" dirty="0"/>
            <a:t>Underscoring the role of government in creating an enabling environment for responsible business conduct</a:t>
          </a:r>
        </a:p>
      </dgm:t>
    </dgm:pt>
    <dgm:pt modelId="{5A079046-5F9B-4CB0-ABA6-AA03F07986C4}" type="sibTrans" cxnId="{CF318EDD-A47B-42CD-8CA0-57A27510B79E}">
      <dgm:prSet/>
      <dgm:spPr/>
      <dgm:t>
        <a:bodyPr/>
        <a:lstStyle/>
        <a:p>
          <a:endParaRPr lang="en-US"/>
        </a:p>
      </dgm:t>
    </dgm:pt>
    <dgm:pt modelId="{FA9C5B74-47D8-4D87-B2AF-C5C68DD12249}" type="parTrans" cxnId="{CF318EDD-A47B-42CD-8CA0-57A27510B79E}">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5226" custLinFactNeighborX="2674" custLinFactNeighborY="-2805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2800">
        <dgm:presLayoutVars>
          <dgm:bulletEnabled val="1"/>
        </dgm:presLayoutVars>
      </dgm:prSet>
      <dgm:spPr/>
    </dgm:pt>
  </dgm:ptLst>
  <dgm:cxnLst>
    <dgm:cxn modelId="{F7D6B304-97E3-4670-B61C-210656D2A033}" type="presOf" srcId="{CE8587E4-FBDD-46AF-8D71-687A9927DFC2}" destId="{D9AC2798-15B7-4D45-B5C7-AE6E50DB6EE7}" srcOrd="0" destOrd="2"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16A4841-8D8A-464B-8836-D02179BFD989}" type="presOf" srcId="{BADAAE3A-6901-49A2-BB57-BF813EA5206C}"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CF318EDD-A47B-42CD-8CA0-57A27510B79E}" srcId="{73D57170-A26A-4AB7-B493-5593BFBDE5B6}" destId="{CE8587E4-FBDD-46AF-8D71-687A9927DFC2}" srcOrd="2" destOrd="0" parTransId="{FA9C5B74-47D8-4D87-B2AF-C5C68DD12249}" sibTransId="{5A079046-5F9B-4CB0-ABA6-AA03F07986C4}"/>
    <dgm:cxn modelId="{2EEAEAE8-F633-4FEF-BE6E-122EED004AC5}" srcId="{73D57170-A26A-4AB7-B493-5593BFBDE5B6}" destId="{BADAAE3A-6901-49A2-BB57-BF813EA5206C}" srcOrd="1" destOrd="0" parTransId="{9F02E1B8-D0CD-465E-BAD2-B47213127E38}" sibTransId="{537B553A-C21B-4E1B-AB6F-6CCCF535C05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latin typeface="+mn-lt"/>
            </a:rPr>
            <a:t>Concept of a multinational enterprise</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D7D0D49C-4917-4E20-B902-5877B86FB367}">
      <dgm:prSet custT="1"/>
      <dgm:spPr>
        <a:ln>
          <a:solidFill>
            <a:srgbClr val="1F7388"/>
          </a:solidFill>
        </a:ln>
      </dgm:spPr>
      <dgm:t>
        <a:bodyPr/>
        <a:lstStyle/>
        <a:p>
          <a:r>
            <a:rPr lang="en-US" sz="2400">
              <a:latin typeface="+mn-lt"/>
            </a:rPr>
            <a:t>Risk-based due diligence</a:t>
          </a:r>
        </a:p>
      </dgm:t>
    </dgm:pt>
    <dgm:pt modelId="{0F325F91-56FC-49E2-860F-6DB5ADC595E7}" type="parTrans" cxnId="{F53589BA-D41D-44F1-86A6-BE17D9A99202}">
      <dgm:prSet/>
      <dgm:spPr/>
      <dgm:t>
        <a:bodyPr/>
        <a:lstStyle/>
        <a:p>
          <a:endParaRPr lang="en-US"/>
        </a:p>
      </dgm:t>
    </dgm:pt>
    <dgm:pt modelId="{F5DD3A74-B158-492B-B1D2-469BF862F788}" type="sibTrans" cxnId="{F53589BA-D41D-44F1-86A6-BE17D9A99202}">
      <dgm:prSet/>
      <dgm:spPr/>
      <dgm:t>
        <a:bodyPr/>
        <a:lstStyle/>
        <a:p>
          <a:endParaRPr lang="en-US"/>
        </a:p>
      </dgm:t>
    </dgm:pt>
    <dgm:pt modelId="{52EB135E-7DA8-4CA2-B8BA-3E8BE983667E}">
      <dgm:prSet custT="1"/>
      <dgm:spPr>
        <a:ln>
          <a:solidFill>
            <a:srgbClr val="1F7388"/>
          </a:solidFill>
        </a:ln>
      </dgm:spPr>
      <dgm:t>
        <a:bodyPr/>
        <a:lstStyle/>
        <a:p>
          <a:r>
            <a:rPr lang="en-US" sz="2400">
              <a:latin typeface="+mn-lt"/>
            </a:rPr>
            <a:t>Meaningful consultation</a:t>
          </a:r>
        </a:p>
      </dgm:t>
    </dgm:pt>
    <dgm:pt modelId="{6C408A59-14CD-47F8-8FC7-8669CE1FB35F}" type="parTrans" cxnId="{F0D0BFC0-F6A9-414B-9DEB-D06066BEE03E}">
      <dgm:prSet/>
      <dgm:spPr/>
      <dgm:t>
        <a:bodyPr/>
        <a:lstStyle/>
        <a:p>
          <a:endParaRPr lang="en-US"/>
        </a:p>
      </dgm:t>
    </dgm:pt>
    <dgm:pt modelId="{BEF3C41A-02BD-4FB2-AC24-2780DBBA663E}" type="sibTrans" cxnId="{F0D0BFC0-F6A9-414B-9DEB-D06066BEE03E}">
      <dgm:prSet/>
      <dgm:spPr/>
      <dgm:t>
        <a:bodyPr/>
        <a:lstStyle/>
        <a:p>
          <a:endParaRPr lang="en-US"/>
        </a:p>
      </dgm:t>
    </dgm:pt>
    <dgm:pt modelId="{5AB7764B-FCB7-4975-8799-48742F41FE78}">
      <dgm:prSet custT="1"/>
      <dgm:spPr>
        <a:ln>
          <a:solidFill>
            <a:srgbClr val="1F7388"/>
          </a:solidFill>
        </a:ln>
      </dgm:spPr>
      <dgm:t>
        <a:bodyPr/>
        <a:lstStyle/>
        <a:p>
          <a:pPr rtl="0"/>
          <a:r>
            <a:rPr lang="en-US" sz="2400">
              <a:latin typeface="+mn-lt"/>
            </a:rPr>
            <a:t>Responsible engagement and disengagement</a:t>
          </a:r>
        </a:p>
      </dgm:t>
    </dgm:pt>
    <dgm:pt modelId="{EC1D7ED2-FEA9-4B85-A1E7-F154362FDBED}" type="parTrans" cxnId="{F0CF77E2-EF4D-4EE1-9627-6418FC39FBBE}">
      <dgm:prSet/>
      <dgm:spPr/>
      <dgm:t>
        <a:bodyPr/>
        <a:lstStyle/>
        <a:p>
          <a:endParaRPr lang="en-US"/>
        </a:p>
      </dgm:t>
    </dgm:pt>
    <dgm:pt modelId="{D1CB8A57-835E-422B-8599-014537E4A6D0}" type="sibTrans" cxnId="{F0CF77E2-EF4D-4EE1-9627-6418FC39FBBE}">
      <dgm:prSet/>
      <dgm:spPr/>
      <dgm:t>
        <a:bodyPr/>
        <a:lstStyle/>
        <a:p>
          <a:endParaRPr lang="en-US"/>
        </a:p>
      </dgm:t>
    </dgm:pt>
    <dgm:pt modelId="{2AE6EA13-ACAB-4D02-9B64-48D2FD120CE6}">
      <dgm:prSet custT="1"/>
      <dgm:spPr>
        <a:ln>
          <a:solidFill>
            <a:srgbClr val="1F7388"/>
          </a:solidFill>
        </a:ln>
      </dgm:spPr>
      <dgm:t>
        <a:bodyPr/>
        <a:lstStyle/>
        <a:p>
          <a:r>
            <a:rPr lang="en-US" sz="2400">
              <a:latin typeface="+mn-lt"/>
            </a:rPr>
            <a:t>Business relationships</a:t>
          </a:r>
        </a:p>
      </dgm:t>
    </dgm:pt>
    <dgm:pt modelId="{6657A389-6171-4A04-AFA0-A1B28970A545}" type="parTrans" cxnId="{C4166336-D6EB-47B7-A264-CF3B6404F9AC}">
      <dgm:prSet/>
      <dgm:spPr/>
      <dgm:t>
        <a:bodyPr/>
        <a:lstStyle/>
        <a:p>
          <a:endParaRPr lang="en-US"/>
        </a:p>
      </dgm:t>
    </dgm:pt>
    <dgm:pt modelId="{89BF2AD8-50B2-4D34-A3ED-FD018FDB865F}" type="sibTrans" cxnId="{C4166336-D6EB-47B7-A264-CF3B6404F9AC}">
      <dgm:prSet/>
      <dgm:spPr/>
      <dgm:t>
        <a:bodyPr/>
        <a:lstStyle/>
        <a:p>
          <a:endParaRPr lang="en-US"/>
        </a:p>
      </dgm:t>
    </dgm:pt>
    <dgm:pt modelId="{36148859-5C8C-44A7-89B6-7A164915EF29}">
      <dgm:prSet custT="1"/>
      <dgm:spPr>
        <a:ln>
          <a:solidFill>
            <a:srgbClr val="1F7388"/>
          </a:solidFill>
        </a:ln>
      </dgm:spPr>
      <dgm:t>
        <a:bodyPr/>
        <a:lstStyle/>
        <a:p>
          <a:r>
            <a:rPr lang="en-US" sz="2400">
              <a:latin typeface="+mn-lt"/>
            </a:rPr>
            <a:t>Individual consumers</a:t>
          </a:r>
        </a:p>
      </dgm:t>
    </dgm:pt>
    <dgm:pt modelId="{6C567C0A-AE9E-40B6-9AAD-CBEFEF1BD775}" type="parTrans" cxnId="{4EE67685-BCA9-454E-862F-046BDA02B5C2}">
      <dgm:prSet/>
      <dgm:spPr/>
      <dgm:t>
        <a:bodyPr/>
        <a:lstStyle/>
        <a:p>
          <a:endParaRPr lang="en-US"/>
        </a:p>
      </dgm:t>
    </dgm:pt>
    <dgm:pt modelId="{56DDF862-7171-4682-8B10-6BD4FAA17FB8}" type="sibTrans" cxnId="{4EE67685-BCA9-454E-862F-046BDA02B5C2}">
      <dgm:prSet/>
      <dgm:spPr/>
      <dgm:t>
        <a:bodyPr/>
        <a:lstStyle/>
        <a:p>
          <a:endParaRPr lang="en-US"/>
        </a:p>
      </dgm:t>
    </dgm:pt>
    <dgm:pt modelId="{C34D489D-64E6-4F11-807C-36838EA7AA32}">
      <dgm:prSet custT="1"/>
      <dgm:spPr>
        <a:ln>
          <a:solidFill>
            <a:srgbClr val="1F7388"/>
          </a:solidFill>
        </a:ln>
      </dgm:spPr>
      <dgm:t>
        <a:bodyPr/>
        <a:lstStyle/>
        <a:p>
          <a:r>
            <a:rPr lang="en-US" sz="2400">
              <a:latin typeface="+mn-lt"/>
            </a:rPr>
            <a:t>Reprisals</a:t>
          </a:r>
        </a:p>
      </dgm:t>
    </dgm:pt>
    <dgm:pt modelId="{8D9B19FB-6630-4447-9937-E1432010BDA9}" type="parTrans" cxnId="{705CA5EC-2563-4CFB-8ED6-5D4C824BD409}">
      <dgm:prSet/>
      <dgm:spPr/>
      <dgm:t>
        <a:bodyPr/>
        <a:lstStyle/>
        <a:p>
          <a:endParaRPr lang="en-US"/>
        </a:p>
      </dgm:t>
    </dgm:pt>
    <dgm:pt modelId="{468BCACE-8F88-4DAA-BC94-695630AEBB5F}" type="sibTrans" cxnId="{705CA5EC-2563-4CFB-8ED6-5D4C824BD409}">
      <dgm:prSet/>
      <dgm:spPr/>
      <dgm:t>
        <a:bodyPr/>
        <a:lstStyle/>
        <a:p>
          <a:endParaRPr lang="en-US"/>
        </a:p>
      </dgm:t>
    </dgm:pt>
    <dgm:pt modelId="{8D125986-CC0F-4A73-A882-9EF87C281E36}">
      <dgm:prSet custT="1"/>
      <dgm:spPr>
        <a:ln>
          <a:solidFill>
            <a:srgbClr val="1F7388"/>
          </a:solidFill>
        </a:ln>
      </dgm:spPr>
      <dgm:t>
        <a:bodyPr/>
        <a:lstStyle/>
        <a:p>
          <a:r>
            <a:rPr lang="en-US" sz="2400">
              <a:latin typeface="+mn-lt"/>
            </a:rPr>
            <a:t>Lobbying activities</a:t>
          </a:r>
        </a:p>
      </dgm:t>
    </dgm:pt>
    <dgm:pt modelId="{E2E0B8E7-9636-4B76-93D7-7BA3502B8B68}" type="parTrans" cxnId="{42BF0CF6-36FC-4F8B-9710-14A285963A02}">
      <dgm:prSet/>
      <dgm:spPr/>
      <dgm:t>
        <a:bodyPr/>
        <a:lstStyle/>
        <a:p>
          <a:endParaRPr lang="en-US"/>
        </a:p>
      </dgm:t>
    </dgm:pt>
    <dgm:pt modelId="{F9721D6D-A1DB-4152-BEA1-B7E0BF521132}" type="sibTrans" cxnId="{42BF0CF6-36FC-4F8B-9710-14A285963A02}">
      <dgm:prSet/>
      <dgm:spPr/>
      <dgm:t>
        <a:bodyPr/>
        <a:lstStyle/>
        <a:p>
          <a:endParaRPr lang="en-US"/>
        </a:p>
      </dgm:t>
    </dgm:pt>
    <dgm:pt modelId="{02787DFB-0F52-46D0-B9B5-B17E46E9B92E}">
      <dgm:prSet custT="1"/>
      <dgm:spPr>
        <a:ln>
          <a:solidFill>
            <a:srgbClr val="1F7388"/>
          </a:solidFill>
        </a:ln>
      </dgm:spPr>
      <dgm:t>
        <a:bodyPr/>
        <a:lstStyle/>
        <a:p>
          <a:r>
            <a:rPr lang="en-US" sz="2400">
              <a:latin typeface="+mn-lt"/>
            </a:rPr>
            <a:t>Alignment of self-regulatory initiatives</a:t>
          </a:r>
        </a:p>
      </dgm:t>
    </dgm:pt>
    <dgm:pt modelId="{D4E00334-9869-4CF4-BA48-4E5A8E247BA1}" type="parTrans" cxnId="{AA735857-3034-40DB-A2DF-BE74AA6BA893}">
      <dgm:prSet/>
      <dgm:spPr/>
      <dgm:t>
        <a:bodyPr/>
        <a:lstStyle/>
        <a:p>
          <a:endParaRPr lang="en-US"/>
        </a:p>
      </dgm:t>
    </dgm:pt>
    <dgm:pt modelId="{B4494017-650B-4F89-8031-87DC0DE9DD9A}" type="sibTrans" cxnId="{AA735857-3034-40DB-A2DF-BE74AA6BA893}">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X="102114" custScaleY="43208" custLinFactNeighborX="12860" custLinFactNeighborY="-20670">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892">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D93F0A20-6F78-4FF7-9ACA-80100F6A3454}" type="presOf" srcId="{02787DFB-0F52-46D0-B9B5-B17E46E9B92E}" destId="{0B1E52AC-BBEE-4785-8D8E-19503F6312A5}" srcOrd="0" destOrd="8" presId="urn:microsoft.com/office/officeart/2005/8/layout/list1"/>
    <dgm:cxn modelId="{CF12052E-3477-4262-825E-F9B6C5AADE59}" type="presOf" srcId="{5AB7764B-FCB7-4975-8799-48742F41FE78}" destId="{0B1E52AC-BBEE-4785-8D8E-19503F6312A5}" srcOrd="0" destOrd="3" presId="urn:microsoft.com/office/officeart/2005/8/layout/list1"/>
    <dgm:cxn modelId="{C4166336-D6EB-47B7-A264-CF3B6404F9AC}" srcId="{BDF0D660-BA2C-49A8-A662-8B09FF59F604}" destId="{2AE6EA13-ACAB-4D02-9B64-48D2FD120CE6}" srcOrd="4" destOrd="0" parTransId="{6657A389-6171-4A04-AFA0-A1B28970A545}" sibTransId="{89BF2AD8-50B2-4D34-A3ED-FD018FDB865F}"/>
    <dgm:cxn modelId="{DE263B3B-5798-4E0D-A3E1-F426E55B98F1}" type="presOf" srcId="{D7D0D49C-4917-4E20-B902-5877B86FB367}" destId="{0B1E52AC-BBEE-4785-8D8E-19503F6312A5}" srcOrd="0" destOrd="1"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BA376D53-9921-49AF-89EA-1F9D7B50F586}" type="presOf" srcId="{36148859-5C8C-44A7-89B6-7A164915EF29}" destId="{0B1E52AC-BBEE-4785-8D8E-19503F6312A5}" srcOrd="0" destOrd="5" presId="urn:microsoft.com/office/officeart/2005/8/layout/list1"/>
    <dgm:cxn modelId="{C8681756-4656-4572-9FEF-2C357B021999}" type="presOf" srcId="{52EB135E-7DA8-4CA2-B8BA-3E8BE983667E}" destId="{0B1E52AC-BBEE-4785-8D8E-19503F6312A5}" srcOrd="0" destOrd="2" presId="urn:microsoft.com/office/officeart/2005/8/layout/list1"/>
    <dgm:cxn modelId="{AA735857-3034-40DB-A2DF-BE74AA6BA893}" srcId="{BDF0D660-BA2C-49A8-A662-8B09FF59F604}" destId="{02787DFB-0F52-46D0-B9B5-B17E46E9B92E}" srcOrd="8" destOrd="0" parTransId="{D4E00334-9869-4CF4-BA48-4E5A8E247BA1}" sibTransId="{B4494017-650B-4F89-8031-87DC0DE9DD9A}"/>
    <dgm:cxn modelId="{4EE67685-BCA9-454E-862F-046BDA02B5C2}" srcId="{BDF0D660-BA2C-49A8-A662-8B09FF59F604}" destId="{36148859-5C8C-44A7-89B6-7A164915EF29}" srcOrd="5" destOrd="0" parTransId="{6C567C0A-AE9E-40B6-9AAD-CBEFEF1BD775}" sibTransId="{56DDF862-7171-4682-8B10-6BD4FAA17FB8}"/>
    <dgm:cxn modelId="{10E8D487-E884-4D4C-B053-6688E66F4886}" type="presOf" srcId="{BDF0D660-BA2C-49A8-A662-8B09FF59F604}" destId="{0933DE9E-DD95-4474-A654-C8631E6F3664}" srcOrd="1" destOrd="0" presId="urn:microsoft.com/office/officeart/2005/8/layout/list1"/>
    <dgm:cxn modelId="{ACE9CE92-B7CB-4A3A-873A-E3E3C8671023}" type="presOf" srcId="{2AE6EA13-ACAB-4D02-9B64-48D2FD120CE6}" destId="{0B1E52AC-BBEE-4785-8D8E-19503F6312A5}" srcOrd="0" destOrd="4" presId="urn:microsoft.com/office/officeart/2005/8/layout/list1"/>
    <dgm:cxn modelId="{C3DEA99A-F4F6-4D57-9A02-814E0256DDAC}" type="presOf" srcId="{A2C00119-BA6C-4A6F-A32A-B503A229A965}" destId="{4C36A64D-A719-457D-8C90-EAF2C05E8817}" srcOrd="0" destOrd="0" presId="urn:microsoft.com/office/officeart/2005/8/layout/list1"/>
    <dgm:cxn modelId="{E950939F-ADFA-4B11-BE59-62292D5B60DE}" type="presOf" srcId="{C34D489D-64E6-4F11-807C-36838EA7AA32}" destId="{0B1E52AC-BBEE-4785-8D8E-19503F6312A5}" srcOrd="0" destOrd="6"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F53589BA-D41D-44F1-86A6-BE17D9A99202}" srcId="{BDF0D660-BA2C-49A8-A662-8B09FF59F604}" destId="{D7D0D49C-4917-4E20-B902-5877B86FB367}" srcOrd="1" destOrd="0" parTransId="{0F325F91-56FC-49E2-860F-6DB5ADC595E7}" sibTransId="{F5DD3A74-B158-492B-B1D2-469BF862F788}"/>
    <dgm:cxn modelId="{F0D0BFC0-F6A9-414B-9DEB-D06066BEE03E}" srcId="{BDF0D660-BA2C-49A8-A662-8B09FF59F604}" destId="{52EB135E-7DA8-4CA2-B8BA-3E8BE983667E}" srcOrd="2" destOrd="0" parTransId="{6C408A59-14CD-47F8-8FC7-8669CE1FB35F}" sibTransId="{BEF3C41A-02BD-4FB2-AC24-2780DBBA663E}"/>
    <dgm:cxn modelId="{119F0ECD-2371-4A6D-B4E3-43AF20763971}" type="presOf" srcId="{8D125986-CC0F-4A73-A882-9EF87C281E36}" destId="{0B1E52AC-BBEE-4785-8D8E-19503F6312A5}" srcOrd="0" destOrd="7" presId="urn:microsoft.com/office/officeart/2005/8/layout/list1"/>
    <dgm:cxn modelId="{F0CF77E2-EF4D-4EE1-9627-6418FC39FBBE}" srcId="{BDF0D660-BA2C-49A8-A662-8B09FF59F604}" destId="{5AB7764B-FCB7-4975-8799-48742F41FE78}" srcOrd="3" destOrd="0" parTransId="{EC1D7ED2-FEA9-4B85-A1E7-F154362FDBED}" sibTransId="{D1CB8A57-835E-422B-8599-014537E4A6D0}"/>
    <dgm:cxn modelId="{705CA5EC-2563-4CFB-8ED6-5D4C824BD409}" srcId="{BDF0D660-BA2C-49A8-A662-8B09FF59F604}" destId="{C34D489D-64E6-4F11-807C-36838EA7AA32}" srcOrd="6" destOrd="0" parTransId="{8D9B19FB-6630-4447-9937-E1432010BDA9}" sibTransId="{468BCACE-8F88-4DAA-BC94-695630AEBB5F}"/>
    <dgm:cxn modelId="{42BF0CF6-36FC-4F8B-9710-14A285963A02}" srcId="{BDF0D660-BA2C-49A8-A662-8B09FF59F604}" destId="{8D125986-CC0F-4A73-A882-9EF87C281E36}" srcOrd="7" destOrd="0" parTransId="{E2E0B8E7-9636-4B76-93D7-7BA3502B8B68}" sibTransId="{F9721D6D-A1DB-4152-BEA1-B7E0BF521132}"/>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a:latin typeface="+mn-lt"/>
            </a:rPr>
            <a:t>Alignment with the G20/OECD Principles of Corporate Governance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5072BA6-D86C-48FB-B713-F41124574EAE}">
      <dgm:prSet custT="1"/>
      <dgm:spPr/>
      <dgm:t>
        <a:bodyPr/>
        <a:lstStyle/>
        <a:p>
          <a:r>
            <a:rPr lang="en-US" sz="2400">
              <a:latin typeface="+mn-lt"/>
            </a:rPr>
            <a:t>Corporate disclosure and reporting</a:t>
          </a:r>
        </a:p>
      </dgm:t>
    </dgm:pt>
    <dgm:pt modelId="{BBE386D3-4026-4CED-B232-8778E69F52AB}" type="parTrans" cxnId="{1B846DDC-7468-4188-AD55-F87D7CF2F68B}">
      <dgm:prSet/>
      <dgm:spPr/>
      <dgm:t>
        <a:bodyPr/>
        <a:lstStyle/>
        <a:p>
          <a:endParaRPr lang="en-US"/>
        </a:p>
      </dgm:t>
    </dgm:pt>
    <dgm:pt modelId="{B801E487-A564-4D1D-A16F-F458A3AF9874}" type="sibTrans" cxnId="{1B846DDC-7468-4188-AD55-F87D7CF2F68B}">
      <dgm:prSet/>
      <dgm:spPr/>
      <dgm:t>
        <a:bodyPr/>
        <a:lstStyle/>
        <a:p>
          <a:endParaRPr lang="en-US"/>
        </a:p>
      </dgm:t>
    </dgm:pt>
    <dgm:pt modelId="{D9E20A7C-9AF3-4255-A533-5CAA87FCA483}">
      <dgm:prSet custT="1"/>
      <dgm:spPr/>
      <dgm:t>
        <a:bodyPr/>
        <a:lstStyle/>
        <a:p>
          <a:r>
            <a:rPr lang="en-US" sz="2400">
              <a:latin typeface="+mn-lt"/>
            </a:rPr>
            <a:t>Alignment with due diligence reporting expectations</a:t>
          </a:r>
        </a:p>
      </dgm:t>
    </dgm:pt>
    <dgm:pt modelId="{2989D5C0-E68D-4FB1-BE05-C2195160E26B}" type="parTrans" cxnId="{4C5543F7-BBCB-423E-9437-BAAB809AEC2D}">
      <dgm:prSet/>
      <dgm:spPr/>
      <dgm:t>
        <a:bodyPr/>
        <a:lstStyle/>
        <a:p>
          <a:endParaRPr lang="en-US"/>
        </a:p>
      </dgm:t>
    </dgm:pt>
    <dgm:pt modelId="{590F28DA-0A4C-449F-AC62-A8300C0583BB}" type="sibTrans" cxnId="{4C5543F7-BBCB-423E-9437-BAAB809AEC2D}">
      <dgm:prSet/>
      <dgm:spPr/>
      <dgm:t>
        <a:bodyPr/>
        <a:lstStyle/>
        <a:p>
          <a:endParaRPr lang="en-US"/>
        </a:p>
      </dgm:t>
    </dgm:pt>
    <dgm:pt modelId="{FC901FC3-4D50-4B3B-8707-18EC6A43C044}">
      <dgm:prSet custT="1"/>
      <dgm:spPr/>
      <dgm:t>
        <a:bodyPr/>
        <a:lstStyle/>
        <a:p>
          <a:r>
            <a:rPr lang="en-US" sz="2400">
              <a:latin typeface="+mn-lt"/>
            </a:rPr>
            <a:t>Defining materiality</a:t>
          </a:r>
        </a:p>
      </dgm:t>
    </dgm:pt>
    <dgm:pt modelId="{48A7C9A2-B99F-4A9F-B4B4-59A67AF40115}" type="parTrans" cxnId="{A3189E13-7AA7-4144-95D6-C3A6DC823752}">
      <dgm:prSet/>
      <dgm:spPr/>
      <dgm:t>
        <a:bodyPr/>
        <a:lstStyle/>
        <a:p>
          <a:endParaRPr lang="en-US"/>
        </a:p>
      </dgm:t>
    </dgm:pt>
    <dgm:pt modelId="{C77D0C9E-C426-46AE-A255-28487846241F}" type="sibTrans" cxnId="{A3189E13-7AA7-4144-95D6-C3A6DC82375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7342" custLinFactNeighborX="2627" custLinFactNeighborY="-25621">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323" custLinFactNeighborY="6142">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A3189E13-7AA7-4144-95D6-C3A6DC823752}" srcId="{73D57170-A26A-4AB7-B493-5593BFBDE5B6}" destId="{FC901FC3-4D50-4B3B-8707-18EC6A43C044}" srcOrd="3" destOrd="0" parTransId="{48A7C9A2-B99F-4A9F-B4B4-59A67AF40115}" sibTransId="{C77D0C9E-C426-46AE-A255-28487846241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E14FFBA1-9628-4E8C-8162-EE468FEE960D}" type="presOf" srcId="{D9E20A7C-9AF3-4255-A533-5CAA87FCA483}" destId="{D9AC2798-15B7-4D45-B5C7-AE6E50DB6EE7}" srcOrd="0" destOrd="2" presId="urn:microsoft.com/office/officeart/2005/8/layout/list1"/>
    <dgm:cxn modelId="{458541C0-5A5F-4189-81CE-B011036B2DED}" type="presOf" srcId="{B5072BA6-D86C-48FB-B713-F41124574EAE}" destId="{D9AC2798-15B7-4D45-B5C7-AE6E50DB6EE7}" srcOrd="0" destOrd="1" presId="urn:microsoft.com/office/officeart/2005/8/layout/list1"/>
    <dgm:cxn modelId="{75223BCD-46B2-440E-8803-1CB53559F878}" type="presOf" srcId="{FC901FC3-4D50-4B3B-8707-18EC6A43C044}" destId="{D9AC2798-15B7-4D45-B5C7-AE6E50DB6EE7}" srcOrd="0" destOrd="3" presId="urn:microsoft.com/office/officeart/2005/8/layout/list1"/>
    <dgm:cxn modelId="{1B846DDC-7468-4188-AD55-F87D7CF2F68B}" srcId="{73D57170-A26A-4AB7-B493-5593BFBDE5B6}" destId="{B5072BA6-D86C-48FB-B713-F41124574EAE}" srcOrd="1" destOrd="0" parTransId="{BBE386D3-4026-4CED-B232-8778E69F52AB}" sibTransId="{B801E487-A564-4D1D-A16F-F458A3AF9874}"/>
    <dgm:cxn modelId="{4C5543F7-BBCB-423E-9437-BAAB809AEC2D}" srcId="{73D57170-A26A-4AB7-B493-5593BFBDE5B6}" destId="{D9E20A7C-9AF3-4255-A533-5CAA87FCA483}" srcOrd="2" destOrd="0" parTransId="{2989D5C0-E68D-4FB1-BE05-C2195160E26B}" sibTransId="{590F28DA-0A4C-449F-AC62-A8300C0583BB}"/>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latin typeface="+mn-lt"/>
            </a:rPr>
            <a:t>Special attention to at-risk individuals and groups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1080B172-5A2B-4577-A7DA-53932498C826}">
      <dgm:prSet custT="1"/>
      <dgm:spPr/>
      <dgm:t>
        <a:bodyPr/>
        <a:lstStyle/>
        <a:p>
          <a:r>
            <a:rPr lang="en-US" sz="2400" kern="1200">
              <a:solidFill>
                <a:prstClr val="black">
                  <a:hueOff val="0"/>
                  <a:satOff val="0"/>
                  <a:lumOff val="0"/>
                  <a:alphaOff val="0"/>
                </a:prstClr>
              </a:solidFill>
              <a:latin typeface="+mn-lt"/>
              <a:ea typeface="+mn-ea"/>
              <a:cs typeface="+mn-cs"/>
            </a:rPr>
            <a:t>Enhanced due diligence in context of armed conflict</a:t>
          </a:r>
        </a:p>
      </dgm:t>
    </dgm:pt>
    <dgm:pt modelId="{EF9A4AF4-0E1E-4266-A2EB-50A59948E0AA}" type="parTrans" cxnId="{A47788E5-832E-482C-AB5E-384A98659F68}">
      <dgm:prSet/>
      <dgm:spPr/>
      <dgm:t>
        <a:bodyPr/>
        <a:lstStyle/>
        <a:p>
          <a:endParaRPr lang="en-US"/>
        </a:p>
      </dgm:t>
    </dgm:pt>
    <dgm:pt modelId="{ED78BA27-9FE1-4D8B-938F-30C5D353F98E}" type="sibTrans" cxnId="{A47788E5-832E-482C-AB5E-384A98659F68}">
      <dgm:prSet/>
      <dgm:spPr/>
      <dgm:t>
        <a:bodyPr/>
        <a:lstStyle/>
        <a:p>
          <a:endParaRPr lang="en-US"/>
        </a:p>
      </dgm:t>
    </dgm:pt>
    <dgm:pt modelId="{7842B685-51F6-4004-8469-247D4AA92710}">
      <dgm:prSet phldr="0" custT="1"/>
      <dgm:spPr/>
      <dgm:t>
        <a:bodyPr/>
        <a:lstStyle/>
        <a:p>
          <a:pPr rtl="0"/>
          <a:r>
            <a:rPr lang="en-US" sz="2400" kern="1200">
              <a:latin typeface="+mn-lt"/>
            </a:rPr>
            <a:t>Human rights defenders</a:t>
          </a:r>
        </a:p>
      </dgm:t>
    </dgm:pt>
    <dgm:pt modelId="{09EAC640-9FED-4B37-8279-A4E9B421292B}" type="parTrans" cxnId="{4768E1A6-1721-4804-A800-5B97E5D6A356}">
      <dgm:prSet/>
      <dgm:spPr/>
      <dgm:t>
        <a:bodyPr/>
        <a:lstStyle/>
        <a:p>
          <a:endParaRPr lang="en-US"/>
        </a:p>
      </dgm:t>
    </dgm:pt>
    <dgm:pt modelId="{B1506ADC-3DB8-4FB0-89A4-69052FCC08A7}" type="sibTrans" cxnId="{4768E1A6-1721-4804-A800-5B97E5D6A356}">
      <dgm:prSet/>
      <dgm:spPr/>
      <dgm:t>
        <a:bodyPr/>
        <a:lstStyle/>
        <a:p>
          <a:endParaRPr lang="en-US"/>
        </a:p>
      </dgm:t>
    </dgm:pt>
    <dgm:pt modelId="{D400439D-B8D3-4709-B16F-4E209676F265}">
      <dgm:prSet phldr="0" custT="1"/>
      <dgm:spPr/>
      <dgm:t>
        <a:bodyPr/>
        <a:lstStyle/>
        <a:p>
          <a:pPr rtl="0"/>
          <a:r>
            <a:rPr lang="en-US" sz="2400" kern="1200">
              <a:solidFill>
                <a:prstClr val="black">
                  <a:hueOff val="0"/>
                  <a:satOff val="0"/>
                  <a:lumOff val="0"/>
                  <a:alphaOff val="0"/>
                </a:prstClr>
              </a:solidFill>
              <a:latin typeface="+mn-lt"/>
              <a:ea typeface="+mn-ea"/>
              <a:cs typeface="+mn-cs"/>
            </a:rPr>
            <a:t>Indigenous Peoples</a:t>
          </a:r>
        </a:p>
      </dgm:t>
    </dgm:pt>
    <dgm:pt modelId="{5100D52D-A205-4094-B15D-54345621ED97}" type="parTrans" cxnId="{725CDCEC-5B39-41FF-B975-6B013AC25A08}">
      <dgm:prSet/>
      <dgm:spPr/>
      <dgm:t>
        <a:bodyPr/>
        <a:lstStyle/>
        <a:p>
          <a:endParaRPr lang="en-US"/>
        </a:p>
      </dgm:t>
    </dgm:pt>
    <dgm:pt modelId="{6ED5B53A-9EB1-44A3-B554-A38164D416E4}" type="sibTrans" cxnId="{725CDCEC-5B39-41FF-B975-6B013AC25A08}">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6053" custLinFactNeighborY="171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8C3C0444-4083-402A-A6BF-877F5B5A35CC}" type="presOf" srcId="{6885B83F-007A-488C-8E04-32A4232F26E6}" destId="{D9AC2798-15B7-4D45-B5C7-AE6E50DB6EE7}"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1240076F-9EA3-4D28-B6F2-140EA811586C}" type="presOf" srcId="{1080B172-5A2B-4577-A7DA-53932498C826}" destId="{D9AC2798-15B7-4D45-B5C7-AE6E50DB6EE7}" srcOrd="0" destOrd="3" presId="urn:microsoft.com/office/officeart/2005/8/layout/list1"/>
    <dgm:cxn modelId="{C5194771-1D7C-4D1C-A597-898D50FF1079}" type="presOf" srcId="{D400439D-B8D3-4709-B16F-4E209676F265}" destId="{D9AC2798-15B7-4D45-B5C7-AE6E50DB6EE7}" srcOrd="0" destOrd="2" presId="urn:microsoft.com/office/officeart/2005/8/layout/list1"/>
    <dgm:cxn modelId="{F3192C8F-7F6B-4A47-B57C-A9A3CE169AD7}" type="presOf" srcId="{5DDA59D6-8DA7-4649-A128-B9950395D9F0}" destId="{82558675-943D-491A-8D02-601518C27047}" srcOrd="0" destOrd="0" presId="urn:microsoft.com/office/officeart/2005/8/layout/list1"/>
    <dgm:cxn modelId="{9ACD54A0-B0F3-4C64-BD87-A603AF2EA426}" type="presOf" srcId="{73D57170-A26A-4AB7-B493-5593BFBDE5B6}" destId="{84959EAA-3C13-4823-BF6D-81257F0C2CD7}" srcOrd="1" destOrd="0" presId="urn:microsoft.com/office/officeart/2005/8/layout/list1"/>
    <dgm:cxn modelId="{4768E1A6-1721-4804-A800-5B97E5D6A356}" srcId="{73D57170-A26A-4AB7-B493-5593BFBDE5B6}" destId="{7842B685-51F6-4004-8469-247D4AA92710}" srcOrd="1" destOrd="0" parTransId="{09EAC640-9FED-4B37-8279-A4E9B421292B}" sibTransId="{B1506ADC-3DB8-4FB0-89A4-69052FCC08A7}"/>
    <dgm:cxn modelId="{C6D8B0C9-3ABD-426D-8785-3D4F97EB9E9A}" type="presOf" srcId="{73D57170-A26A-4AB7-B493-5593BFBDE5B6}" destId="{93887CBA-9CA0-4EAC-80FD-03EAE3616E13}" srcOrd="0" destOrd="0" presId="urn:microsoft.com/office/officeart/2005/8/layout/list1"/>
    <dgm:cxn modelId="{BE1506D8-F458-4CC6-8B5D-994D18BFE49E}" type="presOf" srcId="{7842B685-51F6-4004-8469-247D4AA92710}" destId="{D9AC2798-15B7-4D45-B5C7-AE6E50DB6EE7}" srcOrd="0" destOrd="1" presId="urn:microsoft.com/office/officeart/2005/8/layout/list1"/>
    <dgm:cxn modelId="{A47788E5-832E-482C-AB5E-384A98659F68}" srcId="{73D57170-A26A-4AB7-B493-5593BFBDE5B6}" destId="{1080B172-5A2B-4577-A7DA-53932498C826}" srcOrd="3" destOrd="0" parTransId="{EF9A4AF4-0E1E-4266-A2EB-50A59948E0AA}" sibTransId="{ED78BA27-9FE1-4D8B-938F-30C5D353F98E}"/>
    <dgm:cxn modelId="{725CDCEC-5B39-41FF-B975-6B013AC25A08}" srcId="{73D57170-A26A-4AB7-B493-5593BFBDE5B6}" destId="{D400439D-B8D3-4709-B16F-4E209676F265}" srcOrd="2" destOrd="0" parTransId="{5100D52D-A205-4094-B15D-54345621ED97}" sibTransId="{6ED5B53A-9EB1-44A3-B554-A38164D416E4}"/>
    <dgm:cxn modelId="{4880DA21-8419-4522-BD3E-3BA4483D486C}" type="presParOf" srcId="{82558675-943D-491A-8D02-601518C27047}" destId="{75A02E80-BC2E-4251-ACBA-49D7236F98FC}" srcOrd="0" destOrd="0" presId="urn:microsoft.com/office/officeart/2005/8/layout/list1"/>
    <dgm:cxn modelId="{3DB8915A-A05B-4ACF-B4F0-8E6F605953E1}" type="presParOf" srcId="{75A02E80-BC2E-4251-ACBA-49D7236F98FC}" destId="{93887CBA-9CA0-4EAC-80FD-03EAE3616E13}" srcOrd="0" destOrd="0" presId="urn:microsoft.com/office/officeart/2005/8/layout/list1"/>
    <dgm:cxn modelId="{9BF5E110-A578-44EC-BBF1-F7C9C156EFB2}" type="presParOf" srcId="{75A02E80-BC2E-4251-ACBA-49D7236F98FC}" destId="{84959EAA-3C13-4823-BF6D-81257F0C2CD7}" srcOrd="1" destOrd="0" presId="urn:microsoft.com/office/officeart/2005/8/layout/list1"/>
    <dgm:cxn modelId="{2128E075-A67B-4898-A89E-C5FAC80D71CF}" type="presParOf" srcId="{82558675-943D-491A-8D02-601518C27047}" destId="{0DF1C865-48CB-4390-A0B1-79242C99D008}" srcOrd="1" destOrd="0" presId="urn:microsoft.com/office/officeart/2005/8/layout/list1"/>
    <dgm:cxn modelId="{F783EE47-E436-477B-AB93-A94B1562701D}"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561C7A-3E82-4089-913E-EA5E0DC0D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7097F4-8134-44C4-AF9C-0125E9383859}">
      <dgm:prSet custT="1">
        <dgm:style>
          <a:lnRef idx="2">
            <a:schemeClr val="accent5"/>
          </a:lnRef>
          <a:fillRef idx="1">
            <a:schemeClr val="lt1"/>
          </a:fillRef>
          <a:effectRef idx="0">
            <a:schemeClr val="accent5"/>
          </a:effectRef>
          <a:fontRef idx="minor">
            <a:schemeClr val="dk1"/>
          </a:fontRef>
        </dgm:style>
      </dgm:prSet>
      <dgm:spPr>
        <a:ln>
          <a:solidFill>
            <a:srgbClr val="1F7388"/>
          </a:solidFill>
        </a:ln>
      </dgm:spPr>
      <dgm:t>
        <a:bodyPr/>
        <a:lstStyle/>
        <a:p>
          <a:r>
            <a:rPr lang="en-GB" sz="2800"/>
            <a:t>What’s new?</a:t>
          </a:r>
          <a:endParaRPr lang="en-US" sz="2800"/>
        </a:p>
      </dgm:t>
    </dgm:pt>
    <dgm:pt modelId="{A7DD0CED-B18D-451F-A1A5-F4ECB8C31B27}" type="parTrans" cxnId="{ADC9075E-FF52-4E42-8079-472989959EC8}">
      <dgm:prSet/>
      <dgm:spPr/>
      <dgm:t>
        <a:bodyPr/>
        <a:lstStyle/>
        <a:p>
          <a:endParaRPr lang="en-US"/>
        </a:p>
      </dgm:t>
    </dgm:pt>
    <dgm:pt modelId="{C0909B35-AA46-4D13-BCE7-A313D9E67D14}" type="sibTrans" cxnId="{ADC9075E-FF52-4E42-8079-472989959EC8}">
      <dgm:prSet/>
      <dgm:spPr/>
      <dgm:t>
        <a:bodyPr/>
        <a:lstStyle/>
        <a:p>
          <a:endParaRPr lang="en-US"/>
        </a:p>
      </dgm:t>
    </dgm:pt>
    <dgm:pt modelId="{BB7BF733-2049-4363-80BB-AED4F2518782}">
      <dgm:prSet custT="1"/>
      <dgm:spPr>
        <a:solidFill>
          <a:schemeClr val="bg1">
            <a:alpha val="62000"/>
          </a:schemeClr>
        </a:solidFill>
        <a:ln>
          <a:solidFill>
            <a:srgbClr val="1F7388"/>
          </a:solidFill>
        </a:ln>
      </dgm:spPr>
      <dgm:t>
        <a:bodyPr/>
        <a:lstStyle/>
        <a:p>
          <a:r>
            <a:rPr lang="en-US" sz="2400" kern="1200"/>
            <a:t>Respect the rights of all workers to freedom of association and collective bargaining</a:t>
          </a:r>
        </a:p>
      </dgm:t>
    </dgm:pt>
    <dgm:pt modelId="{EB93B4BE-C04D-408E-ADC2-3C51B6F52DB0}" type="parTrans" cxnId="{749454FF-A460-42A8-B41E-3031F2A3C8D2}">
      <dgm:prSet/>
      <dgm:spPr/>
      <dgm:t>
        <a:bodyPr/>
        <a:lstStyle/>
        <a:p>
          <a:endParaRPr lang="en-US"/>
        </a:p>
      </dgm:t>
    </dgm:pt>
    <dgm:pt modelId="{5FA8EBFF-CE5E-4C59-8F8B-BDA5A5FE9F93}" type="sibTrans" cxnId="{749454FF-A460-42A8-B41E-3031F2A3C8D2}">
      <dgm:prSet/>
      <dgm:spPr/>
      <dgm:t>
        <a:bodyPr/>
        <a:lstStyle/>
        <a:p>
          <a:endParaRPr lang="en-US"/>
        </a:p>
      </dgm:t>
    </dgm:pt>
    <dgm:pt modelId="{1D5F194E-0F73-4FCD-9C0C-B52AF452AC93}">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dgm:t>
    </dgm:pt>
    <dgm:pt modelId="{5F508307-2562-42E9-AA4D-28F5B0A77A24}" type="parTrans" cxnId="{8D6D687D-F8AF-4A94-8DDC-6634CBE61EBB}">
      <dgm:prSet/>
      <dgm:spPr/>
      <dgm:t>
        <a:bodyPr/>
        <a:lstStyle/>
        <a:p>
          <a:endParaRPr lang="en-US"/>
        </a:p>
      </dgm:t>
    </dgm:pt>
    <dgm:pt modelId="{0D09FA15-E790-41D9-B942-A4008C472CA5}" type="sibTrans" cxnId="{8D6D687D-F8AF-4A94-8DDC-6634CBE61EBB}">
      <dgm:prSet/>
      <dgm:spPr/>
      <dgm:t>
        <a:bodyPr/>
        <a:lstStyle/>
        <a:p>
          <a:endParaRPr lang="en-US"/>
        </a:p>
      </dgm:t>
    </dgm:pt>
    <dgm:pt modelId="{C2D6091A-0644-4BC0-95D3-8B495E0770C0}">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Prevent human trafficking</a:t>
          </a:r>
        </a:p>
      </dgm:t>
    </dgm:pt>
    <dgm:pt modelId="{54A08FD5-D66F-475F-A807-2765ECB48483}" type="parTrans" cxnId="{7E0CD590-B526-4C5A-B8AF-5AD7AA6257C3}">
      <dgm:prSet/>
      <dgm:spPr/>
      <dgm:t>
        <a:bodyPr/>
        <a:lstStyle/>
        <a:p>
          <a:endParaRPr lang="en-US"/>
        </a:p>
      </dgm:t>
    </dgm:pt>
    <dgm:pt modelId="{FD6B186B-C62E-4CC8-B548-9D480C5F2E0C}" type="sibTrans" cxnId="{7E0CD590-B526-4C5A-B8AF-5AD7AA6257C3}">
      <dgm:prSet/>
      <dgm:spPr/>
      <dgm:t>
        <a:bodyPr/>
        <a:lstStyle/>
        <a:p>
          <a:endParaRPr lang="en-US"/>
        </a:p>
      </dgm:t>
    </dgm:pt>
    <dgm:pt modelId="{6706A564-5D2A-42F0-B2F2-26E7A41AA54E}">
      <dgm:prSet custT="1"/>
      <dgm:spPr>
        <a:solidFill>
          <a:schemeClr val="bg1">
            <a:alpha val="62000"/>
          </a:schemeClr>
        </a:solidFill>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Training for up-skilling and re-skilling</a:t>
          </a:r>
        </a:p>
      </dgm:t>
    </dgm:pt>
    <dgm:pt modelId="{A85B1530-8588-4919-AE52-20E3836F02A9}" type="parTrans" cxnId="{A96582E7-95F2-4A5A-9070-84EE8DEA2F10}">
      <dgm:prSet/>
      <dgm:spPr/>
      <dgm:t>
        <a:bodyPr/>
        <a:lstStyle/>
        <a:p>
          <a:endParaRPr lang="en-US"/>
        </a:p>
      </dgm:t>
    </dgm:pt>
    <dgm:pt modelId="{7F1E06F9-D37E-4F5E-AD49-B18D0D4809D9}" type="sibTrans" cxnId="{A96582E7-95F2-4A5A-9070-84EE8DEA2F10}">
      <dgm:prSet/>
      <dgm:spPr/>
      <dgm:t>
        <a:bodyPr/>
        <a:lstStyle/>
        <a:p>
          <a:endParaRPr lang="en-US"/>
        </a:p>
      </dgm:t>
    </dgm:pt>
    <dgm:pt modelId="{96907FDB-6900-4AE5-8021-534A0B8EDDFA}">
      <dgm:prSet phldr="0" custT="1"/>
      <dgm:spPr/>
      <dgm:t>
        <a:bodyPr/>
        <a:lstStyle/>
        <a:p>
          <a:pPr rtl="0"/>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gm:t>
    </dgm:pt>
    <dgm:pt modelId="{72EAD233-FC2B-427B-AD5A-7C7B0A6BF28A}" type="parTrans" cxnId="{73592531-5368-4513-AB76-DB0622266E43}">
      <dgm:prSet/>
      <dgm:spPr/>
      <dgm:t>
        <a:bodyPr/>
        <a:lstStyle/>
        <a:p>
          <a:endParaRPr lang="en-US"/>
        </a:p>
      </dgm:t>
    </dgm:pt>
    <dgm:pt modelId="{84FB126E-2FBC-4426-AEF4-8A2D085F9544}" type="sibTrans" cxnId="{73592531-5368-4513-AB76-DB0622266E43}">
      <dgm:prSet/>
      <dgm:spPr/>
      <dgm:t>
        <a:bodyPr/>
        <a:lstStyle/>
        <a:p>
          <a:endParaRPr lang="en-US"/>
        </a:p>
      </dgm:t>
    </dgm:pt>
    <dgm:pt modelId="{572D71A4-6981-4922-AC80-30916BE1A5AE}" type="pres">
      <dgm:prSet presAssocID="{B8561C7A-3E82-4089-913E-EA5E0DC0D3FB}" presName="linear" presStyleCnt="0">
        <dgm:presLayoutVars>
          <dgm:dir/>
          <dgm:animLvl val="lvl"/>
          <dgm:resizeHandles val="exact"/>
        </dgm:presLayoutVars>
      </dgm:prSet>
      <dgm:spPr/>
    </dgm:pt>
    <dgm:pt modelId="{0666BD29-78DF-49C9-AC08-40797A9D24D7}" type="pres">
      <dgm:prSet presAssocID="{847097F4-8134-44C4-AF9C-0125E9383859}" presName="parentLin" presStyleCnt="0"/>
      <dgm:spPr/>
    </dgm:pt>
    <dgm:pt modelId="{866B2B4C-07E0-47F6-B49F-E01B7188C661}" type="pres">
      <dgm:prSet presAssocID="{847097F4-8134-44C4-AF9C-0125E9383859}" presName="parentLeftMargin" presStyleLbl="node1" presStyleIdx="0" presStyleCnt="1"/>
      <dgm:spPr/>
    </dgm:pt>
    <dgm:pt modelId="{BDB90F6F-E353-4223-9197-C3E670E16C30}" type="pres">
      <dgm:prSet presAssocID="{847097F4-8134-44C4-AF9C-0125E9383859}" presName="parentText" presStyleLbl="node1" presStyleIdx="0" presStyleCnt="1" custScaleY="45923" custLinFactNeighborX="20827" custLinFactNeighborY="-24454">
        <dgm:presLayoutVars>
          <dgm:chMax val="0"/>
          <dgm:bulletEnabled val="1"/>
        </dgm:presLayoutVars>
      </dgm:prSet>
      <dgm:spPr/>
    </dgm:pt>
    <dgm:pt modelId="{57F20331-07E2-4318-986E-90D7942531CF}" type="pres">
      <dgm:prSet presAssocID="{847097F4-8134-44C4-AF9C-0125E9383859}" presName="negativeSpace" presStyleCnt="0"/>
      <dgm:spPr/>
    </dgm:pt>
    <dgm:pt modelId="{D48BA679-F28C-4B79-B3CB-4A6608021508}" type="pres">
      <dgm:prSet presAssocID="{847097F4-8134-44C4-AF9C-0125E9383859}" presName="childText" presStyleLbl="conFgAcc1" presStyleIdx="0" presStyleCnt="1" custScaleY="81261" custLinFactNeighborX="108" custLinFactNeighborY="19158">
        <dgm:presLayoutVars>
          <dgm:bulletEnabled val="1"/>
        </dgm:presLayoutVars>
      </dgm:prSet>
      <dgm:spPr/>
    </dgm:pt>
  </dgm:ptLst>
  <dgm:cxnLst>
    <dgm:cxn modelId="{BCC67E16-2D7C-46F4-9EBB-7CEF82EFF90E}" type="presOf" srcId="{847097F4-8134-44C4-AF9C-0125E9383859}" destId="{BDB90F6F-E353-4223-9197-C3E670E16C30}" srcOrd="1" destOrd="0" presId="urn:microsoft.com/office/officeart/2005/8/layout/list1"/>
    <dgm:cxn modelId="{E8760522-B33D-4982-92C5-F1A9D9F69C3F}" type="presOf" srcId="{6706A564-5D2A-42F0-B2F2-26E7A41AA54E}" destId="{D48BA679-F28C-4B79-B3CB-4A6608021508}" srcOrd="0" destOrd="3" presId="urn:microsoft.com/office/officeart/2005/8/layout/list1"/>
    <dgm:cxn modelId="{73592531-5368-4513-AB76-DB0622266E43}" srcId="{847097F4-8134-44C4-AF9C-0125E9383859}" destId="{96907FDB-6900-4AE5-8021-534A0B8EDDFA}" srcOrd="4" destOrd="0" parTransId="{72EAD233-FC2B-427B-AD5A-7C7B0A6BF28A}" sibTransId="{84FB126E-2FBC-4426-AEF4-8A2D085F9544}"/>
    <dgm:cxn modelId="{67DA775D-153B-4119-BF46-A0E89D18B299}" type="presOf" srcId="{BB7BF733-2049-4363-80BB-AED4F2518782}" destId="{D48BA679-F28C-4B79-B3CB-4A6608021508}" srcOrd="0" destOrd="0" presId="urn:microsoft.com/office/officeart/2005/8/layout/list1"/>
    <dgm:cxn modelId="{ADC9075E-FF52-4E42-8079-472989959EC8}" srcId="{B8561C7A-3E82-4089-913E-EA5E0DC0D3FB}" destId="{847097F4-8134-44C4-AF9C-0125E9383859}" srcOrd="0" destOrd="0" parTransId="{A7DD0CED-B18D-451F-A1A5-F4ECB8C31B27}" sibTransId="{C0909B35-AA46-4D13-BCE7-A313D9E67D14}"/>
    <dgm:cxn modelId="{AA011867-514E-432B-AD8D-878822B7A0D6}" type="presOf" srcId="{847097F4-8134-44C4-AF9C-0125E9383859}" destId="{866B2B4C-07E0-47F6-B49F-E01B7188C661}" srcOrd="0" destOrd="0" presId="urn:microsoft.com/office/officeart/2005/8/layout/list1"/>
    <dgm:cxn modelId="{4534A670-CAB6-46CE-BE5E-4CCEAE348CEF}" type="presOf" srcId="{1D5F194E-0F73-4FCD-9C0C-B52AF452AC93}" destId="{D48BA679-F28C-4B79-B3CB-4A6608021508}" srcOrd="0" destOrd="1" presId="urn:microsoft.com/office/officeart/2005/8/layout/list1"/>
    <dgm:cxn modelId="{8D6D687D-F8AF-4A94-8DDC-6634CBE61EBB}" srcId="{847097F4-8134-44C4-AF9C-0125E9383859}" destId="{1D5F194E-0F73-4FCD-9C0C-B52AF452AC93}" srcOrd="1" destOrd="0" parTransId="{5F508307-2562-42E9-AA4D-28F5B0A77A24}" sibTransId="{0D09FA15-E790-41D9-B942-A4008C472CA5}"/>
    <dgm:cxn modelId="{7E0CD590-B526-4C5A-B8AF-5AD7AA6257C3}" srcId="{847097F4-8134-44C4-AF9C-0125E9383859}" destId="{C2D6091A-0644-4BC0-95D3-8B495E0770C0}" srcOrd="2" destOrd="0" parTransId="{54A08FD5-D66F-475F-A807-2765ECB48483}" sibTransId="{FD6B186B-C62E-4CC8-B548-9D480C5F2E0C}"/>
    <dgm:cxn modelId="{DCE68D95-1511-4F1B-B4F3-246FE30A8F42}" type="presOf" srcId="{C2D6091A-0644-4BC0-95D3-8B495E0770C0}" destId="{D48BA679-F28C-4B79-B3CB-4A6608021508}" srcOrd="0" destOrd="2" presId="urn:microsoft.com/office/officeart/2005/8/layout/list1"/>
    <dgm:cxn modelId="{4C05EEB0-4421-4753-8E01-5E9B3E598DBB}" type="presOf" srcId="{96907FDB-6900-4AE5-8021-534A0B8EDDFA}" destId="{D48BA679-F28C-4B79-B3CB-4A6608021508}" srcOrd="0" destOrd="4" presId="urn:microsoft.com/office/officeart/2005/8/layout/list1"/>
    <dgm:cxn modelId="{C03017CA-2A40-4BEB-8D5B-81CD7ED51735}" type="presOf" srcId="{B8561C7A-3E82-4089-913E-EA5E0DC0D3FB}" destId="{572D71A4-6981-4922-AC80-30916BE1A5AE}" srcOrd="0" destOrd="0" presId="urn:microsoft.com/office/officeart/2005/8/layout/list1"/>
    <dgm:cxn modelId="{A96582E7-95F2-4A5A-9070-84EE8DEA2F10}" srcId="{847097F4-8134-44C4-AF9C-0125E9383859}" destId="{6706A564-5D2A-42F0-B2F2-26E7A41AA54E}" srcOrd="3" destOrd="0" parTransId="{A85B1530-8588-4919-AE52-20E3836F02A9}" sibTransId="{7F1E06F9-D37E-4F5E-AD49-B18D0D4809D9}"/>
    <dgm:cxn modelId="{749454FF-A460-42A8-B41E-3031F2A3C8D2}" srcId="{847097F4-8134-44C4-AF9C-0125E9383859}" destId="{BB7BF733-2049-4363-80BB-AED4F2518782}" srcOrd="0" destOrd="0" parTransId="{EB93B4BE-C04D-408E-ADC2-3C51B6F52DB0}" sibTransId="{5FA8EBFF-CE5E-4C59-8F8B-BDA5A5FE9F93}"/>
    <dgm:cxn modelId="{6828FFF5-96AA-4B1E-B61E-477444707656}" type="presParOf" srcId="{572D71A4-6981-4922-AC80-30916BE1A5AE}" destId="{0666BD29-78DF-49C9-AC08-40797A9D24D7}" srcOrd="0" destOrd="0" presId="urn:microsoft.com/office/officeart/2005/8/layout/list1"/>
    <dgm:cxn modelId="{1DF79245-9974-48DA-B213-C004357A3F4C}" type="presParOf" srcId="{0666BD29-78DF-49C9-AC08-40797A9D24D7}" destId="{866B2B4C-07E0-47F6-B49F-E01B7188C661}" srcOrd="0" destOrd="0" presId="urn:microsoft.com/office/officeart/2005/8/layout/list1"/>
    <dgm:cxn modelId="{B179CD08-0B4A-45B1-B84F-05AECC62A1FE}" type="presParOf" srcId="{0666BD29-78DF-49C9-AC08-40797A9D24D7}" destId="{BDB90F6F-E353-4223-9197-C3E670E16C30}" srcOrd="1" destOrd="0" presId="urn:microsoft.com/office/officeart/2005/8/layout/list1"/>
    <dgm:cxn modelId="{B2FA0E2B-800B-4EF7-96C6-D9FCA0EF86EE}" type="presParOf" srcId="{572D71A4-6981-4922-AC80-30916BE1A5AE}" destId="{57F20331-07E2-4318-986E-90D7942531CF}" srcOrd="1" destOrd="0" presId="urn:microsoft.com/office/officeart/2005/8/layout/list1"/>
    <dgm:cxn modelId="{E480F055-C211-4CCD-9D10-633FFE011973}" type="presParOf" srcId="{572D71A4-6981-4922-AC80-30916BE1A5AE}" destId="{D48BA679-F28C-4B79-B3CB-4A660802150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755F829-F815-41B1-BEF6-694953CC06BB}">
      <dgm:prSet custT="1"/>
      <dgm:spPr/>
      <dgm:t>
        <a:bodyPr/>
        <a:lstStyle/>
        <a:p>
          <a:r>
            <a:rPr lang="en-US" sz="2400" kern="1200">
              <a:solidFill>
                <a:prstClr val="black">
                  <a:hueOff val="0"/>
                  <a:satOff val="0"/>
                  <a:lumOff val="0"/>
                  <a:alphaOff val="0"/>
                </a:prstClr>
              </a:solidFill>
              <a:latin typeface="Calibri" panose="020F0502020204030204"/>
              <a:ea typeface="+mn-ea"/>
              <a:cs typeface="+mn-cs"/>
            </a:rPr>
            <a:t>Biodiversity</a:t>
          </a:r>
        </a:p>
      </dgm:t>
    </dgm:pt>
    <dgm:pt modelId="{B609F6F8-9447-4A3F-9BA0-170947B93C13}" type="parTrans" cxnId="{79056975-66D9-4FED-94AA-888CE28F5F1D}">
      <dgm:prSet/>
      <dgm:spPr/>
      <dgm:t>
        <a:bodyPr/>
        <a:lstStyle/>
        <a:p>
          <a:endParaRPr lang="en-US"/>
        </a:p>
      </dgm:t>
    </dgm:pt>
    <dgm:pt modelId="{F0EF0057-A7F2-44F8-B595-54C19869C253}" type="sibTrans" cxnId="{79056975-66D9-4FED-94AA-888CE28F5F1D}">
      <dgm:prSet/>
      <dgm:spPr/>
      <dgm:t>
        <a:bodyPr/>
        <a:lstStyle/>
        <a:p>
          <a:endParaRPr lang="en-US"/>
        </a:p>
      </dgm:t>
    </dgm:pt>
    <dgm:pt modelId="{3A80CB96-92DF-4BE3-AC4D-2464E872F998}">
      <dgm:prSet custT="1"/>
      <dgm:spPr/>
      <dgm:t>
        <a:bodyPr/>
        <a:lstStyle/>
        <a:p>
          <a:r>
            <a:rPr lang="en-US" sz="2400" kern="1200">
              <a:solidFill>
                <a:prstClr val="black">
                  <a:hueOff val="0"/>
                  <a:satOff val="0"/>
                  <a:lumOff val="0"/>
                  <a:alphaOff val="0"/>
                </a:prstClr>
              </a:solidFill>
              <a:latin typeface="Calibri" panose="020F0502020204030204"/>
              <a:ea typeface="+mn-ea"/>
              <a:cs typeface="+mn-cs"/>
            </a:rPr>
            <a:t>Circular economy</a:t>
          </a:r>
        </a:p>
      </dgm:t>
    </dgm:pt>
    <dgm:pt modelId="{EE45C4C2-16A0-42A1-A254-81C4C5F2A9D2}" type="parTrans" cxnId="{B5D9F26D-FCA5-49CC-AD6D-EFAD8AE22A3D}">
      <dgm:prSet/>
      <dgm:spPr/>
      <dgm:t>
        <a:bodyPr/>
        <a:lstStyle/>
        <a:p>
          <a:endParaRPr lang="en-US"/>
        </a:p>
      </dgm:t>
    </dgm:pt>
    <dgm:pt modelId="{CF851C7E-79BA-4A73-972F-D2AE2A95C799}" type="sibTrans" cxnId="{B5D9F26D-FCA5-49CC-AD6D-EFAD8AE22A3D}">
      <dgm:prSet/>
      <dgm:spPr/>
      <dgm:t>
        <a:bodyPr/>
        <a:lstStyle/>
        <a:p>
          <a:endParaRPr lang="en-US"/>
        </a:p>
      </dgm:t>
    </dgm:pt>
    <dgm:pt modelId="{2D64BDC4-01BF-4A58-BAD3-758ABC307627}">
      <dgm:prSet custT="1"/>
      <dgm:spPr/>
      <dgm:t>
        <a:bodyPr/>
        <a:lstStyle/>
        <a:p>
          <a:r>
            <a:rPr lang="en-US" sz="2400" kern="1200">
              <a:solidFill>
                <a:prstClr val="black">
                  <a:hueOff val="0"/>
                  <a:satOff val="0"/>
                  <a:lumOff val="0"/>
                  <a:alphaOff val="0"/>
                </a:prstClr>
              </a:solidFill>
              <a:latin typeface="Calibri" panose="020F0502020204030204"/>
              <a:ea typeface="+mn-ea"/>
              <a:cs typeface="+mn-cs"/>
            </a:rPr>
            <a:t>Animal welfare</a:t>
          </a:r>
        </a:p>
      </dgm:t>
    </dgm:pt>
    <dgm:pt modelId="{9FC8E1A3-2397-4E4E-A952-3BD563916516}" type="parTrans" cxnId="{5A437312-4F16-45E9-8F83-46C29B271339}">
      <dgm:prSet/>
      <dgm:spPr/>
      <dgm:t>
        <a:bodyPr/>
        <a:lstStyle/>
        <a:p>
          <a:endParaRPr lang="en-US"/>
        </a:p>
      </dgm:t>
    </dgm:pt>
    <dgm:pt modelId="{82D4925B-6A3D-44B4-A309-F3B4AB4B7641}" type="sibTrans" cxnId="{5A437312-4F16-45E9-8F83-46C29B271339}">
      <dgm:prSet/>
      <dgm:spPr/>
      <dgm:t>
        <a:bodyPr/>
        <a:lstStyle/>
        <a:p>
          <a:endParaRPr lang="en-US"/>
        </a:p>
      </dgm:t>
    </dgm:pt>
    <dgm:pt modelId="{804F8DB0-9D4C-4702-910A-AE907F311499}">
      <dgm:prSet phldr="0" custT="1"/>
      <dgm:spPr/>
      <dgm:t>
        <a:bodyPr/>
        <a:lstStyle/>
        <a:p>
          <a:r>
            <a:rPr lang="en-US" sz="2400" kern="1200">
              <a:solidFill>
                <a:prstClr val="black">
                  <a:hueOff val="0"/>
                  <a:satOff val="0"/>
                  <a:lumOff val="0"/>
                  <a:alphaOff val="0"/>
                </a:prstClr>
              </a:solidFill>
              <a:latin typeface="Calibri" panose="020F0502020204030204"/>
              <a:ea typeface="+mn-ea"/>
              <a:cs typeface="+mn-cs"/>
            </a:rPr>
            <a:t>Climate mitigation and adaptation</a:t>
          </a:r>
        </a:p>
      </dgm:t>
    </dgm:pt>
    <dgm:pt modelId="{2E5F2E3C-8858-4267-AA8F-3D39C93943B6}" type="parTrans" cxnId="{C6BBAFDD-9E17-4D14-A28B-07D0B30FD7AA}">
      <dgm:prSet/>
      <dgm:spPr/>
      <dgm:t>
        <a:bodyPr/>
        <a:lstStyle/>
        <a:p>
          <a:endParaRPr lang="en-US"/>
        </a:p>
      </dgm:t>
    </dgm:pt>
    <dgm:pt modelId="{BC5E6491-24F2-4119-8069-52F5F2905EF7}" type="sibTrans" cxnId="{C6BBAFDD-9E17-4D14-A28B-07D0B30FD7AA}">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163" custLinFactNeighborY="17138">
        <dgm:presLayoutVars>
          <dgm:bulletEnabled val="1"/>
        </dgm:presLayoutVars>
      </dgm:prSet>
      <dgm:spPr/>
    </dgm:pt>
  </dgm:ptLst>
  <dgm:cxnLst>
    <dgm:cxn modelId="{74116106-4C2D-4010-BCAA-F4BBD61F15FA}" type="presOf" srcId="{3A80CB96-92DF-4BE3-AC4D-2464E872F998}" destId="{D9AC2798-15B7-4D45-B5C7-AE6E50DB6EE7}" srcOrd="0" destOrd="3"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3280311-0874-40BD-A178-E3491A3F7796}" type="presOf" srcId="{A755F829-F815-41B1-BEF6-694953CC06BB}" destId="{D9AC2798-15B7-4D45-B5C7-AE6E50DB6EE7}" srcOrd="0" destOrd="2" presId="urn:microsoft.com/office/officeart/2005/8/layout/list1"/>
    <dgm:cxn modelId="{5A437312-4F16-45E9-8F83-46C29B271339}" srcId="{73D57170-A26A-4AB7-B493-5593BFBDE5B6}" destId="{2D64BDC4-01BF-4A58-BAD3-758ABC307627}" srcOrd="4" destOrd="0" parTransId="{9FC8E1A3-2397-4E4E-A952-3BD563916516}" sibTransId="{82D4925B-6A3D-44B4-A309-F3B4AB4B7641}"/>
    <dgm:cxn modelId="{7ADBBE21-5CEF-4354-8C18-1F729454558B}" type="presOf" srcId="{73D57170-A26A-4AB7-B493-5593BFBDE5B6}" destId="{93887CBA-9CA0-4EAC-80FD-03EAE3616E13}" srcOrd="0" destOrd="0" presId="urn:microsoft.com/office/officeart/2005/8/layout/list1"/>
    <dgm:cxn modelId="{A7A2135E-1B78-4912-BB09-0FFBE22018BF}" type="presOf" srcId="{804F8DB0-9D4C-4702-910A-AE907F311499}" destId="{D9AC2798-15B7-4D45-B5C7-AE6E50DB6EE7}" srcOrd="0" destOrd="1" presId="urn:microsoft.com/office/officeart/2005/8/layout/list1"/>
    <dgm:cxn modelId="{ED9ACD43-4C72-4B84-B461-8E85C377E113}" type="presOf" srcId="{73D57170-A26A-4AB7-B493-5593BFBDE5B6}" destId="{84959EAA-3C13-4823-BF6D-81257F0C2CD7}" srcOrd="1"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5D9F26D-FCA5-49CC-AD6D-EFAD8AE22A3D}" srcId="{73D57170-A26A-4AB7-B493-5593BFBDE5B6}" destId="{3A80CB96-92DF-4BE3-AC4D-2464E872F998}" srcOrd="3" destOrd="0" parTransId="{EE45C4C2-16A0-42A1-A254-81C4C5F2A9D2}" sibTransId="{CF851C7E-79BA-4A73-972F-D2AE2A95C799}"/>
    <dgm:cxn modelId="{79056975-66D9-4FED-94AA-888CE28F5F1D}" srcId="{73D57170-A26A-4AB7-B493-5593BFBDE5B6}" destId="{A755F829-F815-41B1-BEF6-694953CC06BB}" srcOrd="2" destOrd="0" parTransId="{B609F6F8-9447-4A3F-9BA0-170947B93C13}" sibTransId="{F0EF0057-A7F2-44F8-B595-54C19869C253}"/>
    <dgm:cxn modelId="{F3192C8F-7F6B-4A47-B57C-A9A3CE169AD7}" type="presOf" srcId="{5DDA59D6-8DA7-4649-A128-B9950395D9F0}" destId="{82558675-943D-491A-8D02-601518C27047}" srcOrd="0" destOrd="0" presId="urn:microsoft.com/office/officeart/2005/8/layout/list1"/>
    <dgm:cxn modelId="{6213C6AC-706D-4136-822D-2BFD873F29A2}" type="presOf" srcId="{2D64BDC4-01BF-4A58-BAD3-758ABC307627}" destId="{D9AC2798-15B7-4D45-B5C7-AE6E50DB6EE7}" srcOrd="0" destOrd="4" presId="urn:microsoft.com/office/officeart/2005/8/layout/list1"/>
    <dgm:cxn modelId="{764019C5-A1C0-4D15-A29E-0A4EF85E597A}" type="presOf" srcId="{6885B83F-007A-488C-8E04-32A4232F26E6}" destId="{D9AC2798-15B7-4D45-B5C7-AE6E50DB6EE7}" srcOrd="0" destOrd="0" presId="urn:microsoft.com/office/officeart/2005/8/layout/list1"/>
    <dgm:cxn modelId="{C6BBAFDD-9E17-4D14-A28B-07D0B30FD7AA}" srcId="{73D57170-A26A-4AB7-B493-5593BFBDE5B6}" destId="{804F8DB0-9D4C-4702-910A-AE907F311499}" srcOrd="1" destOrd="0" parTransId="{2E5F2E3C-8858-4267-AA8F-3D39C93943B6}" sibTransId="{BC5E6491-24F2-4119-8069-52F5F2905EF7}"/>
    <dgm:cxn modelId="{9A9EF153-4B42-44F1-834F-ED589DA95A06}" type="presParOf" srcId="{82558675-943D-491A-8D02-601518C27047}" destId="{75A02E80-BC2E-4251-ACBA-49D7236F98FC}" srcOrd="0" destOrd="0" presId="urn:microsoft.com/office/officeart/2005/8/layout/list1"/>
    <dgm:cxn modelId="{2A09C987-660F-402C-B19F-80A68C22F11D}" type="presParOf" srcId="{75A02E80-BC2E-4251-ACBA-49D7236F98FC}" destId="{93887CBA-9CA0-4EAC-80FD-03EAE3616E13}" srcOrd="0" destOrd="0" presId="urn:microsoft.com/office/officeart/2005/8/layout/list1"/>
    <dgm:cxn modelId="{69E45332-A58A-4B07-ACA0-8D976C80C24E}" type="presParOf" srcId="{75A02E80-BC2E-4251-ACBA-49D7236F98FC}" destId="{84959EAA-3C13-4823-BF6D-81257F0C2CD7}" srcOrd="1" destOrd="0" presId="urn:microsoft.com/office/officeart/2005/8/layout/list1"/>
    <dgm:cxn modelId="{1C44EAC2-26DB-455E-A9F9-543A82916122}" type="presParOf" srcId="{82558675-943D-491A-8D02-601518C27047}" destId="{0DF1C865-48CB-4390-A0B1-79242C99D008}" srcOrd="1" destOrd="0" presId="urn:microsoft.com/office/officeart/2005/8/layout/list1"/>
    <dgm:cxn modelId="{F8877D8D-1118-4703-ADA2-F5690CF49DE1}"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sz="2400"/>
        </a:p>
      </dgm:t>
    </dgm:pt>
    <dgm:pt modelId="{B4B0EEB1-E876-40F1-A251-8EDB49179E5D}" type="sibTrans" cxnId="{C68A356A-192B-4389-9440-51FFCF2791C2}">
      <dgm:prSet/>
      <dgm:spPr/>
      <dgm:t>
        <a:bodyPr/>
        <a:lstStyle/>
        <a:p>
          <a:endParaRPr lang="en-US" sz="2400"/>
        </a:p>
      </dgm:t>
    </dgm:pt>
    <dgm:pt modelId="{E32589AF-9CAA-44F6-AF71-AC1ACF5A8C2B}">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Adding other forms of corruption </a:t>
          </a:r>
        </a:p>
      </dgm:t>
    </dgm:pt>
    <dgm:pt modelId="{DC25FEFF-EFD2-43D1-92C0-41989CF886E8}" type="parTrans" cxnId="{FC3C4C11-DF86-4D05-B160-4C0C6202CC4D}">
      <dgm:prSet/>
      <dgm:spPr/>
      <dgm:t>
        <a:bodyPr/>
        <a:lstStyle/>
        <a:p>
          <a:endParaRPr lang="en-US" sz="2400"/>
        </a:p>
      </dgm:t>
    </dgm:pt>
    <dgm:pt modelId="{E8229AF2-33CC-4F6E-9C8C-29C462F93B0C}" type="sibTrans" cxnId="{FC3C4C11-DF86-4D05-B160-4C0C6202CC4D}">
      <dgm:prSet/>
      <dgm:spPr/>
      <dgm:t>
        <a:bodyPr/>
        <a:lstStyle/>
        <a:p>
          <a:endParaRPr lang="en-US" sz="2400"/>
        </a:p>
      </dgm:t>
    </dgm:pt>
    <dgm:pt modelId="{3C29973E-4F24-46A9-88B8-029A55E25905}">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Business relationships </a:t>
          </a:r>
        </a:p>
      </dgm:t>
    </dgm:pt>
    <dgm:pt modelId="{0C359654-0291-4E32-A8F1-06F707CB6581}" type="parTrans" cxnId="{0C5C1033-06E4-430C-A750-4E45E6C04492}">
      <dgm:prSet/>
      <dgm:spPr/>
      <dgm:t>
        <a:bodyPr/>
        <a:lstStyle/>
        <a:p>
          <a:endParaRPr lang="en-US" sz="2400"/>
        </a:p>
      </dgm:t>
    </dgm:pt>
    <dgm:pt modelId="{FF2F2040-72CA-46C4-99AF-1B6846C0E67F}" type="sibTrans" cxnId="{0C5C1033-06E4-430C-A750-4E45E6C04492}">
      <dgm:prSet/>
      <dgm:spPr/>
      <dgm:t>
        <a:bodyPr/>
        <a:lstStyle/>
        <a:p>
          <a:endParaRPr lang="en-US" sz="2400"/>
        </a:p>
      </dgm:t>
    </dgm:pt>
    <dgm:pt modelId="{E2EB3249-C616-4307-A97F-F3A77610519A}">
      <dgm:prSet custT="1"/>
      <dgm:spPr/>
      <dgm:t>
        <a:bodyPr/>
        <a:lstStyle/>
        <a:p>
          <a:r>
            <a:rPr lang="en-US" sz="2400" kern="1200">
              <a:solidFill>
                <a:prstClr val="black">
                  <a:hueOff val="0"/>
                  <a:satOff val="0"/>
                  <a:lumOff val="0"/>
                  <a:alphaOff val="0"/>
                </a:prstClr>
              </a:solidFill>
              <a:latin typeface="Calibri" panose="020F0502020204030204"/>
              <a:ea typeface="+mn-ea"/>
              <a:cs typeface="+mn-cs"/>
            </a:rPr>
            <a:t>Collective action</a:t>
          </a:r>
        </a:p>
      </dgm:t>
    </dgm:pt>
    <dgm:pt modelId="{ADE8F0C2-E7C7-4CC1-8CFA-68C2A7D3FAE3}" type="parTrans" cxnId="{3DAF2AEC-0D2C-4F16-818D-AEDF5C0E745F}">
      <dgm:prSet/>
      <dgm:spPr/>
      <dgm:t>
        <a:bodyPr/>
        <a:lstStyle/>
        <a:p>
          <a:endParaRPr lang="en-US" sz="2400"/>
        </a:p>
      </dgm:t>
    </dgm:pt>
    <dgm:pt modelId="{1989D524-1F12-490B-AE08-3AF7BF9F101B}" type="sibTrans" cxnId="{3DAF2AEC-0D2C-4F16-818D-AEDF5C0E745F}">
      <dgm:prSet/>
      <dgm:spPr/>
      <dgm:t>
        <a:bodyPr/>
        <a:lstStyle/>
        <a:p>
          <a:endParaRPr lang="en-US" sz="2400"/>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1649" custLinFactNeighborY="17138">
        <dgm:presLayoutVars>
          <dgm:bulletEnabled val="1"/>
        </dgm:presLayoutVars>
      </dgm:prSet>
      <dgm:spPr/>
    </dgm:pt>
  </dgm:ptLst>
  <dgm:cxnLst>
    <dgm:cxn modelId="{2D3A1107-014F-4752-A733-7E8ECCB797A6}" type="presOf" srcId="{3C29973E-4F24-46A9-88B8-029A55E25905}" destId="{D9AC2798-15B7-4D45-B5C7-AE6E50DB6EE7}" srcOrd="0" destOrd="1" presId="urn:microsoft.com/office/officeart/2005/8/layout/list1"/>
    <dgm:cxn modelId="{FC3C4C11-DF86-4D05-B160-4C0C6202CC4D}" srcId="{73D57170-A26A-4AB7-B493-5593BFBDE5B6}" destId="{E32589AF-9CAA-44F6-AF71-AC1ACF5A8C2B}" srcOrd="0" destOrd="0" parTransId="{DC25FEFF-EFD2-43D1-92C0-41989CF886E8}" sibTransId="{E8229AF2-33CC-4F6E-9C8C-29C462F93B0C}"/>
    <dgm:cxn modelId="{0C5C1033-06E4-430C-A750-4E45E6C04492}" srcId="{73D57170-A26A-4AB7-B493-5593BFBDE5B6}" destId="{3C29973E-4F24-46A9-88B8-029A55E25905}" srcOrd="1" destOrd="0" parTransId="{0C359654-0291-4E32-A8F1-06F707CB6581}" sibTransId="{FF2F2040-72CA-46C4-99AF-1B6846C0E67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6523A1BF-8B8D-4D70-8AF0-EF0A2375DCEC}" type="presOf" srcId="{E32589AF-9CAA-44F6-AF71-AC1ACF5A8C2B}" destId="{D9AC2798-15B7-4D45-B5C7-AE6E50DB6EE7}" srcOrd="0" destOrd="0" presId="urn:microsoft.com/office/officeart/2005/8/layout/list1"/>
    <dgm:cxn modelId="{48ED56EB-9EFC-49A0-B863-4914DA79CB1F}" type="presOf" srcId="{E2EB3249-C616-4307-A97F-F3A77610519A}" destId="{D9AC2798-15B7-4D45-B5C7-AE6E50DB6EE7}" srcOrd="0" destOrd="2" presId="urn:microsoft.com/office/officeart/2005/8/layout/list1"/>
    <dgm:cxn modelId="{3DAF2AEC-0D2C-4F16-818D-AEDF5C0E745F}" srcId="{73D57170-A26A-4AB7-B493-5593BFBDE5B6}" destId="{E2EB3249-C616-4307-A97F-F3A77610519A}" srcOrd="2" destOrd="0" parTransId="{ADE8F0C2-E7C7-4CC1-8CFA-68C2A7D3FAE3}" sibTransId="{1989D524-1F12-490B-AE08-3AF7BF9F101B}"/>
    <dgm:cxn modelId="{FB0E7CF7-1D6D-4968-882F-8924A9F92D11}" type="presOf" srcId="{73D57170-A26A-4AB7-B493-5593BFBDE5B6}" destId="{84959EAA-3C13-4823-BF6D-81257F0C2CD7}" srcOrd="1"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kern="1200"/>
            <a:t>Risks of e-commerce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0F631844-AAC7-410D-8953-6A705DFBC3B0}">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Sustainability-related product claims </a:t>
          </a:r>
        </a:p>
      </dgm:t>
    </dgm:pt>
    <dgm:pt modelId="{7018A07A-F6D4-4111-A00A-A736FDC30900}" type="parTrans" cxnId="{B2439D6E-D754-41F9-9CA2-2EFEBF9BEAF1}">
      <dgm:prSet/>
      <dgm:spPr/>
      <dgm:t>
        <a:bodyPr/>
        <a:lstStyle/>
        <a:p>
          <a:endParaRPr lang="en-US"/>
        </a:p>
      </dgm:t>
    </dgm:pt>
    <dgm:pt modelId="{6BB07EA5-20CE-4ECC-834E-B9798D34A8C1}" type="sibTrans" cxnId="{B2439D6E-D754-41F9-9CA2-2EFEBF9BEAF1}">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64141"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457D4022-6CE6-47E0-881E-E8B522F9DCBB}" type="presOf" srcId="{0F631844-AAC7-410D-8953-6A705DFBC3B0}"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2439D6E-D754-41F9-9CA2-2EFEBF9BEAF1}" srcId="{73D57170-A26A-4AB7-B493-5593BFBDE5B6}" destId="{0F631844-AAC7-410D-8953-6A705DFBC3B0}" srcOrd="1" destOrd="0" parTransId="{7018A07A-F6D4-4111-A00A-A736FDC30900}" sibTransId="{6BB07EA5-20CE-4ECC-834E-B9798D34A8C1}"/>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DF18-8B21-409E-B003-0591CE6ACA95}">
      <dsp:nvSpPr>
        <dsp:cNvPr id="0" name=""/>
        <dsp:cNvSpPr/>
      </dsp:nvSpPr>
      <dsp:spPr>
        <a:xfrm>
          <a:off x="1175349" y="401019"/>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18AD0-E288-46D3-B35A-E22B10845DEE}">
      <dsp:nvSpPr>
        <dsp:cNvPr id="0" name=""/>
        <dsp:cNvSpPr/>
      </dsp:nvSpPr>
      <dsp:spPr>
        <a:xfrm>
          <a:off x="78213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for enterprises to align with internationally agreed goals on </a:t>
          </a:r>
          <a:r>
            <a:rPr lang="en-GB" sz="1300" b="1" kern="1200"/>
            <a:t>climate change and biodiversity</a:t>
          </a:r>
          <a:r>
            <a:rPr lang="en-US" sz="1300" b="1" kern="1200"/>
            <a:t> </a:t>
          </a:r>
          <a:endParaRPr lang="en-US" sz="1300" kern="1200"/>
        </a:p>
      </dsp:txBody>
      <dsp:txXfrm>
        <a:off x="782136" y="1443404"/>
        <a:ext cx="1575000" cy="1245849"/>
      </dsp:txXfrm>
    </dsp:sp>
    <dsp:sp modelId="{25A11A1A-762B-4FD1-86D8-45DD0509EC73}">
      <dsp:nvSpPr>
        <dsp:cNvPr id="0" name=""/>
        <dsp:cNvSpPr/>
      </dsp:nvSpPr>
      <dsp:spPr>
        <a:xfrm>
          <a:off x="3005010" y="401019"/>
          <a:ext cx="708750" cy="70875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D2F36-B665-4844-9FCA-E19DCB1F7EF5}">
      <dsp:nvSpPr>
        <dsp:cNvPr id="0" name=""/>
        <dsp:cNvSpPr/>
      </dsp:nvSpPr>
      <dsp:spPr>
        <a:xfrm>
          <a:off x="263276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Introduction of due diligence expectations on the development, financing, sale, licensing, trade and use of </a:t>
          </a:r>
          <a:r>
            <a:rPr lang="en-GB" sz="1300" b="1" kern="1200"/>
            <a:t>technology, including gathering and using data</a:t>
          </a:r>
          <a:r>
            <a:rPr lang="en-US" sz="1300" kern="1200"/>
            <a:t> </a:t>
          </a:r>
        </a:p>
      </dsp:txBody>
      <dsp:txXfrm>
        <a:off x="2632761" y="1443404"/>
        <a:ext cx="1575000" cy="1245849"/>
      </dsp:txXfrm>
    </dsp:sp>
    <dsp:sp modelId="{5778CF44-C833-421E-A710-7FC270801B29}">
      <dsp:nvSpPr>
        <dsp:cNvPr id="0" name=""/>
        <dsp:cNvSpPr/>
      </dsp:nvSpPr>
      <dsp:spPr>
        <a:xfrm>
          <a:off x="4879193" y="388318"/>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2D944-95E7-463C-B4E1-60D3D0082AD8}">
      <dsp:nvSpPr>
        <dsp:cNvPr id="0" name=""/>
        <dsp:cNvSpPr/>
      </dsp:nvSpPr>
      <dsp:spPr>
        <a:xfrm>
          <a:off x="448338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on how enterprises are expected to conduct due diligence on impacts and business relationships related to the </a:t>
          </a:r>
          <a:r>
            <a:rPr lang="en-GB" sz="1300" b="1" kern="1200"/>
            <a:t>use of their products and services</a:t>
          </a:r>
          <a:r>
            <a:rPr lang="en-US" sz="1300" kern="1200"/>
            <a:t> </a:t>
          </a:r>
        </a:p>
      </dsp:txBody>
      <dsp:txXfrm>
        <a:off x="4483386" y="1443404"/>
        <a:ext cx="1575000" cy="1245849"/>
      </dsp:txXfrm>
    </dsp:sp>
    <dsp:sp modelId="{0623F208-D18A-4E3C-9183-C5D8B0A8A51D}">
      <dsp:nvSpPr>
        <dsp:cNvPr id="0" name=""/>
        <dsp:cNvSpPr/>
      </dsp:nvSpPr>
      <dsp:spPr>
        <a:xfrm>
          <a:off x="6755213" y="388318"/>
          <a:ext cx="708750" cy="70875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D2E97-D300-4009-812E-49661807F138}">
      <dsp:nvSpPr>
        <dsp:cNvPr id="0" name=""/>
        <dsp:cNvSpPr/>
      </dsp:nvSpPr>
      <dsp:spPr>
        <a:xfrm>
          <a:off x="633401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Better protection for </a:t>
          </a:r>
          <a:r>
            <a:rPr lang="en-GB" sz="1300" b="1" kern="1200"/>
            <a:t>at-risk persons</a:t>
          </a:r>
          <a:r>
            <a:rPr lang="en-GB" sz="1300" kern="1200"/>
            <a:t> </a:t>
          </a:r>
          <a:r>
            <a:rPr lang="en-GB" sz="1300" b="1" kern="1200"/>
            <a:t>and groups</a:t>
          </a:r>
          <a:r>
            <a:rPr lang="en-GB" sz="1300" kern="1200"/>
            <a:t> including those who raise concerns regarding the conduct of businesses </a:t>
          </a:r>
          <a:r>
            <a:rPr lang="en-US" sz="1300" kern="1200"/>
            <a:t> </a:t>
          </a:r>
        </a:p>
      </dsp:txBody>
      <dsp:txXfrm>
        <a:off x="6334011" y="1443404"/>
        <a:ext cx="1575000" cy="1245849"/>
      </dsp:txXfrm>
    </dsp:sp>
    <dsp:sp modelId="{9370B8DB-4226-4288-AAB5-3D2F5D61149C}">
      <dsp:nvSpPr>
        <dsp:cNvPr id="0" name=""/>
        <dsp:cNvSpPr/>
      </dsp:nvSpPr>
      <dsp:spPr>
        <a:xfrm>
          <a:off x="1175349" y="3260801"/>
          <a:ext cx="708750" cy="708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BB29-608B-415F-A259-E38A02DF05CF}">
      <dsp:nvSpPr>
        <dsp:cNvPr id="0" name=""/>
        <dsp:cNvSpPr/>
      </dsp:nvSpPr>
      <dsp:spPr>
        <a:xfrm>
          <a:off x="78213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Updated recommendations on </a:t>
          </a:r>
          <a:r>
            <a:rPr lang="en-GB" sz="1300" b="1" kern="1200"/>
            <a:t>disclosure of responsible business conduct information</a:t>
          </a:r>
          <a:r>
            <a:rPr lang="en-US" sz="1300" kern="1200"/>
            <a:t> </a:t>
          </a:r>
        </a:p>
      </dsp:txBody>
      <dsp:txXfrm>
        <a:off x="782136" y="4138089"/>
        <a:ext cx="1575000" cy="1245849"/>
      </dsp:txXfrm>
    </dsp:sp>
    <dsp:sp modelId="{BFD0ECC7-9397-45FC-903E-2C6AD19F38F8}">
      <dsp:nvSpPr>
        <dsp:cNvPr id="0" name=""/>
        <dsp:cNvSpPr/>
      </dsp:nvSpPr>
      <dsp:spPr>
        <a:xfrm>
          <a:off x="3079372" y="3298903"/>
          <a:ext cx="708750" cy="708750"/>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15615-6B1D-4E41-ACEC-7F78E34AE37B}">
      <dsp:nvSpPr>
        <dsp:cNvPr id="0" name=""/>
        <dsp:cNvSpPr/>
      </dsp:nvSpPr>
      <dsp:spPr>
        <a:xfrm>
          <a:off x="263276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Expanded due diligence recommendations to </a:t>
          </a:r>
          <a:r>
            <a:rPr lang="en-GB" sz="1300" b="1" kern="1200"/>
            <a:t>all forms of corruption</a:t>
          </a:r>
          <a:r>
            <a:rPr lang="en-GB" sz="1300" kern="1200"/>
            <a:t> </a:t>
          </a:r>
          <a:r>
            <a:rPr lang="en-US" sz="1300" kern="1200"/>
            <a:t> </a:t>
          </a:r>
        </a:p>
      </dsp:txBody>
      <dsp:txXfrm>
        <a:off x="2632761" y="4138089"/>
        <a:ext cx="1575000" cy="1245849"/>
      </dsp:txXfrm>
    </dsp:sp>
    <dsp:sp modelId="{A919BF47-4319-4A5C-A40C-EBE1640FD63F}">
      <dsp:nvSpPr>
        <dsp:cNvPr id="0" name=""/>
        <dsp:cNvSpPr/>
      </dsp:nvSpPr>
      <dsp:spPr>
        <a:xfrm>
          <a:off x="4891894" y="3324305"/>
          <a:ext cx="708750" cy="7087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2781-0B6F-4F5C-BD47-DEFF388F6CE2}">
      <dsp:nvSpPr>
        <dsp:cNvPr id="0" name=""/>
        <dsp:cNvSpPr/>
      </dsp:nvSpPr>
      <dsp:spPr>
        <a:xfrm>
          <a:off x="448338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dirty="0"/>
            <a:t>Recommendations for enterprises to ensure </a:t>
          </a:r>
          <a:r>
            <a:rPr lang="en-GB" sz="1300" b="1" kern="1200" dirty="0"/>
            <a:t>lobbying activities</a:t>
          </a:r>
          <a:r>
            <a:rPr lang="en-GB" sz="1300" kern="1200" dirty="0"/>
            <a:t> are consistent with the Guidelines</a:t>
          </a:r>
          <a:r>
            <a:rPr lang="en-US" sz="1300" kern="1200" dirty="0"/>
            <a:t> </a:t>
          </a:r>
        </a:p>
      </dsp:txBody>
      <dsp:txXfrm>
        <a:off x="4483386" y="4138089"/>
        <a:ext cx="1575000" cy="1245849"/>
      </dsp:txXfrm>
    </dsp:sp>
    <dsp:sp modelId="{FAF38E87-E586-4B3C-92E8-8D3E398423C9}">
      <dsp:nvSpPr>
        <dsp:cNvPr id="0" name=""/>
        <dsp:cNvSpPr/>
      </dsp:nvSpPr>
      <dsp:spPr>
        <a:xfrm>
          <a:off x="6844119" y="3311604"/>
          <a:ext cx="708750" cy="708750"/>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14C1-22E9-4892-99CA-EBF7DF68C61C}">
      <dsp:nvSpPr>
        <dsp:cNvPr id="0" name=""/>
        <dsp:cNvSpPr/>
      </dsp:nvSpPr>
      <dsp:spPr>
        <a:xfrm>
          <a:off x="633401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Strengthened procedures to ensure the visibility, effectiveness, and functional equivalence of </a:t>
          </a:r>
          <a:r>
            <a:rPr lang="en-GB" sz="1300" b="1" kern="1200"/>
            <a:t>National Contact Points on Responsible Business Conduct</a:t>
          </a:r>
          <a:r>
            <a:rPr lang="en-GB" sz="1300" kern="1200"/>
            <a:t> </a:t>
          </a:r>
          <a:r>
            <a:rPr lang="en-US" sz="1300" kern="1200"/>
            <a:t> </a:t>
          </a:r>
        </a:p>
      </dsp:txBody>
      <dsp:txXfrm>
        <a:off x="6334011" y="4138089"/>
        <a:ext cx="1575000" cy="1245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840731"/>
          <a:ext cx="9058208" cy="278898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018" tIns="708152" rIns="70301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Included in due diligence expectation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Data governance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High-risk contexts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Digital security</a:t>
          </a:r>
        </a:p>
      </dsp:txBody>
      <dsp:txXfrm>
        <a:off x="0" y="840731"/>
        <a:ext cx="9058208" cy="2788986"/>
      </dsp:txXfrm>
    </dsp:sp>
    <dsp:sp modelId="{84959EAA-3C13-4823-BF6D-81257F0C2CD7}">
      <dsp:nvSpPr>
        <dsp:cNvPr id="0" name=""/>
        <dsp:cNvSpPr/>
      </dsp:nvSpPr>
      <dsp:spPr>
        <a:xfrm>
          <a:off x="488608" y="410637"/>
          <a:ext cx="634074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9665" tIns="0" rIns="23966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9340" y="451369"/>
        <a:ext cx="6259281" cy="752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78399"/>
          <a:ext cx="9140094" cy="138402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373" tIns="479044" rIns="7093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RBC initiatives and competition law </a:t>
          </a:r>
        </a:p>
        <a:p>
          <a:pPr marL="285750" lvl="1" indent="-285750" algn="l" defTabSz="1600200">
            <a:lnSpc>
              <a:spcPct val="90000"/>
            </a:lnSpc>
            <a:spcBef>
              <a:spcPct val="0"/>
            </a:spcBef>
            <a:spcAft>
              <a:spcPct val="15000"/>
            </a:spcAft>
            <a:buChar char="•"/>
          </a:pPr>
          <a:r>
            <a:rPr lang="en-US" sz="3600" kern="1200"/>
            <a:t>Labour input </a:t>
          </a:r>
        </a:p>
      </dsp:txBody>
      <dsp:txXfrm>
        <a:off x="0" y="1878399"/>
        <a:ext cx="9140094" cy="1384024"/>
      </dsp:txXfrm>
    </dsp:sp>
    <dsp:sp modelId="{84959EAA-3C13-4823-BF6D-81257F0C2CD7}">
      <dsp:nvSpPr>
        <dsp:cNvPr id="0" name=""/>
        <dsp:cNvSpPr/>
      </dsp:nvSpPr>
      <dsp:spPr>
        <a:xfrm>
          <a:off x="493025" y="1411105"/>
          <a:ext cx="639806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832" tIns="0" rIns="24183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33757" y="1451837"/>
        <a:ext cx="6316601" cy="752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916420"/>
          <a:ext cx="9017264" cy="106685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840" tIns="541528" rIns="69984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Highlights provisions of the BEPS project </a:t>
          </a:r>
        </a:p>
      </dsp:txBody>
      <dsp:txXfrm>
        <a:off x="0" y="1916420"/>
        <a:ext cx="9017264" cy="1066852"/>
      </dsp:txXfrm>
    </dsp:sp>
    <dsp:sp modelId="{84959EAA-3C13-4823-BF6D-81257F0C2CD7}">
      <dsp:nvSpPr>
        <dsp:cNvPr id="0" name=""/>
        <dsp:cNvSpPr/>
      </dsp:nvSpPr>
      <dsp:spPr>
        <a:xfrm>
          <a:off x="486400" y="1449125"/>
          <a:ext cx="631208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8582" tIns="0" rIns="23858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27132" y="1489857"/>
        <a:ext cx="6230620" cy="752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47E7-C9F2-4A1B-8351-AD881CE11659}">
      <dsp:nvSpPr>
        <dsp:cNvPr id="0" name=""/>
        <dsp:cNvSpPr/>
      </dsp:nvSpPr>
      <dsp:spPr>
        <a:xfrm>
          <a:off x="2715891" y="3235342"/>
          <a:ext cx="2525491" cy="1751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mn-lt"/>
            </a:rPr>
            <a:t>Government agencies with two main responsibilities</a:t>
          </a:r>
        </a:p>
      </dsp:txBody>
      <dsp:txXfrm>
        <a:off x="2801385" y="3320836"/>
        <a:ext cx="2354503" cy="1580368"/>
      </dsp:txXfrm>
    </dsp:sp>
    <dsp:sp modelId="{1FB6E4AE-F89B-4CB3-8C9E-A568ABA75517}">
      <dsp:nvSpPr>
        <dsp:cNvPr id="0" name=""/>
        <dsp:cNvSpPr/>
      </dsp:nvSpPr>
      <dsp:spPr>
        <a:xfrm rot="16149660">
          <a:off x="2797522" y="2084034"/>
          <a:ext cx="2302863" cy="0"/>
        </a:xfrm>
        <a:custGeom>
          <a:avLst/>
          <a:gdLst/>
          <a:ahLst/>
          <a:cxnLst/>
          <a:rect l="0" t="0" r="0" b="0"/>
          <a:pathLst>
            <a:path>
              <a:moveTo>
                <a:pt x="0" y="0"/>
              </a:moveTo>
              <a:lnTo>
                <a:pt x="2302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22321-44BF-4425-97E4-0EA34C5F8761}">
      <dsp:nvSpPr>
        <dsp:cNvPr id="0" name=""/>
        <dsp:cNvSpPr/>
      </dsp:nvSpPr>
      <dsp:spPr>
        <a:xfrm>
          <a:off x="2782521" y="180390"/>
          <a:ext cx="2288128" cy="752335"/>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latin typeface="+mn-lt"/>
            </a:rPr>
            <a:t>51 NCPs</a:t>
          </a:r>
        </a:p>
      </dsp:txBody>
      <dsp:txXfrm>
        <a:off x="2819247" y="217116"/>
        <a:ext cx="2214676" cy="678883"/>
      </dsp:txXfrm>
    </dsp:sp>
    <dsp:sp modelId="{DAA66E14-BD1D-4EA3-A09F-EC0BA6F51DF8}">
      <dsp:nvSpPr>
        <dsp:cNvPr id="0" name=""/>
        <dsp:cNvSpPr/>
      </dsp:nvSpPr>
      <dsp:spPr>
        <a:xfrm rot="19037416">
          <a:off x="4765912" y="2822630"/>
          <a:ext cx="1216929" cy="0"/>
        </a:xfrm>
        <a:custGeom>
          <a:avLst/>
          <a:gdLst/>
          <a:ahLst/>
          <a:cxnLst/>
          <a:rect l="0" t="0" r="0" b="0"/>
          <a:pathLst>
            <a:path>
              <a:moveTo>
                <a:pt x="0" y="0"/>
              </a:moveTo>
              <a:lnTo>
                <a:pt x="12169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37AFE-B678-42B9-BE09-A50CE41B1F2C}">
      <dsp:nvSpPr>
        <dsp:cNvPr id="0" name=""/>
        <dsp:cNvSpPr/>
      </dsp:nvSpPr>
      <dsp:spPr>
        <a:xfrm>
          <a:off x="5217687" y="1111475"/>
          <a:ext cx="2614207" cy="1298442"/>
        </a:xfrm>
        <a:prstGeom prst="roundRect">
          <a:avLst/>
        </a:prstGeom>
        <a:solidFill>
          <a:srgbClr val="228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Grievance mechanism</a:t>
          </a:r>
        </a:p>
      </dsp:txBody>
      <dsp:txXfrm>
        <a:off x="5281072" y="1174860"/>
        <a:ext cx="2487437" cy="1171672"/>
      </dsp:txXfrm>
    </dsp:sp>
    <dsp:sp modelId="{78ABB4AB-7ED5-421A-95CF-830197658870}">
      <dsp:nvSpPr>
        <dsp:cNvPr id="0" name=""/>
        <dsp:cNvSpPr/>
      </dsp:nvSpPr>
      <dsp:spPr>
        <a:xfrm rot="13324310">
          <a:off x="1871867" y="2798194"/>
          <a:ext cx="1304799" cy="0"/>
        </a:xfrm>
        <a:custGeom>
          <a:avLst/>
          <a:gdLst/>
          <a:ahLst/>
          <a:cxnLst/>
          <a:rect l="0" t="0" r="0" b="0"/>
          <a:pathLst>
            <a:path>
              <a:moveTo>
                <a:pt x="0" y="0"/>
              </a:moveTo>
              <a:lnTo>
                <a:pt x="13047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B257F-3BC5-4D88-B558-052815D93209}">
      <dsp:nvSpPr>
        <dsp:cNvPr id="0" name=""/>
        <dsp:cNvSpPr/>
      </dsp:nvSpPr>
      <dsp:spPr>
        <a:xfrm>
          <a:off x="0" y="1076342"/>
          <a:ext cx="2656758" cy="1284703"/>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Promotion</a:t>
          </a:r>
        </a:p>
      </dsp:txBody>
      <dsp:txXfrm>
        <a:off x="62714" y="1139056"/>
        <a:ext cx="2531330" cy="1159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33000"/>
          <a:ext cx="8649979" cy="342043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334" tIns="999744" rIns="67133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Definition of functional equivalence through the core effectiveness criteria</a:t>
          </a:r>
        </a:p>
        <a:p>
          <a:pPr marL="228600" lvl="1" indent="-228600" algn="l" defTabSz="1066800">
            <a:lnSpc>
              <a:spcPct val="90000"/>
            </a:lnSpc>
            <a:spcBef>
              <a:spcPct val="0"/>
            </a:spcBef>
            <a:spcAft>
              <a:spcPct val="15000"/>
            </a:spcAft>
            <a:buChar char="•"/>
          </a:pPr>
          <a:r>
            <a:rPr lang="en-US" sz="2400" kern="1200"/>
            <a:t>Human and financial resources </a:t>
          </a:r>
        </a:p>
        <a:p>
          <a:pPr marL="228600" lvl="1" indent="-228600" algn="l" defTabSz="1066800" rtl="0">
            <a:lnSpc>
              <a:spcPct val="90000"/>
            </a:lnSpc>
            <a:spcBef>
              <a:spcPct val="0"/>
            </a:spcBef>
            <a:spcAft>
              <a:spcPct val="15000"/>
            </a:spcAft>
            <a:buChar char="•"/>
          </a:pPr>
          <a:r>
            <a:rPr lang="en-US" sz="2400" kern="1200" dirty="0"/>
            <a:t>Stakeholder confidence</a:t>
          </a:r>
          <a:r>
            <a:rPr lang="en-US" sz="2400" kern="1200" dirty="0">
              <a:latin typeface="Calibri Light" panose="020F0302020204030204"/>
            </a:rPr>
            <a:t> </a:t>
          </a:r>
          <a:endParaRPr lang="en-US" sz="2400" kern="1200" dirty="0"/>
        </a:p>
        <a:p>
          <a:pPr marL="228600" lvl="1" indent="-228600" algn="l" defTabSz="1066800">
            <a:lnSpc>
              <a:spcPct val="90000"/>
            </a:lnSpc>
            <a:spcBef>
              <a:spcPct val="0"/>
            </a:spcBef>
            <a:spcAft>
              <a:spcPct val="15000"/>
            </a:spcAft>
            <a:buChar char="•"/>
          </a:pPr>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a:p>
          <a:pPr marL="228600" lvl="1" indent="-228600" algn="l" defTabSz="1066800">
            <a:lnSpc>
              <a:spcPct val="90000"/>
            </a:lnSpc>
            <a:spcBef>
              <a:spcPct val="0"/>
            </a:spcBef>
            <a:spcAft>
              <a:spcPct val="15000"/>
            </a:spcAft>
            <a:buChar char="•"/>
          </a:pPr>
          <a:r>
            <a:rPr lang="en-US" sz="2400" kern="1200" dirty="0"/>
            <a:t>Mandatory periodic peer reviews</a:t>
          </a:r>
        </a:p>
      </dsp:txBody>
      <dsp:txXfrm>
        <a:off x="0" y="833000"/>
        <a:ext cx="8649979" cy="3420432"/>
      </dsp:txXfrm>
    </dsp:sp>
    <dsp:sp modelId="{0933DE9E-DD95-4474-A654-C8631E6F3664}">
      <dsp:nvSpPr>
        <dsp:cNvPr id="0" name=""/>
        <dsp:cNvSpPr/>
      </dsp:nvSpPr>
      <dsp:spPr>
        <a:xfrm>
          <a:off x="376070" y="421033"/>
          <a:ext cx="6054985" cy="973753"/>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864" tIns="0" rIns="228864" bIns="0" numCol="1" spcCol="1270" anchor="ctr" anchorCtr="0">
          <a:noAutofit/>
        </a:bodyPr>
        <a:lstStyle/>
        <a:p>
          <a:pPr marL="0" lvl="0" indent="0" algn="l" defTabSz="1155700">
            <a:lnSpc>
              <a:spcPct val="90000"/>
            </a:lnSpc>
            <a:spcBef>
              <a:spcPct val="0"/>
            </a:spcBef>
            <a:spcAft>
              <a:spcPct val="35000"/>
            </a:spcAft>
            <a:buNone/>
          </a:pPr>
          <a:r>
            <a:rPr lang="en-US" sz="2600" kern="1200"/>
            <a:t>Effectiveness across the board (“functional equivalence”)</a:t>
          </a:r>
        </a:p>
      </dsp:txBody>
      <dsp:txXfrm>
        <a:off x="423605" y="468568"/>
        <a:ext cx="5959915" cy="878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696792"/>
          <a:ext cx="9147797" cy="360243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971" tIns="791464" rIns="70997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n-lt"/>
            </a:rPr>
            <a:t>Non-judicial grievance mechanism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Recommendations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Follow up</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Views on observance of the Guidelines and good faith engagement</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NCP role in promoting the Guidelines</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mn-lt"/>
              <a:ea typeface="+mn-ea"/>
              <a:cs typeface="+mn-cs"/>
            </a:rPr>
            <a:t>Public policies to promote RBC</a:t>
          </a:r>
        </a:p>
      </dsp:txBody>
      <dsp:txXfrm>
        <a:off x="0" y="696792"/>
        <a:ext cx="9147797" cy="3602437"/>
      </dsp:txXfrm>
    </dsp:sp>
    <dsp:sp modelId="{0933DE9E-DD95-4474-A654-C8631E6F3664}">
      <dsp:nvSpPr>
        <dsp:cNvPr id="0" name=""/>
        <dsp:cNvSpPr/>
      </dsp:nvSpPr>
      <dsp:spPr>
        <a:xfrm>
          <a:off x="555710" y="411586"/>
          <a:ext cx="6403457"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2035" tIns="0" rIns="242035" bIns="0" numCol="1" spcCol="1270" anchor="ctr" anchorCtr="0">
          <a:noAutofit/>
        </a:bodyPr>
        <a:lstStyle/>
        <a:p>
          <a:pPr marL="0" lvl="0" indent="0" algn="l" defTabSz="1244600">
            <a:lnSpc>
              <a:spcPct val="90000"/>
            </a:lnSpc>
            <a:spcBef>
              <a:spcPct val="0"/>
            </a:spcBef>
            <a:spcAft>
              <a:spcPct val="35000"/>
            </a:spcAft>
            <a:buNone/>
          </a:pPr>
          <a:r>
            <a:rPr lang="en-GB" sz="2800" kern="1200" dirty="0"/>
            <a:t>Mandate and authority</a:t>
          </a:r>
          <a:endParaRPr lang="en-US" sz="2800" kern="1200" dirty="0"/>
        </a:p>
      </dsp:txBody>
      <dsp:txXfrm>
        <a:off x="596650" y="452526"/>
        <a:ext cx="6321577" cy="7567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82292"/>
          <a:ext cx="8888490" cy="3278401"/>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812292"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Publication of case-handling procedures </a:t>
          </a:r>
        </a:p>
        <a:p>
          <a:pPr marL="228600" lvl="1" indent="-228600" algn="l" defTabSz="1066800">
            <a:lnSpc>
              <a:spcPct val="90000"/>
            </a:lnSpc>
            <a:spcBef>
              <a:spcPct val="0"/>
            </a:spcBef>
            <a:spcAft>
              <a:spcPct val="15000"/>
            </a:spcAft>
            <a:buChar char="•"/>
          </a:pPr>
          <a:r>
            <a:rPr lang="en-US" sz="2400" kern="1200"/>
            <a:t>Coordination among NCPs in multi-country cases</a:t>
          </a:r>
        </a:p>
        <a:p>
          <a:pPr marL="228600" lvl="1" indent="-228600" algn="l" defTabSz="1066800">
            <a:lnSpc>
              <a:spcPct val="90000"/>
            </a:lnSpc>
            <a:spcBef>
              <a:spcPct val="0"/>
            </a:spcBef>
            <a:spcAft>
              <a:spcPct val="15000"/>
            </a:spcAft>
            <a:buChar char="•"/>
          </a:pPr>
          <a:r>
            <a:rPr lang="en-US" sz="2400" kern="1200"/>
            <a:t>Initial assessment criteria</a:t>
          </a:r>
        </a:p>
        <a:p>
          <a:pPr marL="228600" lvl="1" indent="-228600" algn="l" defTabSz="1066800">
            <a:lnSpc>
              <a:spcPct val="90000"/>
            </a:lnSpc>
            <a:spcBef>
              <a:spcPct val="0"/>
            </a:spcBef>
            <a:spcAft>
              <a:spcPct val="15000"/>
            </a:spcAft>
            <a:buChar char="•"/>
          </a:pPr>
          <a:r>
            <a:rPr lang="en-US" sz="2400" kern="1200"/>
            <a:t>Role of NCP in good offices </a:t>
          </a:r>
        </a:p>
        <a:p>
          <a:pPr marL="228600" lvl="1" indent="-228600" algn="l" defTabSz="1066800">
            <a:lnSpc>
              <a:spcPct val="90000"/>
            </a:lnSpc>
            <a:spcBef>
              <a:spcPct val="0"/>
            </a:spcBef>
            <a:spcAft>
              <a:spcPct val="15000"/>
            </a:spcAft>
            <a:buChar char="•"/>
          </a:pPr>
          <a:r>
            <a:rPr lang="en-US" sz="2400" kern="1200"/>
            <a:t>Emphasis on transparency </a:t>
          </a:r>
        </a:p>
        <a:p>
          <a:pPr marL="228600" lvl="1" indent="-228600" algn="l" defTabSz="1066800">
            <a:lnSpc>
              <a:spcPct val="90000"/>
            </a:lnSpc>
            <a:spcBef>
              <a:spcPct val="0"/>
            </a:spcBef>
            <a:spcAft>
              <a:spcPct val="15000"/>
            </a:spcAft>
            <a:buChar char="•"/>
          </a:pPr>
          <a:r>
            <a:rPr lang="en-US" sz="2400" kern="1200"/>
            <a:t>Addressing risks of reprisals</a:t>
          </a:r>
        </a:p>
      </dsp:txBody>
      <dsp:txXfrm>
        <a:off x="0" y="882292"/>
        <a:ext cx="8888490" cy="3278401"/>
      </dsp:txXfrm>
    </dsp:sp>
    <dsp:sp modelId="{0933DE9E-DD95-4474-A654-C8631E6F3664}">
      <dsp:nvSpPr>
        <dsp:cNvPr id="0" name=""/>
        <dsp:cNvSpPr/>
      </dsp:nvSpPr>
      <dsp:spPr>
        <a:xfrm>
          <a:off x="539957" y="611596"/>
          <a:ext cx="6221943"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Specific instances</a:t>
          </a:r>
          <a:endParaRPr lang="en-US" sz="2800" kern="1200"/>
        </a:p>
      </dsp:txBody>
      <dsp:txXfrm>
        <a:off x="580897" y="652536"/>
        <a:ext cx="6140063" cy="75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758362"/>
          <a:ext cx="8671572" cy="2754259"/>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010" tIns="791464" rIns="67301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Highlighting developments in the context for international business</a:t>
          </a:r>
        </a:p>
        <a:p>
          <a:pPr marL="228600" lvl="1" indent="-228600" algn="l" defTabSz="1066800" rtl="0">
            <a:lnSpc>
              <a:spcPct val="90000"/>
            </a:lnSpc>
            <a:spcBef>
              <a:spcPct val="0"/>
            </a:spcBef>
            <a:spcAft>
              <a:spcPct val="15000"/>
            </a:spcAft>
            <a:buChar char="•"/>
          </a:pPr>
          <a:r>
            <a:rPr lang="en-US" sz="2400" kern="1200" dirty="0">
              <a:latin typeface="Calibri Light" panose="020F0302020204030204"/>
            </a:rPr>
            <a:t>Highlighting the</a:t>
          </a:r>
          <a:r>
            <a:rPr lang="en-US" sz="2400" kern="1200" dirty="0"/>
            <a:t> concept of risk-based due diligence</a:t>
          </a:r>
        </a:p>
        <a:p>
          <a:pPr marL="228600" lvl="1" indent="-228600" algn="l" defTabSz="1066800">
            <a:lnSpc>
              <a:spcPct val="90000"/>
            </a:lnSpc>
            <a:spcBef>
              <a:spcPct val="0"/>
            </a:spcBef>
            <a:spcAft>
              <a:spcPct val="15000"/>
            </a:spcAft>
            <a:buChar char="•"/>
          </a:pPr>
          <a:r>
            <a:rPr lang="en-US" sz="2400" kern="1200" dirty="0"/>
            <a:t>Underscoring the role of government in creating an enabling environment for responsible business conduct</a:t>
          </a:r>
        </a:p>
      </dsp:txBody>
      <dsp:txXfrm>
        <a:off x="0" y="758362"/>
        <a:ext cx="8671572" cy="2754259"/>
      </dsp:txXfrm>
    </dsp:sp>
    <dsp:sp modelId="{84959EAA-3C13-4823-BF6D-81257F0C2CD7}">
      <dsp:nvSpPr>
        <dsp:cNvPr id="0" name=""/>
        <dsp:cNvSpPr/>
      </dsp:nvSpPr>
      <dsp:spPr>
        <a:xfrm>
          <a:off x="445172" y="318614"/>
          <a:ext cx="6070100" cy="854445"/>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9435" tIns="0" rIns="229435" bIns="0" numCol="1" spcCol="1270" anchor="ctr" anchorCtr="0">
          <a:noAutofit/>
        </a:bodyPr>
        <a:lstStyle/>
        <a:p>
          <a:pPr marL="0" lvl="0" indent="0" algn="l" defTabSz="1244600">
            <a:lnSpc>
              <a:spcPct val="90000"/>
            </a:lnSpc>
            <a:spcBef>
              <a:spcPct val="0"/>
            </a:spcBef>
            <a:spcAft>
              <a:spcPct val="35000"/>
            </a:spcAft>
            <a:buNone/>
          </a:pPr>
          <a:r>
            <a:rPr lang="en-GB" sz="2800" kern="1200" dirty="0"/>
            <a:t>What’s new?</a:t>
          </a:r>
          <a:endParaRPr lang="en-US" sz="2800" kern="1200" dirty="0"/>
        </a:p>
      </dsp:txBody>
      <dsp:txXfrm>
        <a:off x="486883" y="360325"/>
        <a:ext cx="5986678" cy="771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321124"/>
          <a:ext cx="8888490" cy="442975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791464"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n-lt"/>
            </a:rPr>
            <a:t>Concept of a multinational enterprise</a:t>
          </a:r>
        </a:p>
        <a:p>
          <a:pPr marL="228600" lvl="1" indent="-228600" algn="l" defTabSz="1066800">
            <a:lnSpc>
              <a:spcPct val="90000"/>
            </a:lnSpc>
            <a:spcBef>
              <a:spcPct val="0"/>
            </a:spcBef>
            <a:spcAft>
              <a:spcPct val="15000"/>
            </a:spcAft>
            <a:buChar char="•"/>
          </a:pPr>
          <a:r>
            <a:rPr lang="en-US" sz="2400" kern="1200">
              <a:latin typeface="+mn-lt"/>
            </a:rPr>
            <a:t>Risk-based due diligence</a:t>
          </a:r>
        </a:p>
        <a:p>
          <a:pPr marL="228600" lvl="1" indent="-228600" algn="l" defTabSz="1066800">
            <a:lnSpc>
              <a:spcPct val="90000"/>
            </a:lnSpc>
            <a:spcBef>
              <a:spcPct val="0"/>
            </a:spcBef>
            <a:spcAft>
              <a:spcPct val="15000"/>
            </a:spcAft>
            <a:buChar char="•"/>
          </a:pPr>
          <a:r>
            <a:rPr lang="en-US" sz="2400" kern="1200">
              <a:latin typeface="+mn-lt"/>
            </a:rPr>
            <a:t>Meaningful consultation</a:t>
          </a:r>
        </a:p>
        <a:p>
          <a:pPr marL="228600" lvl="1" indent="-228600" algn="l" defTabSz="1066800" rtl="0">
            <a:lnSpc>
              <a:spcPct val="90000"/>
            </a:lnSpc>
            <a:spcBef>
              <a:spcPct val="0"/>
            </a:spcBef>
            <a:spcAft>
              <a:spcPct val="15000"/>
            </a:spcAft>
            <a:buChar char="•"/>
          </a:pPr>
          <a:r>
            <a:rPr lang="en-US" sz="2400" kern="1200">
              <a:latin typeface="+mn-lt"/>
            </a:rPr>
            <a:t>Responsible engagement and disengagement</a:t>
          </a:r>
        </a:p>
        <a:p>
          <a:pPr marL="228600" lvl="1" indent="-228600" algn="l" defTabSz="1066800">
            <a:lnSpc>
              <a:spcPct val="90000"/>
            </a:lnSpc>
            <a:spcBef>
              <a:spcPct val="0"/>
            </a:spcBef>
            <a:spcAft>
              <a:spcPct val="15000"/>
            </a:spcAft>
            <a:buChar char="•"/>
          </a:pPr>
          <a:r>
            <a:rPr lang="en-US" sz="2400" kern="1200">
              <a:latin typeface="+mn-lt"/>
            </a:rPr>
            <a:t>Business relationships</a:t>
          </a:r>
        </a:p>
        <a:p>
          <a:pPr marL="228600" lvl="1" indent="-228600" algn="l" defTabSz="1066800">
            <a:lnSpc>
              <a:spcPct val="90000"/>
            </a:lnSpc>
            <a:spcBef>
              <a:spcPct val="0"/>
            </a:spcBef>
            <a:spcAft>
              <a:spcPct val="15000"/>
            </a:spcAft>
            <a:buChar char="•"/>
          </a:pPr>
          <a:r>
            <a:rPr lang="en-US" sz="2400" kern="1200">
              <a:latin typeface="+mn-lt"/>
            </a:rPr>
            <a:t>Individual consumers</a:t>
          </a:r>
        </a:p>
        <a:p>
          <a:pPr marL="228600" lvl="1" indent="-228600" algn="l" defTabSz="1066800">
            <a:lnSpc>
              <a:spcPct val="90000"/>
            </a:lnSpc>
            <a:spcBef>
              <a:spcPct val="0"/>
            </a:spcBef>
            <a:spcAft>
              <a:spcPct val="15000"/>
            </a:spcAft>
            <a:buChar char="•"/>
          </a:pPr>
          <a:r>
            <a:rPr lang="en-US" sz="2400" kern="1200">
              <a:latin typeface="+mn-lt"/>
            </a:rPr>
            <a:t>Reprisals</a:t>
          </a:r>
        </a:p>
        <a:p>
          <a:pPr marL="228600" lvl="1" indent="-228600" algn="l" defTabSz="1066800">
            <a:lnSpc>
              <a:spcPct val="90000"/>
            </a:lnSpc>
            <a:spcBef>
              <a:spcPct val="0"/>
            </a:spcBef>
            <a:spcAft>
              <a:spcPct val="15000"/>
            </a:spcAft>
            <a:buChar char="•"/>
          </a:pPr>
          <a:r>
            <a:rPr lang="en-US" sz="2400" kern="1200">
              <a:latin typeface="+mn-lt"/>
            </a:rPr>
            <a:t>Lobbying activities</a:t>
          </a:r>
        </a:p>
        <a:p>
          <a:pPr marL="228600" lvl="1" indent="-228600" algn="l" defTabSz="1066800">
            <a:lnSpc>
              <a:spcPct val="90000"/>
            </a:lnSpc>
            <a:spcBef>
              <a:spcPct val="0"/>
            </a:spcBef>
            <a:spcAft>
              <a:spcPct val="15000"/>
            </a:spcAft>
            <a:buChar char="•"/>
          </a:pPr>
          <a:r>
            <a:rPr lang="en-US" sz="2400" kern="1200">
              <a:latin typeface="+mn-lt"/>
            </a:rPr>
            <a:t>Alignment of self-regulatory initiatives</a:t>
          </a:r>
        </a:p>
      </dsp:txBody>
      <dsp:txXfrm>
        <a:off x="0" y="321124"/>
        <a:ext cx="8888490" cy="4429756"/>
      </dsp:txXfrm>
    </dsp:sp>
    <dsp:sp modelId="{0933DE9E-DD95-4474-A654-C8631E6F3664}">
      <dsp:nvSpPr>
        <dsp:cNvPr id="0" name=""/>
        <dsp:cNvSpPr/>
      </dsp:nvSpPr>
      <dsp:spPr>
        <a:xfrm>
          <a:off x="501577" y="58929"/>
          <a:ext cx="6353474" cy="81632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41426" y="98778"/>
        <a:ext cx="6273776" cy="7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687060"/>
          <a:ext cx="8850235" cy="28899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877" tIns="874776" rIns="68687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Alignment with the G20/OECD Principles of Corporate Governance</a:t>
          </a:r>
        </a:p>
        <a:p>
          <a:pPr marL="228600" lvl="1" indent="-228600" algn="l" defTabSz="1066800">
            <a:lnSpc>
              <a:spcPct val="90000"/>
            </a:lnSpc>
            <a:spcBef>
              <a:spcPct val="0"/>
            </a:spcBef>
            <a:spcAft>
              <a:spcPct val="15000"/>
            </a:spcAft>
            <a:buChar char="•"/>
          </a:pPr>
          <a:r>
            <a:rPr lang="en-US" sz="2400" kern="1200">
              <a:latin typeface="+mn-lt"/>
            </a:rPr>
            <a:t>Corporate disclosure and reporting</a:t>
          </a:r>
        </a:p>
        <a:p>
          <a:pPr marL="228600" lvl="1" indent="-228600" algn="l" defTabSz="1066800">
            <a:lnSpc>
              <a:spcPct val="90000"/>
            </a:lnSpc>
            <a:spcBef>
              <a:spcPct val="0"/>
            </a:spcBef>
            <a:spcAft>
              <a:spcPct val="15000"/>
            </a:spcAft>
            <a:buChar char="•"/>
          </a:pPr>
          <a:r>
            <a:rPr lang="en-US" sz="2400" kern="1200">
              <a:latin typeface="+mn-lt"/>
            </a:rPr>
            <a:t>Alignment with due diligence reporting expectations</a:t>
          </a:r>
        </a:p>
        <a:p>
          <a:pPr marL="228600" lvl="1" indent="-228600" algn="l" defTabSz="1066800">
            <a:lnSpc>
              <a:spcPct val="90000"/>
            </a:lnSpc>
            <a:spcBef>
              <a:spcPct val="0"/>
            </a:spcBef>
            <a:spcAft>
              <a:spcPct val="15000"/>
            </a:spcAft>
            <a:buChar char="•"/>
          </a:pPr>
          <a:r>
            <a:rPr lang="en-US" sz="2400" kern="1200">
              <a:latin typeface="+mn-lt"/>
            </a:rPr>
            <a:t>Defining materiality</a:t>
          </a:r>
        </a:p>
      </dsp:txBody>
      <dsp:txXfrm>
        <a:off x="0" y="687060"/>
        <a:ext cx="8850235" cy="2889917"/>
      </dsp:txXfrm>
    </dsp:sp>
    <dsp:sp modelId="{84959EAA-3C13-4823-BF6D-81257F0C2CD7}">
      <dsp:nvSpPr>
        <dsp:cNvPr id="0" name=""/>
        <dsp:cNvSpPr/>
      </dsp:nvSpPr>
      <dsp:spPr>
        <a:xfrm>
          <a:off x="454136" y="195205"/>
          <a:ext cx="6195164" cy="894422"/>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4162" tIns="0" rIns="234162"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497798" y="238867"/>
        <a:ext cx="6107840" cy="80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260988"/>
          <a:ext cx="8900949" cy="229984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13" tIns="604012" rIns="69081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Special attention to at-risk individuals and groups</a:t>
          </a:r>
        </a:p>
        <a:p>
          <a:pPr marL="228600" lvl="1" indent="-228600" algn="l" defTabSz="1066800" rtl="0">
            <a:lnSpc>
              <a:spcPct val="90000"/>
            </a:lnSpc>
            <a:spcBef>
              <a:spcPct val="0"/>
            </a:spcBef>
            <a:spcAft>
              <a:spcPct val="15000"/>
            </a:spcAft>
            <a:buChar char="•"/>
          </a:pPr>
          <a:r>
            <a:rPr lang="en-US" sz="2400" kern="1200">
              <a:latin typeface="+mn-lt"/>
            </a:rPr>
            <a:t>Human rights defenders</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Indigenous Peoples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Enhanced due diligence in context of armed conflict</a:t>
          </a:r>
        </a:p>
      </dsp:txBody>
      <dsp:txXfrm>
        <a:off x="0" y="1260988"/>
        <a:ext cx="8900949" cy="2299842"/>
      </dsp:txXfrm>
    </dsp:sp>
    <dsp:sp modelId="{84959EAA-3C13-4823-BF6D-81257F0C2CD7}">
      <dsp:nvSpPr>
        <dsp:cNvPr id="0" name=""/>
        <dsp:cNvSpPr/>
      </dsp:nvSpPr>
      <dsp:spPr>
        <a:xfrm>
          <a:off x="480126" y="772911"/>
          <a:ext cx="623066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504" tIns="0" rIns="23550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0858" y="813643"/>
        <a:ext cx="6149200" cy="752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A679-F28C-4B79-B3CB-4A6608021508}">
      <dsp:nvSpPr>
        <dsp:cNvPr id="0" name=""/>
        <dsp:cNvSpPr/>
      </dsp:nvSpPr>
      <dsp:spPr>
        <a:xfrm>
          <a:off x="0" y="542059"/>
          <a:ext cx="8788303" cy="3358354"/>
        </a:xfrm>
        <a:prstGeom prst="rect">
          <a:avLst/>
        </a:prstGeom>
        <a:solidFill>
          <a:schemeClr val="bg1">
            <a:alpha val="6200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070" tIns="604012" rIns="68207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Respect the rights of all workers to freedom of association and collective bargaining</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Prevent human trafficking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Training for up-skilling and re-skilling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sp:txBody>
      <dsp:txXfrm>
        <a:off x="0" y="542059"/>
        <a:ext cx="8788303" cy="3358354"/>
      </dsp:txXfrm>
    </dsp:sp>
    <dsp:sp modelId="{BDB90F6F-E353-4223-9197-C3E670E16C30}">
      <dsp:nvSpPr>
        <dsp:cNvPr id="0" name=""/>
        <dsp:cNvSpPr/>
      </dsp:nvSpPr>
      <dsp:spPr>
        <a:xfrm>
          <a:off x="530932" y="0"/>
          <a:ext cx="6151812" cy="867614"/>
        </a:xfrm>
        <a:prstGeom prst="roundRect">
          <a:avLst/>
        </a:prstGeom>
        <a:solidFill>
          <a:schemeClr val="lt1"/>
        </a:solidFill>
        <a:ln w="12700" cap="flat" cmpd="sng" algn="ctr">
          <a:solidFill>
            <a:srgbClr val="1F7388"/>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32524" tIns="0" rIns="23252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73285" y="42353"/>
        <a:ext cx="6067106" cy="782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908217"/>
          <a:ext cx="8979578" cy="288443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915" tIns="812292" rIns="69691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Climate mitigation and adaptation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Biodiversity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Circular economy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Animal welfare</a:t>
          </a:r>
        </a:p>
      </dsp:txBody>
      <dsp:txXfrm>
        <a:off x="0" y="908217"/>
        <a:ext cx="8979578" cy="2884434"/>
      </dsp:txXfrm>
    </dsp:sp>
    <dsp:sp modelId="{84959EAA-3C13-4823-BF6D-81257F0C2CD7}">
      <dsp:nvSpPr>
        <dsp:cNvPr id="0" name=""/>
        <dsp:cNvSpPr/>
      </dsp:nvSpPr>
      <dsp:spPr>
        <a:xfrm>
          <a:off x="484367" y="420141"/>
          <a:ext cx="628570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7585" tIns="0" rIns="23758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5099" y="460873"/>
        <a:ext cx="6204240" cy="752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363779"/>
          <a:ext cx="8938634" cy="18777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737" tIns="583184" rIns="69373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Adding other forms of corruption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Business relationships </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Collective action</a:t>
          </a:r>
        </a:p>
      </dsp:txBody>
      <dsp:txXfrm>
        <a:off x="0" y="1363779"/>
        <a:ext cx="8938634" cy="1877776"/>
      </dsp:txXfrm>
    </dsp:sp>
    <dsp:sp modelId="{84959EAA-3C13-4823-BF6D-81257F0C2CD7}">
      <dsp:nvSpPr>
        <dsp:cNvPr id="0" name=""/>
        <dsp:cNvSpPr/>
      </dsp:nvSpPr>
      <dsp:spPr>
        <a:xfrm>
          <a:off x="482158" y="875702"/>
          <a:ext cx="625704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6501" tIns="0" rIns="23650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2890" y="916434"/>
        <a:ext cx="6175579" cy="752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15756"/>
          <a:ext cx="9126448" cy="14547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314" tIns="541528" rIns="70831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Risks of e-commerce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Sustainability-related product claims </a:t>
          </a:r>
        </a:p>
      </dsp:txBody>
      <dsp:txXfrm>
        <a:off x="0" y="1815756"/>
        <a:ext cx="9126448" cy="1454717"/>
      </dsp:txXfrm>
    </dsp:sp>
    <dsp:sp modelId="{84959EAA-3C13-4823-BF6D-81257F0C2CD7}">
      <dsp:nvSpPr>
        <dsp:cNvPr id="0" name=""/>
        <dsp:cNvSpPr/>
      </dsp:nvSpPr>
      <dsp:spPr>
        <a:xfrm>
          <a:off x="492289" y="1348462"/>
          <a:ext cx="638851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471" tIns="0" rIns="24147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33021" y="1389194"/>
        <a:ext cx="6307049" cy="7529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923E-EB14-427E-9750-9132C770771C}"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0676-D282-42BC-BCA7-F81A82DEF4C2}" type="slidenum">
              <a:rPr lang="en-US" smtClean="0"/>
              <a:t>‹#›</a:t>
            </a:fld>
            <a:endParaRPr lang="en-US"/>
          </a:p>
        </p:txBody>
      </p:sp>
    </p:spTree>
    <p:extLst>
      <p:ext uri="{BB962C8B-B14F-4D97-AF65-F5344CB8AC3E}">
        <p14:creationId xmlns:p14="http://schemas.microsoft.com/office/powerpoint/2010/main" val="236787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a:t>
            </a:fld>
            <a:endParaRPr lang="en-US"/>
          </a:p>
        </p:txBody>
      </p:sp>
    </p:spTree>
    <p:extLst>
      <p:ext uri="{BB962C8B-B14F-4D97-AF65-F5344CB8AC3E}">
        <p14:creationId xmlns:p14="http://schemas.microsoft.com/office/powerpoint/2010/main" val="4008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Employment and Industrial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recommends that enterprises respect the International Labour Organization (ILO) fundamental principles and rights at work (ILO core conventions) as well as a range of principles related to industrial relations, worker training, and adequate wages and working conditions.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b="1" dirty="0"/>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the rights of all workers to freedom of association and collective bargaining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that enterprises should provide a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safe and healthy working environment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line with the ILO Declaration on Fundamental Principles and Rights at Work;</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human trafficking, forced labour and coercive means, including debt bondage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bolster transparency around actions taken to address risks of forced labour associated with their operations, products and services;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 for up-skilling and re-skilling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anticipate future changes in operations and employer needs, including those responding to societal, environmental technological changes, risks and opportunities linked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 digitalisation, just transition and sustainable development.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recommendation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 reasonable notice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 representatives of workers and relevant government authorities, of changes in their operations which would have major effects upon the livelihood of their workers, includes moves towards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involving collective or large-scale layoffs or dismissals.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10</a:t>
            </a:fld>
            <a:endParaRPr lang="en-US"/>
          </a:p>
        </p:txBody>
      </p:sp>
    </p:spTree>
    <p:extLst>
      <p:ext uri="{BB962C8B-B14F-4D97-AF65-F5344CB8AC3E}">
        <p14:creationId xmlns:p14="http://schemas.microsoft.com/office/powerpoint/2010/main" val="330204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environmental impacts associated with their operations, products and services, including in relation to climate change and biodiversity. Main updates include:</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and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should carry out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to assess and address adverse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adding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non-exhaustive list of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may be associated with their activities including a) climate change; b) biodiversity loss; c) degradation of land, marine and freshwater ecosystems; d) deforestation; e) air, water and soil pollution; f) mismanagement of waste, including hazardous substances;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under the Guidelines,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understood as significant changes in the environment or biota which have harmful effects on the composition, resilience, productivity or carrying capacity of natural and managed ecosystems, or on the operation of socio-economic systems or on people;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how, under the Guidelines, an enterprise can be involved with adverse environmental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“causes” an adverse environmental impact </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if its activities on their own are sufficient to result in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“contributes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activities, in combination with the activities of other entities cause the impact, or if the activities of the enterprise cause, facilitate or incentivise another entity to cause an adverse impact;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environmental impacts can also be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directly linked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an enterprise’s business operations, products or services by a business relationship, even if it does not contribute to those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while in some instances it will be possible to assess, based on available science and information, to what extent an enterprise is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contributing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other instances such an assessment may be based on the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extent to which its activities are consistent with relevant standards and benchmarks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limitations to carrying out environmental due diligence may include lack of availability of environmental data or technologies, as well as the importance of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 to small- and medium-sized enterprises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small holders;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adverse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are often closely interlinked with other matters covered by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such as health and safety, impacts to workers and communities, access to livelihoods or land tenure rights, and that environmental due diligence will often involve taking into account multiple environmental, social and developmental priorities.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the imperatives of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just transition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it is important for enterprises to assess and address social impacts, </a:t>
            </a:r>
            <a:r>
              <a:rPr lang="en-GB" sz="1800" dirty="0">
                <a:effectLst/>
                <a:latin typeface="Arial" panose="020B0604020202020204" pitchFamily="34" charset="0"/>
                <a:ea typeface="Arial" panose="020B0604020202020204" pitchFamily="34" charset="0"/>
                <a:cs typeface="Times New Roman" panose="02020603050405020304" pitchFamily="18" charset="0"/>
              </a:rPr>
              <a:t>including on the workforce,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both in their transition away from environmentally harmful practices, as well as towards greener industries or practices, such as the use of renewable energy.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Climate change mitigation and adaptation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that their greenhouse gas emissions and impact on carbon sinks are consistent with internationally agreed global temperature goals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best available science, including as assessed by the Intergovernmental Panel on Climate Change (IPCC);</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introduce and implement science-based policies, strategies and transition plans on climate change mitigation and adaptation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adopting, implementing, monitoring and reporting on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mitigation targets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short, medium and long-term;</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science-based;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include absolute and also, where relevant, intensity-based GHG reduction targets; and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that take into account scope 1, 2, and, to the extent possible based on best available information, scope 3 GHG emissions.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the importance of reporting against, reviewing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updating targets regularly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latest available scientific evidence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as different national or industry specific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transition pathways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developed and updated;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 eliminating or reducing sources of emissions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offsetting, compensation, or neutralization measures, noting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carbon credits or offsets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may be considered as a means to address unabated emissions as a last resort, should be of high environmental integrity, and should not draw attention away from the need to reduce emissions or contribute to locking in greenhouse gas intensive processes and infrastructures;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avoid activities, which undermine climate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adaption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resilience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communities, workers and ecosystems.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contribute to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conservation of biological 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sustainable use of their components, and the fair and equitable sharing of the benefits arising out of the utilisation of genetic resources and avoid and address land, marine and freshwater degradation, including deforestation;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efforts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or mitigate adverse impacts on biodiversity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be guided by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 mitigation hierarchy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which recommends first seeking to avoid damage to biodiversity, reducing or minimising it where avoidance is not possible, and using offsets and restoration as a last resort for adverse impacts that cannot be avoided;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where appropriate, enterprises should also contribute to sustainable land and forest management, including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restoration, afforestation, reforestation including reduction of land, marine and freshwater degradation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Sustainable consumption and production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adopt technologies, where feasible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best available technologies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improve environmental performance;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and provide products or services that have no undue environmental impacts; are safe in their intended use; are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durable, reparable and can be reused, recycled, or disposed of safely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are produced in an environmentally sound manner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uses natural resources sustainably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minimises as far as possible energy and material input as well as generation of pollution, greenhouse gas emissions and waste, in particular hazardous waste;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promote higher levels of awareness among customers of the environmental implications of using the products and services of the enterprise, including by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relevant and accurate information on their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example, on greenhouse gas emissions, impacts on biodiversity, resource efficiency, reparability and recyclability or other environmental issues).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Animal welfare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animal welfare standards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 aligned </a:t>
            </a:r>
            <a:r>
              <a:rPr lang="en-GB" sz="10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aligned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the World Organisation for Animal Health (WOAH) Terrestrial Code, and noting that an animal experiences good welfare if the animal is healthy, comfortable, well nourished, safe, is not suffering from unpleasant states such as pain, fear and distress, and is able to express behaviours that are important for its physical and mental state.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11</a:t>
            </a:fld>
            <a:endParaRPr lang="en-US"/>
          </a:p>
        </p:txBody>
      </p:sp>
    </p:spTree>
    <p:extLst>
      <p:ext uri="{BB962C8B-B14F-4D97-AF65-F5344CB8AC3E}">
        <p14:creationId xmlns:p14="http://schemas.microsoft.com/office/powerpoint/2010/main" val="274344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Combatting Bribery and Other Forms of Corruption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do not engage in any act of bribery or other forms of corruption. This applies to both supply and demand of corruption by the enterprise and to interactions with both public officials and with employees of other enterprises. Main updates include:</a:t>
            </a:r>
          </a:p>
          <a:p>
            <a:pPr marL="0" lvl="0" indent="0" algn="just">
              <a:lnSpc>
                <a:spcPts val="1300"/>
              </a:lnSpc>
              <a:spcBef>
                <a:spcPts val="600"/>
              </a:spcBef>
              <a:spcAft>
                <a:spcPts val="600"/>
              </a:spcAft>
              <a:buFont typeface="+mj-lt"/>
              <a:buNone/>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impacts on matters covered by the Guidelines are often enabled by means of corruption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anti-corruption due diligence by enterprises is an important contribution to the avoidance of other adverse impacts covered by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Extending the chapter beyond offering, promising, giving, requesting, agreeing to or accepting bribes to also include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forms of corruption including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trading in influence, embezzlement and misuse of sponsorships and charitable donations;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this includes bribery and other forms of corruption involving both public officials and employees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entities with which an enterprise has a business relationship;</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ensure that their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agents avoid exercising illicit influence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comply with professional standards in their relations with public officials;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enterprises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misconduct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related to bribery and other forms of corruption, as well as the measures adopted to address cases of suspected bribery and other forms of corruption.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political contributions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require senior management approval and that workers should not be obliged to support a political candidate or a political organisation.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collective action and meaningful engagement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local and international civil society organisations, business, professional associations, and international organisations,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coordinated actions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address the solicitation and acceptance of bribes, may help enterprises mitigate corruption risks that one enterprise cannot mitigate individually.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12</a:t>
            </a:fld>
            <a:endParaRPr lang="en-US"/>
          </a:p>
        </p:txBody>
      </p:sp>
    </p:spTree>
    <p:extLst>
      <p:ext uri="{BB962C8B-B14F-4D97-AF65-F5344CB8AC3E}">
        <p14:creationId xmlns:p14="http://schemas.microsoft.com/office/powerpoint/2010/main" val="38455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Consumer Interests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act in accordance with fair business, marketing and advertising practices and that their goods and services do not adversely impact consumers.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take steps to reduce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risks of e-commerce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so that the level of protection is not less than that provided in more traditional forms of commerce, including with regard to safety and privacy.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any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sustainability-related claims enterprises make about their products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services should be based on adequate evidence and, as applicable, proper tests and verification including information on the energy efficiency and the degree of recyclability, durability, and reparability of products, the sustainability attributes of financial products and services or, for example, in the case of food products, information on agricultural practices or nutritional attributes.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13</a:t>
            </a:fld>
            <a:endParaRPr lang="en-US"/>
          </a:p>
        </p:txBody>
      </p:sp>
    </p:spTree>
    <p:extLst>
      <p:ext uri="{BB962C8B-B14F-4D97-AF65-F5344CB8AC3E}">
        <p14:creationId xmlns:p14="http://schemas.microsoft.com/office/powerpoint/2010/main" val="81052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 Technology and Innovation </a:t>
            </a:r>
          </a:p>
          <a:p>
            <a:pPr algn="just">
              <a:lnSpc>
                <a:spcPts val="1300"/>
              </a:lnSpc>
              <a:spcBef>
                <a:spcPts val="600"/>
              </a:spcBef>
              <a:spcAft>
                <a:spcPts val="6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impacts associated with the development, financing, sale, licensing, trade and use of technology, including gathering and using data, as well as scientific research and innovation.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risk-based due diligence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actual and potential adverse impacts related to science, technology and innovation,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financing, sale, licensing, trade and use of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gathering and using data, as well as scientific research and innovation;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under the Guidelines,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including, among other issues, research and exploration. Technology is understood to include digital technology, non-digital technology, and digital services, as well as digital ecosystems that facilitate their development and use.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Innovation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the process of developing a new or improved product, service or process with the intent of making it available to potential users or bringing it into use by the enterprise.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Data</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to refer to recorded information in structured or unstructured formats, including text, images, sound, and video.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due diligence should take into account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known or reasonably foreseeable circumstances related to the use of the product or service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provided in accordance with its intended purpose, or under conditions of reasonably foreseeable improper use or misuse, which may give rise to adverse impacts;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adoption, throughout the data value cycle,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data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codes of conduct, ethical principles, rules regarding manipulation and coercion of consumers, and privacy and data protection norms;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and diffusion of technology by enterprises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voluntary, safe, secure and mutually agreed terms with due regard to the protection of intellectual property rights, confidentiality obligations, privacy, personal data protection, export controls and non-discrimination principles;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make efforts to identify situations where certain actors may seek to benefit from technology transfer in order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misuse civilian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digital security risk management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 manner that is consistent with the other chapters of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all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 concerning children and youth</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participation in, or engagement with the digital environment, enterprises should take into account, as appropriate, the child’s best interests as a primary consideration.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14</a:t>
            </a:fld>
            <a:endParaRPr lang="en-US"/>
          </a:p>
        </p:txBody>
      </p:sp>
    </p:spTree>
    <p:extLst>
      <p:ext uri="{BB962C8B-B14F-4D97-AF65-F5344CB8AC3E}">
        <p14:creationId xmlns:p14="http://schemas.microsoft.com/office/powerpoint/2010/main" val="218049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Competition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domestic and multinational enterprises to carry out their activities in a manner consistent with applicable competition laws and regulations, taking into account the competition laws of all jurisdictions in which the activities may have anti-competitive effects.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credible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initiatives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not inherently in tension with the purposes of competition law and typically collaboration in such initiatives will not be in breach of such laws.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may be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 to competition law when buying labour input</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workers in a similar way as when buying other goods and services and that in such cases enterprises should ensure they comply with applicable laws in their recruitment and employment policies, and when planning mergers and acquisitions.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15</a:t>
            </a:fld>
            <a:endParaRPr lang="en-US"/>
          </a:p>
        </p:txBody>
      </p:sp>
    </p:spTree>
    <p:extLst>
      <p:ext uri="{BB962C8B-B14F-4D97-AF65-F5344CB8AC3E}">
        <p14:creationId xmlns:p14="http://schemas.microsoft.com/office/powerpoint/2010/main" val="305411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Taxation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comply with both the letter and spirit of tax laws and regulations of the countries in which they operate and make timely tax payments.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the transparency-related provisions of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OECD/G20 Inclusive Framework on Base Erosion and Profit Shifting</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(BEPS) project;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updates to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pricing guidelines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the importance of the Multilateral Convention to Implement Tax Treaty Related Measures to Prevent Base Erosion and Profit Shifting.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16</a:t>
            </a:fld>
            <a:endParaRPr lang="en-US"/>
          </a:p>
        </p:txBody>
      </p:sp>
    </p:spTree>
    <p:extLst>
      <p:ext uri="{BB962C8B-B14F-4D97-AF65-F5344CB8AC3E}">
        <p14:creationId xmlns:p14="http://schemas.microsoft.com/office/powerpoint/2010/main" val="8541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National Contact Points for Responsible Business 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(NCPs) are agencies established by governments.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Their mandate is twofold: to promote the OECD Guidelines for Multinational Enterprises, and related due diligence guidance, and to handle cases (referred to as “specific instances”) as a non-judicial grievance mechanism.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51 governments adhering to the Guidelines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have the legal obligation to set up an NCP. The Guidelines remain the only international instrument on responsible business conduct that includes a national implementation mechanism.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Promotional activities include: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Websites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800" dirty="0">
                <a:solidFill>
                  <a:prstClr val="white"/>
                </a:solidFill>
                <a:latin typeface="Arial"/>
              </a:rPr>
              <a:t>Trainings/workshops/</a:t>
            </a:r>
            <a:r>
              <a:rPr lang="fr-FR" sz="1800" dirty="0" err="1">
                <a:solidFill>
                  <a:prstClr val="white"/>
                </a:solidFill>
                <a:latin typeface="Arial"/>
              </a:rPr>
              <a:t>events</a:t>
            </a:r>
            <a:endParaRPr lang="en-GB" sz="1800" dirty="0">
              <a:solidFill>
                <a:prstClr val="white"/>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solidFill>
                  <a:prstClr val="white"/>
                </a:solidFill>
                <a:effectLst/>
                <a:latin typeface="Arial"/>
                <a:ea typeface="Arial" panose="020B0604020202020204" pitchFamily="34" charset="0"/>
                <a:cs typeface="Times New Roman" panose="02020603050405020304" pitchFamily="18" charset="0"/>
              </a:rPr>
              <a:t>Development of informational materials such as flyers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dirty="0">
              <a:solidFill>
                <a:prstClr val="white"/>
              </a:solidFill>
              <a:effectLst/>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As a grievance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 Non-judicial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Handled 650 cases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Cases relate to over 100 countries and territories </a:t>
            </a:r>
          </a:p>
          <a:p>
            <a:endParaRPr lang="en-GB" dirty="0"/>
          </a:p>
          <a:p>
            <a:r>
              <a:rPr lang="en-GB" dirty="0"/>
              <a:t>In addition to those two main responsibilities, NCPs can also lend their support to their government‘s efforts in the development, implementation and coherence of public policies to promote RBC. In this role, NCPs may provide data and expertise with a view to legislations on due diligence, or play a role in developing a National Action Plan on RBC or on Business and Human Rights.</a:t>
            </a: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17</a:t>
            </a:fld>
            <a:endParaRPr lang="en-US"/>
          </a:p>
        </p:txBody>
      </p:sp>
    </p:spTree>
    <p:extLst>
      <p:ext uri="{BB962C8B-B14F-4D97-AF65-F5344CB8AC3E}">
        <p14:creationId xmlns:p14="http://schemas.microsoft.com/office/powerpoint/2010/main" val="161279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updates to the Procedures seek to achieve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three main objectives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Improving functional equivalence in the NCP network, meaning that all NCPs operate with an equivalent degree of effectiveness regardless of their structure</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the NCP mandate and reinforcing NCP authority</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Ensuring effective and efficient handling of grievances, which are called “specific instances” in NCP jargon</a:t>
            </a:r>
          </a:p>
          <a:p>
            <a:pPr marL="342900" lvl="0" indent="-342900" algn="just">
              <a:lnSpc>
                <a:spcPts val="1300"/>
              </a:lnSpc>
              <a:spcAft>
                <a:spcPts val="300"/>
              </a:spcAft>
              <a:buClr>
                <a:srgbClr val="4E81BD"/>
              </a:buClr>
              <a:buFont typeface="Symbol" panose="05050102010706020507" pitchFamily="18" charset="2"/>
              <a:buChar char=""/>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addition, National Contact Points are now known as National Contact Points for Responsible Business Conduct.</a:t>
            </a:r>
          </a:p>
          <a:p>
            <a:pPr marL="342900" lvl="0" indent="-342900" algn="just">
              <a:lnSpc>
                <a:spcPts val="1300"/>
              </a:lnSpc>
              <a:spcAft>
                <a:spcPts val="300"/>
              </a:spcAft>
              <a:buClr>
                <a:srgbClr val="4E81BD"/>
              </a:buClr>
              <a:buFont typeface="Symbol" panose="05050102010706020507" pitchFamily="18" charset="2"/>
              <a:buChar char=""/>
            </a:pPr>
            <a:endParaRPr lang="en-GB" sz="1800" b="1" dirty="0">
              <a:solidFill>
                <a:srgbClr val="000000"/>
              </a:solidFill>
              <a:effectLst/>
              <a:latin typeface="Arial" panose="020B060402020202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Functional equivalence</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Inclusion of a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 of functional equivalence</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all NCPs, meaning that they should operate with an equivalent degree of effectiveness through achieving the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core effectiveness criteria</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Visibility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Accessibility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Transparency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Accountability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Impartiality and equitability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Predictability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Compatibility with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Stronger requirements on Adherents to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make available human and financial resources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their NCPs so that they can fulfil their responsibilities in a way that fully meets the core effectiveness criteria, taking into account internal budget capacity and practices; and recommendation to provide NCPs with such resources as part of a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dedicated budget</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where appropriate;</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provisions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 stakeholder confidence </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NCPs, including an expectation to develop and maintain meaningful relations and engage with stakeholders, and a recommendation to include representatives of stakeholders in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advisory or oversight bodies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useful to assist the NCP in its tasks;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Creation of a mechanism whereby the Investment Committee can make recommendations to an Adherent whose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 has manifestly not been operating in a way consistent with the Procedures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Replacement of the current system of voluntary NCP peer reviews with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mandatory periodic peer reviews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subject to modalities to be adopted by the WPRBC</a:t>
            </a: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18</a:t>
            </a:fld>
            <a:endParaRPr lang="en-US"/>
          </a:p>
        </p:txBody>
      </p:sp>
    </p:spTree>
    <p:extLst>
      <p:ext uri="{BB962C8B-B14F-4D97-AF65-F5344CB8AC3E}">
        <p14:creationId xmlns:p14="http://schemas.microsoft.com/office/powerpoint/2010/main" val="38146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Mandate and authority</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description of the mandate of NCPs in respect of specific instances as that of a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non-judicial grievance mechanism</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strengthening of their authority to deliver that mandate through the addition of provisions: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make recommendations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no agreement was reached by the parties;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follow up</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on the implementation of recommendations or, if any, the agreement reached by the parties, and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publish a follow-up statement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Giving NCPs the possibility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set out their 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 its final statement on whether the enterprise observed the Guidelines and to inform relevant government agencies of the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good faith engagement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or absence thereof, of the parties, where appropriate.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the possibility for NCPs to support efforts by their government to develop, implement, and foster coherence of</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public policies to promote responsible business conduct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language to strengthen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NCPs’ role in promoting the Guidelines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recommendation to also promote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OECD due diligence guidance</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as well as their own mandate and activities.</a:t>
            </a: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19</a:t>
            </a:fld>
            <a:endParaRPr lang="en-US"/>
          </a:p>
        </p:txBody>
      </p:sp>
    </p:spTree>
    <p:extLst>
      <p:ext uri="{BB962C8B-B14F-4D97-AF65-F5344CB8AC3E}">
        <p14:creationId xmlns:p14="http://schemas.microsoft.com/office/powerpoint/2010/main" val="353473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200" b="1" dirty="0">
                <a:solidFill>
                  <a:srgbClr val="000000"/>
                </a:solidFill>
                <a:effectLst/>
                <a:latin typeface="Arial" panose="020B0604020202020204" pitchFamily="34" charset="0"/>
                <a:ea typeface="Dotum" panose="020B0600000101010101" pitchFamily="34" charset="-127"/>
              </a:rPr>
              <a:t>What are the Guidelines?</a:t>
            </a:r>
            <a:r>
              <a:rPr lang="en-GB" sz="1200" dirty="0">
                <a:solidFill>
                  <a:srgbClr val="000000"/>
                </a:solidFill>
                <a:effectLst/>
                <a:latin typeface="Arial" panose="020B0604020202020204" pitchFamily="34" charset="0"/>
                <a:ea typeface="Dotum" panose="020B0600000101010101" pitchFamily="34" charset="-127"/>
              </a:rPr>
              <a:t> The OECD Guidelines for Multinational Enterprises on Responsible Business Conduct (the Guidelines) are recommendations jointly addressed by governments to multinational enterprises to enhance the business contribution to sustainable development and address adverse impacts of business on people, planet, and society. The Guidelines are supported by a unique implementation mechanism, the National Contact Points for Responsible Business Conduct (NCPs), established by governments to further the effectiveness of the Guidelines. </a:t>
            </a:r>
            <a:r>
              <a:rPr lang="en-US" sz="1200" dirty="0">
                <a:solidFill>
                  <a:srgbClr val="000000"/>
                </a:solidFill>
                <a:effectLst/>
                <a:latin typeface="Arial" panose="020B0604020202020204" pitchFamily="34" charset="0"/>
                <a:ea typeface="Dotum" panose="020B0600000101010101" pitchFamily="34" charset="-127"/>
              </a:rPr>
              <a:t> </a:t>
            </a:r>
            <a:endParaRPr lang="en-US" sz="1200" dirty="0">
              <a:effectLst/>
              <a:latin typeface="Times New Roman" panose="02020603050405020304" pitchFamily="18" charset="0"/>
              <a:ea typeface="Times New Roman" panose="02020603050405020304" pitchFamily="18" charset="0"/>
            </a:endParaRPr>
          </a:p>
          <a:p>
            <a:pPr algn="just" fontAlgn="base"/>
            <a:r>
              <a:rPr lang="en-US" sz="1200" dirty="0">
                <a:solidFill>
                  <a:srgbClr val="000000"/>
                </a:solidFill>
                <a:effectLst/>
                <a:latin typeface="Segoe UI" panose="020B0502040204020203"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just" fontAlgn="base"/>
            <a:r>
              <a:rPr lang="en-GB" sz="1200" b="1" dirty="0">
                <a:solidFill>
                  <a:srgbClr val="000000"/>
                </a:solidFill>
                <a:effectLst/>
                <a:latin typeface="Arial" panose="020B0604020202020204" pitchFamily="34" charset="0"/>
                <a:ea typeface="Dotum" panose="020B0600000101010101" pitchFamily="34" charset="-127"/>
              </a:rPr>
              <a:t>What was the reason for doing the update?</a:t>
            </a:r>
            <a:r>
              <a:rPr lang="en-GB" sz="1200" dirty="0">
                <a:solidFill>
                  <a:srgbClr val="000000"/>
                </a:solidFill>
                <a:effectLst/>
                <a:latin typeface="Arial" panose="020B0604020202020204" pitchFamily="34" charset="0"/>
                <a:ea typeface="Dotum" panose="020B0600000101010101" pitchFamily="34" charset="-127"/>
              </a:rPr>
              <a:t> Since their introduction in 1976, the Guidelines have been updated a number of times to remain fit for purpose in light of societal challenges and the evolving context for international business. The 2023 update reflects a decade of experience since their last update in 2011 and responds to urgent social, environmental, and technological priorities facing societies and businesses. </a:t>
            </a:r>
          </a:p>
          <a:p>
            <a:pPr algn="just" fontAlgn="base"/>
            <a:endParaRPr lang="en-GB" sz="1200" dirty="0">
              <a:solidFill>
                <a:srgbClr val="000000"/>
              </a:solidFill>
              <a:effectLst/>
              <a:latin typeface="Arial" panose="020B0604020202020204" pitchFamily="34" charset="0"/>
              <a:ea typeface="Dotum" panose="020B0600000101010101" pitchFamily="34" charset="-127"/>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Are the Guidelines still voluntary?</a:t>
            </a:r>
            <a:r>
              <a:rPr lang="en-GB" sz="1800" dirty="0">
                <a:effectLst/>
                <a:latin typeface="Arial" panose="020B0604020202020204" pitchFamily="34" charset="0"/>
                <a:ea typeface="Times New Roman" panose="02020603050405020304" pitchFamily="18" charset="0"/>
                <a:cs typeface="Arial" panose="020B0604020202020204" pitchFamily="34" charset="0"/>
              </a:rPr>
              <a:t> The Guidelines provide voluntary principles and standards for responsible business conduct consistent with applicable laws and internationally recognised standards. Matters covered by the Guidelines may be the subject of national domestic law and international commitments. The Guidelines outline recommendations on responsible business conduct that may go beyond what enterprises are legally required to comply with. The recommendation from governments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that enterprises observe the Guidelines is distinct from matters of legal liability and enforcement.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Are the Guidelines still aligned with other international instruments? </a:t>
            </a:r>
            <a:r>
              <a:rPr lang="en-GB" sz="1800" dirty="0">
                <a:effectLst/>
                <a:latin typeface="Arial" panose="020B0604020202020204" pitchFamily="34" charset="0"/>
                <a:ea typeface="Times New Roman" panose="02020603050405020304" pitchFamily="18" charset="0"/>
                <a:cs typeface="Arial" panose="020B0604020202020204" pitchFamily="34" charset="0"/>
              </a:rPr>
              <a:t>Yes. As before the updated Guidelines remain fully aligned with and complimentary to the UN Guiding Principles on Business and Human Rights and the ILO Tripartite Declaration.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fontAlgn="ctr"/>
            <a:r>
              <a:rPr lang="en-GB" sz="1800" b="1" dirty="0">
                <a:effectLst/>
                <a:latin typeface="Arial" panose="020B0604020202020204" pitchFamily="34" charset="0"/>
                <a:ea typeface="Times New Roman" panose="02020603050405020304" pitchFamily="18" charset="0"/>
                <a:cs typeface="Arial" panose="020B0604020202020204" pitchFamily="34" charset="0"/>
              </a:rPr>
              <a:t>When do the updated Guidelines come into force? </a:t>
            </a:r>
            <a:r>
              <a:rPr lang="en-GB" sz="1800" dirty="0">
                <a:effectLst/>
                <a:latin typeface="Arial" panose="020B0604020202020204" pitchFamily="34" charset="0"/>
                <a:ea typeface="Times New Roman" panose="02020603050405020304" pitchFamily="18" charset="0"/>
                <a:cs typeface="Arial" panose="020B0604020202020204" pitchFamily="34" charset="0"/>
              </a:rPr>
              <a:t>The updated Guidelines, as well as the Decision, came into force on 8 June 2023, on the occasion of the 2023 OECD Ministerial Council Meeting.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a:t>
            </a:fld>
            <a:endParaRPr lang="en-US"/>
          </a:p>
        </p:txBody>
      </p:sp>
    </p:spTree>
    <p:extLst>
      <p:ext uri="{BB962C8B-B14F-4D97-AF65-F5344CB8AC3E}">
        <p14:creationId xmlns:p14="http://schemas.microsoft.com/office/powerpoint/2010/main" val="79120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20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Specific instances</a:t>
            </a:r>
            <a:endParaRPr lang="en-US" sz="20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NCPs will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publish case-handling procedures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compatible with the Procedures, and recommendation to consult their stakeholders in developing these case-handling procedures; </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Inclusion of the initial step to the specific instance procedure whereby several NCPs concerned by the same case will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coordinate in good faith to choose the lead and supporting NCPs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creation of new modalities for such coordination; </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criteria for initial assessment of specific instances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definition of the criterion that issues should be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material</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relevant to the implementation of the Guidelines, and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substantiated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supported by sufficient and credible information; and clarification of how NCPs should interpret whether applicable law and/or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parallel proceedings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limit the NCP’s ability to contribute to the resolution of the issue and/or the implementation of the Guidelines;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language on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role of the NCP in good offices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which includes creating conditions for dialogue and agreement between the parties around a commitment by the enterprise to further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implementation of the Guidelines in the future</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where relevant, address, in accordance with the Guidelines,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adverse impacts that may have occurred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emphasis on transparency</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of the specific instance process and creation of a process whereby information shared by one party can be kept confidential from the other party while preserving an equitable process; and inclusion of criteria for what information about specific instances can be shared with third parties;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a recommendation that NCPs take all appropriate steps within their capacities to address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risks of reprisals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against parties to a specific instance.</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20</a:t>
            </a:fld>
            <a:endParaRPr lang="en-US"/>
          </a:p>
        </p:txBody>
      </p:sp>
    </p:spTree>
    <p:extLst>
      <p:ext uri="{BB962C8B-B14F-4D97-AF65-F5344CB8AC3E}">
        <p14:creationId xmlns:p14="http://schemas.microsoft.com/office/powerpoint/2010/main" val="42574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Have you made changes to the six-step due diligence framework?</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a:ea typeface="Times New Roman" panose="02020603050405020304" pitchFamily="18" charset="0"/>
                <a:cs typeface="Arial"/>
              </a:rPr>
              <a:t>There are no changes to the six-step due diligence framework, which </a:t>
            </a:r>
            <a:r>
              <a:rPr lang="en-GB" dirty="0">
                <a:latin typeface="Arial"/>
                <a:ea typeface="Times New Roman" panose="02020603050405020304" pitchFamily="18" charset="0"/>
                <a:cs typeface="Arial"/>
              </a:rPr>
              <a:t>is</a:t>
            </a:r>
            <a:r>
              <a:rPr lang="en-GB" sz="1200" dirty="0">
                <a:effectLst/>
                <a:latin typeface="Arial"/>
                <a:ea typeface="Times New Roman" panose="02020603050405020304" pitchFamily="18" charset="0"/>
                <a:cs typeface="Arial"/>
              </a:rPr>
              <a:t> the </a:t>
            </a:r>
            <a:r>
              <a:rPr lang="en-GB" dirty="0">
                <a:latin typeface="Arial"/>
                <a:ea typeface="Times New Roman" panose="02020603050405020304" pitchFamily="18" charset="0"/>
                <a:cs typeface="Arial"/>
              </a:rPr>
              <a:t>reference point for</a:t>
            </a:r>
            <a:r>
              <a:rPr lang="en-GB" sz="1200" dirty="0">
                <a:effectLst/>
                <a:latin typeface="Arial"/>
                <a:ea typeface="Times New Roman" panose="02020603050405020304" pitchFamily="18" charset="0"/>
                <a:cs typeface="Arial"/>
              </a:rPr>
              <a:t> </a:t>
            </a:r>
            <a:r>
              <a:rPr lang="en-GB" dirty="0">
                <a:latin typeface="Arial"/>
                <a:ea typeface="Times New Roman" panose="02020603050405020304" pitchFamily="18" charset="0"/>
                <a:cs typeface="Arial"/>
              </a:rPr>
              <a:t>responsible business conduct due</a:t>
            </a:r>
            <a:r>
              <a:rPr lang="en-GB" sz="1200" dirty="0">
                <a:effectLst/>
                <a:latin typeface="Arial"/>
                <a:ea typeface="Times New Roman" panose="02020603050405020304" pitchFamily="18" charset="0"/>
                <a:cs typeface="Arial"/>
              </a:rPr>
              <a:t> diligence </a:t>
            </a:r>
            <a:r>
              <a:rPr lang="en-GB" dirty="0">
                <a:latin typeface="Arial"/>
                <a:ea typeface="Times New Roman" panose="02020603050405020304" pitchFamily="18" charset="0"/>
                <a:cs typeface="Arial"/>
              </a:rPr>
              <a:t>practices for businesses</a:t>
            </a:r>
            <a:r>
              <a:rPr lang="en-GB" sz="1200" dirty="0">
                <a:effectLst/>
                <a:latin typeface="Arial"/>
                <a:ea typeface="Times New Roman" panose="02020603050405020304" pitchFamily="18" charset="0"/>
                <a:cs typeface="Arial"/>
              </a:rPr>
              <a:t> globally. In fact, with the update, the six-step due diligence framework is now better reflected across the substantive chapters of the Guidelines, including in the Disclosure chapter.</a:t>
            </a:r>
            <a:r>
              <a:rPr lang="en-GB" dirty="0">
                <a:latin typeface="Arial"/>
                <a:ea typeface="Times New Roman" panose="02020603050405020304" pitchFamily="18" charset="0"/>
                <a:cs typeface="Arial"/>
              </a:rPr>
              <a:t> Additionally, with the update, the Guideline's general due diligence recommendations now also apply to the chapter on Science, Technology and Innovation.    </a:t>
            </a:r>
            <a:endParaRPr lang="en-GB" dirty="0"/>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3</a:t>
            </a:fld>
            <a:endParaRPr lang="en-US"/>
          </a:p>
        </p:txBody>
      </p:sp>
    </p:spTree>
    <p:extLst>
      <p:ext uri="{BB962C8B-B14F-4D97-AF65-F5344CB8AC3E}">
        <p14:creationId xmlns:p14="http://schemas.microsoft.com/office/powerpoint/2010/main" val="41579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defRPr/>
            </a:pPr>
            <a:r>
              <a:rPr lang="en-GB" sz="1200" b="1" dirty="0">
                <a:solidFill>
                  <a:srgbClr val="000000"/>
                </a:solidFill>
                <a:effectLst/>
                <a:latin typeface="Arial"/>
                <a:ea typeface="Dotum"/>
                <a:cs typeface="Arial"/>
              </a:rPr>
              <a:t>How was the </a:t>
            </a:r>
            <a:r>
              <a:rPr lang="en-GB" b="1" dirty="0">
                <a:solidFill>
                  <a:srgbClr val="000000"/>
                </a:solidFill>
                <a:latin typeface="Arial"/>
                <a:ea typeface="Dotum"/>
                <a:cs typeface="Arial"/>
              </a:rPr>
              <a:t>update </a:t>
            </a:r>
            <a:r>
              <a:rPr lang="en-GB" sz="1200" b="1" dirty="0">
                <a:solidFill>
                  <a:srgbClr val="000000"/>
                </a:solidFill>
                <a:effectLst/>
                <a:latin typeface="Arial"/>
                <a:ea typeface="Dotum"/>
                <a:cs typeface="Arial"/>
              </a:rPr>
              <a:t>conducted? </a:t>
            </a:r>
            <a:r>
              <a:rPr lang="en-GB" sz="1200" dirty="0">
                <a:solidFill>
                  <a:srgbClr val="000000"/>
                </a:solidFill>
                <a:effectLst/>
                <a:latin typeface="Arial"/>
                <a:ea typeface="Dotum"/>
                <a:cs typeface="Arial"/>
              </a:rPr>
              <a:t>The update was conducted by the 51 Adherents to the OECD Declaration on International Investment and Multinational Enterprises and the European Union in the OECD Working Party on Responsible Business Conduct and the OECD Investment Committee. The update benefitted from close involvement of the institutional stakeholders </a:t>
            </a:r>
            <a:r>
              <a:rPr lang="en-GB" sz="1200" i="1" dirty="0">
                <a:solidFill>
                  <a:srgbClr val="000000"/>
                </a:solidFill>
                <a:effectLst/>
                <a:latin typeface="Arial"/>
                <a:ea typeface="Dotum"/>
                <a:cs typeface="Arial"/>
              </a:rPr>
              <a:t>Business at OECD</a:t>
            </a:r>
            <a:r>
              <a:rPr lang="en-GB" sz="1200" dirty="0">
                <a:solidFill>
                  <a:srgbClr val="000000"/>
                </a:solidFill>
                <a:effectLst/>
                <a:latin typeface="Arial"/>
                <a:ea typeface="Dotum"/>
                <a:cs typeface="Arial"/>
              </a:rPr>
              <a:t>, the </a:t>
            </a:r>
            <a:r>
              <a:rPr lang="en-GB" sz="1200" i="1" dirty="0">
                <a:solidFill>
                  <a:srgbClr val="000000"/>
                </a:solidFill>
                <a:effectLst/>
                <a:latin typeface="Arial"/>
                <a:ea typeface="Dotum"/>
                <a:cs typeface="Arial"/>
              </a:rPr>
              <a:t>Trade Union Advisory Committee to the OECD</a:t>
            </a:r>
            <a:r>
              <a:rPr lang="en-GB" sz="1200" dirty="0">
                <a:solidFill>
                  <a:srgbClr val="000000"/>
                </a:solidFill>
                <a:effectLst/>
                <a:latin typeface="Arial"/>
                <a:ea typeface="Dotum"/>
                <a:cs typeface="Arial"/>
              </a:rPr>
              <a:t>, and </a:t>
            </a:r>
            <a:r>
              <a:rPr lang="en-GB" sz="1200" i="1" dirty="0">
                <a:solidFill>
                  <a:srgbClr val="000000"/>
                </a:solidFill>
                <a:effectLst/>
                <a:latin typeface="Arial"/>
                <a:ea typeface="Dotum"/>
                <a:cs typeface="Arial"/>
              </a:rPr>
              <a:t>OECD Watch</a:t>
            </a:r>
            <a:r>
              <a:rPr lang="en-GB" sz="1200" dirty="0">
                <a:solidFill>
                  <a:srgbClr val="000000"/>
                </a:solidFill>
                <a:effectLst/>
                <a:latin typeface="Arial"/>
                <a:ea typeface="Dotum"/>
                <a:cs typeface="Arial"/>
              </a:rPr>
              <a:t>, representing the views of millions of businesses, workers, and civil society members globally. The process also included two public consultations open to interested stakeholders from all countries. </a:t>
            </a:r>
            <a:r>
              <a:rPr lang="en-US" sz="1200" dirty="0">
                <a:solidFill>
                  <a:srgbClr val="000000"/>
                </a:solidFill>
                <a:effectLst/>
                <a:latin typeface="Arial"/>
                <a:ea typeface="Dotum"/>
                <a:cs typeface="Arial"/>
              </a:rPr>
              <a:t> </a:t>
            </a:r>
            <a:r>
              <a:rPr lang="en-GB" dirty="0">
                <a:latin typeface="Arial"/>
                <a:ea typeface="Dotum"/>
                <a:cs typeface="Arial"/>
              </a:rPr>
              <a:t>  </a:t>
            </a:r>
          </a:p>
          <a:p>
            <a:pPr algn="just" fontAlgn="base">
              <a:defRPr/>
            </a:pPr>
            <a:endParaRPr lang="en-GB" sz="1200" dirty="0">
              <a:effectLst/>
              <a:latin typeface="Arial"/>
              <a:ea typeface="Dotum"/>
              <a:cs typeface="Arial"/>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Dotum" panose="020B0600000101010101" pitchFamily="34" charset="-127"/>
              </a:rPr>
              <a:t>The targeted update has been guided by a set of parameters as set out here. </a:t>
            </a:r>
            <a:endParaRPr lang="en-US" sz="1200" dirty="0">
              <a:effectLst/>
              <a:latin typeface="Dotum"/>
              <a:ea typeface="Dotum"/>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4</a:t>
            </a:fld>
            <a:endParaRPr lang="en-US"/>
          </a:p>
        </p:txBody>
      </p:sp>
    </p:spTree>
    <p:extLst>
      <p:ext uri="{BB962C8B-B14F-4D97-AF65-F5344CB8AC3E}">
        <p14:creationId xmlns:p14="http://schemas.microsoft.com/office/powerpoint/2010/main" val="321499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800" b="1" dirty="0">
                <a:solidFill>
                  <a:srgbClr val="000000"/>
                </a:solidFill>
                <a:effectLst/>
                <a:latin typeface="Arial" panose="020B0604020202020204" pitchFamily="34" charset="0"/>
                <a:ea typeface="Dotum" panose="020B0600000101010101" pitchFamily="34" charset="-127"/>
              </a:rPr>
              <a:t>What are the updates that have been made?</a:t>
            </a:r>
            <a:r>
              <a:rPr lang="en-GB" sz="1800" dirty="0">
                <a:solidFill>
                  <a:srgbClr val="000000"/>
                </a:solidFill>
                <a:effectLst/>
                <a:latin typeface="Arial" panose="020B0604020202020204" pitchFamily="34" charset="0"/>
                <a:ea typeface="Dotum" panose="020B0600000101010101" pitchFamily="34" charset="-127"/>
              </a:rPr>
              <a:t> Key updates include: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algn="just" fontAlgn="base"/>
            <a:r>
              <a:rPr lang="en-US" sz="1800" dirty="0">
                <a:solidFill>
                  <a:srgbClr val="000000"/>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enterprises to align with internationally agreed goals on </a:t>
            </a:r>
            <a:r>
              <a:rPr lang="en-GB" sz="1800" b="1" dirty="0">
                <a:solidFill>
                  <a:srgbClr val="000000"/>
                </a:solidFill>
                <a:effectLst/>
                <a:latin typeface="Arial" panose="020B0604020202020204" pitchFamily="34" charset="0"/>
                <a:ea typeface="Dotum" panose="020B0600000101010101" pitchFamily="34" charset="-127"/>
              </a:rPr>
              <a:t>climate change and biodiversity</a:t>
            </a:r>
            <a:r>
              <a:rPr lang="en-US" sz="1800" b="1"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risk-based due diligence on the development, financing, sale, licensing, trade and use of </a:t>
            </a:r>
            <a:r>
              <a:rPr lang="en-GB" sz="1800" b="1" dirty="0">
                <a:solidFill>
                  <a:srgbClr val="000000"/>
                </a:solidFill>
                <a:effectLst/>
                <a:latin typeface="Arial" panose="020B0604020202020204" pitchFamily="34" charset="0"/>
                <a:ea typeface="Dotum" panose="020B0600000101010101" pitchFamily="34" charset="-127"/>
              </a:rPr>
              <a:t>technology, including gathering and using data</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on how enterprises are expected to conduct due diligence on impacts and business relationships related to the </a:t>
            </a:r>
            <a:r>
              <a:rPr lang="en-GB" sz="1800" b="1" dirty="0">
                <a:solidFill>
                  <a:srgbClr val="000000"/>
                </a:solidFill>
                <a:effectLst/>
                <a:latin typeface="Arial" panose="020B0604020202020204" pitchFamily="34" charset="0"/>
                <a:ea typeface="Dotum" panose="020B0600000101010101" pitchFamily="34" charset="-127"/>
              </a:rPr>
              <a:t>use of their products and services</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Better protection for </a:t>
            </a:r>
            <a:r>
              <a:rPr lang="en-GB" sz="1800" b="1" dirty="0">
                <a:solidFill>
                  <a:srgbClr val="000000"/>
                </a:solidFill>
                <a:effectLst/>
                <a:latin typeface="Arial" panose="020B0604020202020204" pitchFamily="34" charset="0"/>
                <a:ea typeface="Dotum" panose="020B0600000101010101" pitchFamily="34" charset="-127"/>
              </a:rPr>
              <a:t>at-risk persons</a:t>
            </a:r>
            <a:r>
              <a:rPr lang="en-GB" sz="1800" dirty="0">
                <a:solidFill>
                  <a:srgbClr val="000000"/>
                </a:solidFill>
                <a:effectLst/>
                <a:latin typeface="Arial" panose="020B0604020202020204" pitchFamily="34" charset="0"/>
                <a:ea typeface="Dotum" panose="020B0600000101010101" pitchFamily="34" charset="-127"/>
              </a:rPr>
              <a:t> </a:t>
            </a:r>
            <a:r>
              <a:rPr lang="en-GB" sz="1800" b="1" dirty="0">
                <a:solidFill>
                  <a:srgbClr val="000000"/>
                </a:solidFill>
                <a:effectLst/>
                <a:latin typeface="Arial" panose="020B0604020202020204" pitchFamily="34" charset="0"/>
                <a:ea typeface="Dotum" panose="020B0600000101010101" pitchFamily="34" charset="-127"/>
              </a:rPr>
              <a:t>and groups</a:t>
            </a:r>
            <a:r>
              <a:rPr lang="en-GB" sz="1800" dirty="0">
                <a:solidFill>
                  <a:srgbClr val="000000"/>
                </a:solidFill>
                <a:effectLst/>
                <a:latin typeface="Arial" panose="020B0604020202020204" pitchFamily="34" charset="0"/>
                <a:ea typeface="Dotum" panose="020B0600000101010101" pitchFamily="34" charset="-127"/>
              </a:rPr>
              <a:t> including those who raise concerns regarding the conduct of businesses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Updated recommendations on </a:t>
            </a:r>
            <a:r>
              <a:rPr lang="en-GB" sz="1800" b="1" dirty="0">
                <a:solidFill>
                  <a:srgbClr val="000000"/>
                </a:solidFill>
                <a:effectLst/>
                <a:latin typeface="Arial" panose="020B0604020202020204" pitchFamily="34" charset="0"/>
                <a:ea typeface="Dotum" panose="020B0600000101010101" pitchFamily="34" charset="-127"/>
              </a:rPr>
              <a:t>disclosure of responsible business conduct information</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Expanded due diligence recommendations to </a:t>
            </a:r>
            <a:r>
              <a:rPr lang="en-GB" sz="1800" b="1" dirty="0">
                <a:solidFill>
                  <a:srgbClr val="000000"/>
                </a:solidFill>
                <a:effectLst/>
                <a:latin typeface="Arial" panose="020B0604020202020204" pitchFamily="34" charset="0"/>
                <a:ea typeface="Dotum" panose="020B0600000101010101" pitchFamily="34" charset="-127"/>
              </a:rPr>
              <a:t>all forms of corruption</a:t>
            </a:r>
            <a:r>
              <a:rPr lang="en-GB" sz="1800" dirty="0">
                <a:solidFill>
                  <a:srgbClr val="000000"/>
                </a:solidFill>
                <a:effectLst/>
                <a:latin typeface="Arial" panose="020B0604020202020204" pitchFamily="34" charset="0"/>
                <a:ea typeface="Dotum" panose="020B0600000101010101" pitchFamily="34" charset="-127"/>
              </a:rPr>
              <a:t> </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panose="020B0604020202020204" pitchFamily="34" charset="0"/>
                <a:ea typeface="Dotum" panose="020B0600000101010101" pitchFamily="34" charset="-127"/>
              </a:rPr>
              <a:t>Recommendations for enterprises to ensure </a:t>
            </a:r>
            <a:r>
              <a:rPr lang="en-GB" sz="1800" b="1" dirty="0">
                <a:solidFill>
                  <a:srgbClr val="000000"/>
                </a:solidFill>
                <a:effectLst/>
                <a:latin typeface="Arial" panose="020B0604020202020204" pitchFamily="34" charset="0"/>
                <a:ea typeface="Dotum" panose="020B0600000101010101" pitchFamily="34" charset="-127"/>
              </a:rPr>
              <a:t>lobbying activities</a:t>
            </a:r>
            <a:r>
              <a:rPr lang="en-GB" sz="1800" dirty="0">
                <a:solidFill>
                  <a:srgbClr val="000000"/>
                </a:solidFill>
                <a:effectLst/>
                <a:latin typeface="Arial" panose="020B0604020202020204" pitchFamily="34" charset="0"/>
                <a:ea typeface="Dotum" panose="020B0600000101010101" pitchFamily="34" charset="-127"/>
              </a:rPr>
              <a:t> are consistent with the Guidelines</a:t>
            </a:r>
            <a:r>
              <a:rPr lang="en-US" sz="1800" dirty="0">
                <a:solidFill>
                  <a:srgbClr val="000000"/>
                </a:solidFill>
                <a:effectLst/>
                <a:latin typeface="Arial" panose="020B0604020202020204" pitchFamily="34" charset="0"/>
                <a:ea typeface="Dotum" panose="020B0600000101010101" pitchFamily="34" charset="-127"/>
              </a:rPr>
              <a:t> </a:t>
            </a:r>
            <a:endParaRPr lang="en-US" sz="1800" dirty="0">
              <a:effectLst/>
              <a:latin typeface="Times New Roman" panose="02020603050405020304" pitchFamily="18" charset="0"/>
              <a:ea typeface="Times New Roman" panose="02020603050405020304" pitchFamily="18" charset="0"/>
            </a:endParaRPr>
          </a:p>
          <a:p>
            <a:pPr marL="342900" indent="-342900" algn="just" fontAlgn="base">
              <a:spcAft>
                <a:spcPts val="600"/>
              </a:spcAft>
              <a:buSzPts val="1000"/>
              <a:buFont typeface="Symbol" panose="05050102010706020507" pitchFamily="18" charset="2"/>
              <a:buChar char=""/>
              <a:tabLst>
                <a:tab pos="3810" algn="l"/>
              </a:tabLst>
            </a:pPr>
            <a:r>
              <a:rPr lang="en-GB" sz="1800" dirty="0">
                <a:solidFill>
                  <a:srgbClr val="000000"/>
                </a:solidFill>
                <a:effectLst/>
                <a:latin typeface="Arial"/>
                <a:ea typeface="Dotum"/>
                <a:cs typeface="Arial"/>
              </a:rPr>
              <a:t>Strengthened procedures to ensure the visibility, effectiveness, and functional equivalence of </a:t>
            </a:r>
            <a:r>
              <a:rPr lang="en-GB" sz="1800" b="1" dirty="0">
                <a:solidFill>
                  <a:srgbClr val="000000"/>
                </a:solidFill>
                <a:effectLst/>
                <a:latin typeface="Arial"/>
                <a:ea typeface="Dotum"/>
                <a:cs typeface="Arial"/>
              </a:rPr>
              <a:t>National Contact Points </a:t>
            </a:r>
            <a:r>
              <a:rPr lang="en-GB" sz="1800" b="1" dirty="0">
                <a:solidFill>
                  <a:srgbClr val="000000"/>
                </a:solidFill>
                <a:latin typeface="Arial"/>
                <a:ea typeface="Dotum"/>
                <a:cs typeface="Arial"/>
              </a:rPr>
              <a:t>for Responsible</a:t>
            </a:r>
            <a:r>
              <a:rPr lang="en-GB" sz="1800" b="1" dirty="0">
                <a:solidFill>
                  <a:srgbClr val="000000"/>
                </a:solidFill>
                <a:effectLst/>
                <a:latin typeface="Arial"/>
                <a:ea typeface="Dotum"/>
                <a:cs typeface="Arial"/>
              </a:rPr>
              <a:t> Business Conduct</a:t>
            </a:r>
            <a:r>
              <a:rPr lang="en-GB" sz="1800" dirty="0">
                <a:solidFill>
                  <a:srgbClr val="000000"/>
                </a:solidFill>
                <a:effectLst/>
                <a:latin typeface="Arial"/>
                <a:ea typeface="Dotum"/>
                <a:cs typeface="Arial"/>
              </a:rPr>
              <a:t> </a:t>
            </a:r>
            <a:r>
              <a:rPr lang="en-US" sz="1800" dirty="0">
                <a:solidFill>
                  <a:srgbClr val="000000"/>
                </a:solidFill>
                <a:effectLst/>
                <a:latin typeface="Arial"/>
                <a:ea typeface="Dotum"/>
                <a:cs typeface="Arial"/>
              </a:rPr>
              <a:t> </a:t>
            </a:r>
            <a:endParaRPr lang="en-US" sz="1800" dirty="0">
              <a:effectLst/>
              <a:latin typeface="Arial"/>
              <a:ea typeface="Dotum"/>
              <a:cs typeface="Arial"/>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5</a:t>
            </a:fld>
            <a:endParaRPr lang="en-US"/>
          </a:p>
        </p:txBody>
      </p:sp>
    </p:spTree>
    <p:extLst>
      <p:ext uri="{BB962C8B-B14F-4D97-AF65-F5344CB8AC3E}">
        <p14:creationId xmlns:p14="http://schemas.microsoft.com/office/powerpoint/2010/main" val="314119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Preface sets out the overall context in which the Guidelines operate and describes the role of the Guidelines in promoting responsible business conduct. Main updates include:</a:t>
            </a:r>
          </a:p>
          <a:p>
            <a:pPr algn="just">
              <a:lnSpc>
                <a:spcPts val="1300"/>
              </a:lnSpc>
              <a:spcBef>
                <a:spcPts val="600"/>
              </a:spcBef>
              <a:spcAft>
                <a:spcPts val="600"/>
              </a:spcAft>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General updated language to reflect developments in the political, economic, technological, environmental and societal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context for international business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the role of responsible business conduct in achieving sustainable trade and investment;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latin typeface="Arial"/>
                <a:ea typeface="Arial" panose="020B0604020202020204" pitchFamily="34" charset="0"/>
                <a:cs typeface="Arial"/>
              </a:rPr>
              <a:t>Highlighting</a:t>
            </a:r>
            <a:r>
              <a:rPr lang="en-GB" sz="1800" dirty="0">
                <a:solidFill>
                  <a:srgbClr val="000000"/>
                </a:solidFill>
                <a:effectLst/>
                <a:latin typeface="Arial"/>
                <a:ea typeface="Arial" panose="020B0604020202020204" pitchFamily="34" charset="0"/>
                <a:cs typeface="Arial"/>
              </a:rPr>
              <a:t> the Guideline’s focus on </a:t>
            </a:r>
            <a:r>
              <a:rPr lang="en-GB" sz="1800" b="1" dirty="0">
                <a:solidFill>
                  <a:srgbClr val="000000"/>
                </a:solidFill>
                <a:effectLst/>
                <a:latin typeface="Arial"/>
                <a:ea typeface="Arial" panose="020B0604020202020204" pitchFamily="34" charset="0"/>
                <a:cs typeface="Arial"/>
              </a:rPr>
              <a:t>risk-based due diligence</a:t>
            </a:r>
            <a:r>
              <a:rPr lang="en-GB" sz="1800" dirty="0">
                <a:solidFill>
                  <a:srgbClr val="000000"/>
                </a:solidFill>
                <a:effectLst/>
                <a:latin typeface="Arial"/>
                <a:ea typeface="Arial" panose="020B0604020202020204" pitchFamily="34" charset="0"/>
                <a:cs typeface="Arial"/>
              </a:rPr>
              <a:t> as well as their relationship with domestic law and matters of legal liability and enforcement;</a:t>
            </a:r>
            <a:endParaRPr lang="en-US" sz="1800" dirty="0">
              <a:solidFill>
                <a:srgbClr val="000000"/>
              </a:solidFill>
              <a:effectLst/>
              <a:latin typeface="Arial"/>
              <a:ea typeface="Arial" panose="020B0604020202020204" pitchFamily="34" charset="0"/>
              <a:cs typeface="Arial"/>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of the legal and policy environment for responsible business conduct, including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rule of law and civic space</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well as the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role of governments in creating an enabling policy environment</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through a smart mix of mandatory and voluntary measures.</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6</a:t>
            </a:fld>
            <a:endParaRPr lang="en-US"/>
          </a:p>
        </p:txBody>
      </p:sp>
    </p:spTree>
    <p:extLst>
      <p:ext uri="{BB962C8B-B14F-4D97-AF65-F5344CB8AC3E}">
        <p14:creationId xmlns:p14="http://schemas.microsoft.com/office/powerpoint/2010/main" val="34627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 Concepts and Principles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nature of the Guidelines, their potential scope of application, their relationship to domestic law and avenues for promoting the implementation of the recommendations to enterprises. Main updates include: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while the Guidelines allow for a broad and flexible approach in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which enterprises may be considered multinational enterprises under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main factors to consider in this regard are the international nature of an enterprise’s structure or activities and its commercial form, purpose, or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57200" lvl="1" indent="0">
              <a:lnSpc>
                <a:spcPts val="1600"/>
              </a:lnSpc>
              <a:spcBef>
                <a:spcPts val="2200"/>
              </a:spcBef>
              <a:spcAft>
                <a:spcPts val="1200"/>
              </a:spcAft>
              <a:buFont typeface="Arial" panose="020B0604020202020204" pitchFamily="34" charset="0"/>
              <a:buNone/>
            </a:pP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II: General policies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establishes common principles that underline the specific recommendations of subsequent chapters, including that businesses should conduct risk-based due diligence to assess and address adverse impacts associated with their operations, products and services on the matters covered by the Guidelines. Main updates include: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that the OECD Due Diligence Guidance for Responsible Business Conduct sets out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six-step due diligence framework</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governments have committed to actively support and monitor;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related to an enterprise’s products or services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take into account known or reasonably foreseeable circumstances related to the use of the product or service in accordance with its intended purpose, or under conditions of reasonably foreseeable improper use or misuse, which may give rise to adverse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should be risk-based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commensurate to the severity and likelihood of the adverse impact and appropriate and proportionate to its context. Clarifying that where it is not feasible to address all identified impacts at once, an enterprise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order in which it takes action based on the severity and likelihood of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are expected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engage in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meaningful consultation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individuals or groups who may be adversely affected by their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responsibility should not be shifted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an entity causing an adverse impact to the enterprise with which it has a business relationship;</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practical limitations on the leverage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enterprises have or may be able to build, depending on product and/or service characteristics, the number of suppliers and other business relationships, the structure and complexity of the supply chain, or the nature of a business relationship or adverse impact in question;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in relation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engagement and disengagement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where it is possible for enterprises to continue the relationship and demonstrate a realistic prospect of, or actual improvement over time, such an approach will often be preferable to disengagement and that when deciding to disengage, enterprises should do so responsibly.</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scope of</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covered by the Guidelines’ due diligence expectation includes entities in the supply chain, which supply products or services that contribute to the enterprise’s own operations, products or services or which receive, license, buy or use products or services from the enterprise;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business relationships include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relationships beyond contractual, “first tier” or immediate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individual consumers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are natural persons acting for purposes that are unrelated to a business or, commercial, or governmental activity, are not generally considered ‘business relationships’ under the Guidelines, although an enterprise can contribute to adverse impacts caused by them;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when engaging with suppliers and other entities with which they have business relationships to improve their performance, engaging with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supporting small- and medium-sized enterprises is particularly important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general policies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refrain from and take steps to prevent reprisals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against persons for investigating or raising concerns about its operations, products or services, and promote an environment in which people feel safe raising concerns;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ensure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transparency and integrity in lobbying activities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taking due account of the OECD Recommendation on Principles for Transparency and Integrity in Lobbying [OECD/LEGAL/0379] and ensure that their lobbying activities are consistent with their commitments and goals on matters covered by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self-regulatory practices and multi-stakeholder initiatives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responsible business conduct should be credible and transparent and aligned with relevant international standards such as the Guidelines, and that while enterprises can collaborate at an industry or multistakeholder level, they remain individually responsible for ensuring that their due diligence is carried out effectively.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7</a:t>
            </a:fld>
            <a:endParaRPr lang="en-US"/>
          </a:p>
        </p:txBody>
      </p:sp>
    </p:spTree>
    <p:extLst>
      <p:ext uri="{BB962C8B-B14F-4D97-AF65-F5344CB8AC3E}">
        <p14:creationId xmlns:p14="http://schemas.microsoft.com/office/powerpoint/2010/main" val="83886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Disclosure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outlines recommendations for enterprises related to disclosure of material information and disclosure of responsible business conduct information even where this information is not considered material.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Aligning with the revised</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G20/OECD Principles of Corporate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in relation to beneficial ownership, board composition and materiality;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responsible business conduct information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accordance with the Guidelines’ six-step due diligence framework, and the relevance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 assurance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enhance the credibility of responsible business conduct information;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responsible business conduct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can support enterprises in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material risks and impacts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enhance the relevance, quality and comparability of such disclosures;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information could be considered material</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omission or misstatement can reasonably be expected to influence an investor’s assessment of an enterprise’s value, timing and certainty of an enterprise’s future cash flows or an investor’s investment or voting decisions, and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determination of which information is material may vary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time, and according to the local context, enterprise specific circumstances and jurisdictional requirements.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8</a:t>
            </a:fld>
            <a:endParaRPr lang="en-US"/>
          </a:p>
        </p:txBody>
      </p:sp>
    </p:spTree>
    <p:extLst>
      <p:ext uri="{BB962C8B-B14F-4D97-AF65-F5344CB8AC3E}">
        <p14:creationId xmlns:p14="http://schemas.microsoft.com/office/powerpoint/2010/main" val="314949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Human rights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is aligned with the business responsibility to respect human rights established in the UN Guiding Principles on Business and Human Rights, including that enterprises should conduct due diligence to avoid causing, contributing to, or being directly linked to adverse human rights impacts.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b="1"/>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pay special attention to any particular adverse impacts on individuals, for example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 rights defenders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may be at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heightened risk due to marginalisation, vulnerability</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other circumstances, individually or as members of certain groups or populations, including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Indigenous Peoples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that OECD due diligence guidance, provides further practical guidance in this regard, including in relation to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Free, Prior and Informed Consent (FPIC)</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the context of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armed conflict or heightened risk of gross abuses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enterprises should conduct enhanced due diligence in relation to adverse impacts, including violations of international humanitarian law.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9</a:t>
            </a:fld>
            <a:endParaRPr lang="en-US"/>
          </a:p>
        </p:txBody>
      </p:sp>
    </p:spTree>
    <p:extLst>
      <p:ext uri="{BB962C8B-B14F-4D97-AF65-F5344CB8AC3E}">
        <p14:creationId xmlns:p14="http://schemas.microsoft.com/office/powerpoint/2010/main" val="275554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2">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graphics, font, graphic design, logo&#10;&#10;Description automatically generated">
            <a:extLst>
              <a:ext uri="{FF2B5EF4-FFF2-40B4-BE49-F238E27FC236}">
                <a16:creationId xmlns:a16="http://schemas.microsoft.com/office/drawing/2014/main" id="{27DC2AC3-F551-0639-4B0C-F9F12064D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4" name="TextBox 23">
            <a:extLst>
              <a:ext uri="{FF2B5EF4-FFF2-40B4-BE49-F238E27FC236}">
                <a16:creationId xmlns:a16="http://schemas.microsoft.com/office/drawing/2014/main" id="{220D7CE7-48A4-D8F8-77DE-EF5D1304F083}"/>
              </a:ext>
            </a:extLst>
          </p:cNvPr>
          <p:cNvSpPr txBox="1"/>
          <p:nvPr userDrawn="1"/>
        </p:nvSpPr>
        <p:spPr>
          <a:xfrm>
            <a:off x="655476" y="3119831"/>
            <a:ext cx="8794102" cy="2308324"/>
          </a:xfrm>
          <a:prstGeom prst="rect">
            <a:avLst/>
          </a:prstGeom>
          <a:noFill/>
        </p:spPr>
        <p:txBody>
          <a:bodyPr wrap="square">
            <a:spAutoFit/>
          </a:bodyPr>
          <a:lstStyle/>
          <a:p>
            <a:r>
              <a:rPr lang="en-US" sz="4800">
                <a:solidFill>
                  <a:schemeClr val="tx1">
                    <a:lumMod val="75000"/>
                    <a:lumOff val="25000"/>
                  </a:schemeClr>
                </a:solidFill>
              </a:rPr>
              <a:t>OECD Guidelines for Multinational Enterprises on Responsible Business Conduct</a:t>
            </a:r>
          </a:p>
        </p:txBody>
      </p:sp>
      <p:pic>
        <p:nvPicPr>
          <p:cNvPr id="3" name="Picture 2" descr="A picture containing text, screenshot, font, aqua&#10;&#10;Description automatically generated">
            <a:extLst>
              <a:ext uri="{FF2B5EF4-FFF2-40B4-BE49-F238E27FC236}">
                <a16:creationId xmlns:a16="http://schemas.microsoft.com/office/drawing/2014/main" id="{CDB71670-753F-3E38-68D3-F0185DF67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88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EB6E-BBDD-A9EE-FF94-1AEDA97D3A37}"/>
              </a:ext>
            </a:extLst>
          </p:cNvPr>
          <p:cNvSpPr>
            <a:spLocks noGrp="1"/>
          </p:cNvSpPr>
          <p:nvPr>
            <p:ph type="title"/>
          </p:nvPr>
        </p:nvSpPr>
        <p:spPr/>
        <p:txBody>
          <a:bodyPr/>
          <a:lstStyle/>
          <a:p>
            <a:r>
              <a:rPr lang="en-US"/>
              <a:t>Click to edit Master title style</a:t>
            </a:r>
          </a:p>
        </p:txBody>
      </p:sp>
      <p:pic>
        <p:nvPicPr>
          <p:cNvPr id="6" name="Picture 5" descr="A picture containing text, screenshot, font, businesscard&#10;&#10;Description automatically generated">
            <a:extLst>
              <a:ext uri="{FF2B5EF4-FFF2-40B4-BE49-F238E27FC236}">
                <a16:creationId xmlns:a16="http://schemas.microsoft.com/office/drawing/2014/main" id="{CA648341-AD50-A76C-B48C-D114174C2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11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157D-5154-7335-2A3E-AA7B207DA539}"/>
              </a:ext>
            </a:extLst>
          </p:cNvPr>
          <p:cNvSpPr>
            <a:spLocks noGrp="1"/>
          </p:cNvSpPr>
          <p:nvPr>
            <p:ph type="title"/>
          </p:nvPr>
        </p:nvSpPr>
        <p:spPr/>
        <p:txBody>
          <a:bodyPr/>
          <a:lstStyle/>
          <a:p>
            <a:r>
              <a:rPr lang="en-US"/>
              <a:t>Click to edit Master title style</a:t>
            </a:r>
          </a:p>
        </p:txBody>
      </p:sp>
      <p:pic>
        <p:nvPicPr>
          <p:cNvPr id="4" name="Picture 3" descr="A picture containing text, screenshot, font, aqua&#10;&#10;Description automatically generated">
            <a:extLst>
              <a:ext uri="{FF2B5EF4-FFF2-40B4-BE49-F238E27FC236}">
                <a16:creationId xmlns:a16="http://schemas.microsoft.com/office/drawing/2014/main" id="{DF8E933F-2D45-65D1-EC20-0B1194C09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8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B8EEBC4-BAFE-BD80-E403-353D753BE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302" y="85866"/>
            <a:ext cx="892037" cy="752843"/>
          </a:xfrm>
          <a:prstGeom prst="rect">
            <a:avLst/>
          </a:prstGeom>
        </p:spPr>
      </p:pic>
      <p:sp>
        <p:nvSpPr>
          <p:cNvPr id="5" name="Text Placeholder 4">
            <a:extLst>
              <a:ext uri="{FF2B5EF4-FFF2-40B4-BE49-F238E27FC236}">
                <a16:creationId xmlns:a16="http://schemas.microsoft.com/office/drawing/2014/main" id="{5384BFA1-3612-532A-7BF5-CBE6942C8682}"/>
              </a:ext>
            </a:extLst>
          </p:cNvPr>
          <p:cNvSpPr>
            <a:spLocks noGrp="1"/>
          </p:cNvSpPr>
          <p:nvPr>
            <p:ph type="body" sz="quarter" idx="10"/>
          </p:nvPr>
        </p:nvSpPr>
        <p:spPr>
          <a:xfrm>
            <a:off x="541338" y="1401723"/>
            <a:ext cx="7950200" cy="5065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3284A29-E101-0D84-DE97-4671D3335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931"/>
          <a:stretch/>
        </p:blipFill>
        <p:spPr>
          <a:xfrm>
            <a:off x="0" y="714400"/>
            <a:ext cx="732090" cy="752843"/>
          </a:xfrm>
          <a:prstGeom prst="rect">
            <a:avLst/>
          </a:prstGeom>
        </p:spPr>
      </p:pic>
      <p:pic>
        <p:nvPicPr>
          <p:cNvPr id="3" name="Graphic 2">
            <a:extLst>
              <a:ext uri="{FF2B5EF4-FFF2-40B4-BE49-F238E27FC236}">
                <a16:creationId xmlns:a16="http://schemas.microsoft.com/office/drawing/2014/main" id="{2B5B030C-F077-C9C3-FD4A-60E263FC8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628"/>
          <a:stretch/>
        </p:blipFill>
        <p:spPr>
          <a:xfrm>
            <a:off x="0" y="106429"/>
            <a:ext cx="377973" cy="752843"/>
          </a:xfrm>
          <a:prstGeom prst="rect">
            <a:avLst/>
          </a:prstGeom>
        </p:spPr>
      </p:pic>
      <p:pic>
        <p:nvPicPr>
          <p:cNvPr id="4" name="Graphic 3">
            <a:extLst>
              <a:ext uri="{FF2B5EF4-FFF2-40B4-BE49-F238E27FC236}">
                <a16:creationId xmlns:a16="http://schemas.microsoft.com/office/drawing/2014/main" id="{41E7CF2E-3762-1236-F793-0EB75621F8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9351"/>
          <a:stretch/>
        </p:blipFill>
        <p:spPr>
          <a:xfrm>
            <a:off x="-37815" y="0"/>
            <a:ext cx="892037" cy="230738"/>
          </a:xfrm>
          <a:prstGeom prst="rect">
            <a:avLst/>
          </a:prstGeom>
        </p:spPr>
      </p:pic>
    </p:spTree>
    <p:extLst>
      <p:ext uri="{BB962C8B-B14F-4D97-AF65-F5344CB8AC3E}">
        <p14:creationId xmlns:p14="http://schemas.microsoft.com/office/powerpoint/2010/main" val="230939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2161737-D5DD-2473-5789-B3192541BAF7}"/>
              </a:ext>
            </a:extLst>
          </p:cNvPr>
          <p:cNvPicPr>
            <a:picLocks noChangeAspect="1"/>
          </p:cNvPicPr>
          <p:nvPr userDrawn="1"/>
        </p:nvPicPr>
        <p:blipFill rotWithShape="1">
          <a:blip r:embed="rId6">
            <a:alphaModFix amt="45000"/>
            <a:extLst>
              <a:ext uri="{96DAC541-7B7A-43D3-8B79-37D633B846F1}">
                <asvg:svgBlip xmlns:asvg="http://schemas.microsoft.com/office/drawing/2016/SVG/main" r:embed="rId7"/>
              </a:ext>
            </a:extLst>
          </a:blip>
          <a:srcRect t="14324" r="55855" b="12871"/>
          <a:stretch/>
        </p:blipFill>
        <p:spPr>
          <a:xfrm>
            <a:off x="8153515" y="1002683"/>
            <a:ext cx="4038485" cy="5855318"/>
          </a:xfrm>
          <a:prstGeom prst="rect">
            <a:avLst/>
          </a:prstGeom>
        </p:spPr>
      </p:pic>
      <p:sp>
        <p:nvSpPr>
          <p:cNvPr id="12" name="Rectangle 11">
            <a:extLst>
              <a:ext uri="{FF2B5EF4-FFF2-40B4-BE49-F238E27FC236}">
                <a16:creationId xmlns:a16="http://schemas.microsoft.com/office/drawing/2014/main" id="{697BC5CE-EE6A-F89D-4B2E-5359978EEDC9}"/>
              </a:ext>
            </a:extLst>
          </p:cNvPr>
          <p:cNvSpPr/>
          <p:nvPr userDrawn="1"/>
        </p:nvSpPr>
        <p:spPr>
          <a:xfrm>
            <a:off x="0" y="0"/>
            <a:ext cx="12192000" cy="1002683"/>
          </a:xfrm>
          <a:prstGeom prst="rect">
            <a:avLst/>
          </a:prstGeom>
          <a:solidFill>
            <a:srgbClr val="1F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s, font, graphic design, logo&#10;&#10;Description automatically generated">
            <a:extLst>
              <a:ext uri="{FF2B5EF4-FFF2-40B4-BE49-F238E27FC236}">
                <a16:creationId xmlns:a16="http://schemas.microsoft.com/office/drawing/2014/main" id="{3688D372-250D-DB3E-4435-7595C66F6F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 name="Title Placeholder 1">
            <a:extLst>
              <a:ext uri="{FF2B5EF4-FFF2-40B4-BE49-F238E27FC236}">
                <a16:creationId xmlns:a16="http://schemas.microsoft.com/office/drawing/2014/main" id="{E0A1D380-C22C-CEDD-7447-15B15784E02C}"/>
              </a:ext>
            </a:extLst>
          </p:cNvPr>
          <p:cNvSpPr>
            <a:spLocks noGrp="1"/>
          </p:cNvSpPr>
          <p:nvPr>
            <p:ph type="title"/>
          </p:nvPr>
        </p:nvSpPr>
        <p:spPr>
          <a:xfrm>
            <a:off x="101697" y="-149290"/>
            <a:ext cx="10515600" cy="132556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3650464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9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4374B-54F0-55D2-1305-515EBCB01409}"/>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 Employment and Industrial Relations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85C8D8B2-D817-726E-8407-B7FFDCC2B4D8}"/>
              </a:ext>
            </a:extLst>
          </p:cNvPr>
          <p:cNvGraphicFramePr/>
          <p:nvPr>
            <p:extLst>
              <p:ext uri="{D42A27DB-BD31-4B8C-83A1-F6EECF244321}">
                <p14:modId xmlns:p14="http://schemas.microsoft.com/office/powerpoint/2010/main" val="2944958481"/>
              </p:ext>
            </p:extLst>
          </p:nvPr>
        </p:nvGraphicFramePr>
        <p:xfrm>
          <a:off x="478527" y="1610591"/>
          <a:ext cx="8788303" cy="408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E2E350D-6549-2AF8-2C7A-C3CE9492A35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0105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VI: Environment</a:t>
            </a:r>
            <a:endParaRPr lang="en-US" sz="28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120345158"/>
              </p:ext>
            </p:extLst>
          </p:nvPr>
        </p:nvGraphicFramePr>
        <p:xfrm>
          <a:off x="464673" y="1341326"/>
          <a:ext cx="8979578" cy="437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F0747DB-B0A5-97C2-3C4D-5E34C680873E}"/>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97824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143469"/>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  </a:t>
            </a:r>
            <a:r>
              <a:rPr lang="en-US" sz="2700" b="1"/>
              <a:t>Combating Bribery and Other Forms of Corruption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110684"/>
              </p:ext>
            </p:extLst>
          </p:nvPr>
        </p:nvGraphicFramePr>
        <p:xfrm>
          <a:off x="464673" y="1341326"/>
          <a:ext cx="8938634" cy="428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983F089-8291-713D-B90E-1ABF7ABAD6A7}"/>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7640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VIII:  </a:t>
            </a:r>
            <a:r>
              <a:rPr lang="en-US" sz="2700" b="1"/>
              <a:t>Consumer Interests</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417227085"/>
              </p:ext>
            </p:extLst>
          </p:nvPr>
        </p:nvGraphicFramePr>
        <p:xfrm>
          <a:off x="386043" y="955343"/>
          <a:ext cx="9126448" cy="480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AB89D95-F28F-02CB-D8CA-16AFFD1BE024}"/>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4446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IX: Science, Technology and Innovation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23009157"/>
              </p:ext>
            </p:extLst>
          </p:nvPr>
        </p:nvGraphicFramePr>
        <p:xfrm>
          <a:off x="426986" y="1578612"/>
          <a:ext cx="9058208" cy="426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1F22D05-AEC8-A79D-9459-99C7193B8A0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545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 Competition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48479997"/>
              </p:ext>
            </p:extLst>
          </p:nvPr>
        </p:nvGraphicFramePr>
        <p:xfrm>
          <a:off x="440635" y="651381"/>
          <a:ext cx="9140094" cy="485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595C76B-29B8-B839-7A44-496B25CEFA7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8844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XI: Taxation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4987527"/>
              </p:ext>
            </p:extLst>
          </p:nvPr>
        </p:nvGraphicFramePr>
        <p:xfrm>
          <a:off x="522521" y="780220"/>
          <a:ext cx="9017264" cy="46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AFC9B51-61C7-C105-152E-C05EE15BBE7E}"/>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343455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 2">
            <a:extLst>
              <a:ext uri="{FF2B5EF4-FFF2-40B4-BE49-F238E27FC236}">
                <a16:creationId xmlns:a16="http://schemas.microsoft.com/office/drawing/2014/main" id="{4B8921E3-9F1A-EBF1-1F06-66A4FE04BA93}"/>
              </a:ext>
            </a:extLst>
          </p:cNvPr>
          <p:cNvGraphicFramePr/>
          <p:nvPr>
            <p:extLst>
              <p:ext uri="{D42A27DB-BD31-4B8C-83A1-F6EECF244321}">
                <p14:modId xmlns:p14="http://schemas.microsoft.com/office/powerpoint/2010/main" val="3694843766"/>
              </p:ext>
            </p:extLst>
          </p:nvPr>
        </p:nvGraphicFramePr>
        <p:xfrm>
          <a:off x="512005" y="1291174"/>
          <a:ext cx="7831895" cy="503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FEEDA5DF-7EA7-C6A2-D87D-2447B93B3B52}"/>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sp>
        <p:nvSpPr>
          <p:cNvPr id="2" name="TextBox 1">
            <a:extLst>
              <a:ext uri="{FF2B5EF4-FFF2-40B4-BE49-F238E27FC236}">
                <a16:creationId xmlns:a16="http://schemas.microsoft.com/office/drawing/2014/main" id="{936BC47F-3D72-1C99-E605-3380D028BA98}"/>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1003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8" name="Content Placeholder 1">
            <a:extLst>
              <a:ext uri="{FF2B5EF4-FFF2-40B4-BE49-F238E27FC236}">
                <a16:creationId xmlns:a16="http://schemas.microsoft.com/office/drawing/2014/main" id="{C6E5A774-2ABF-C6A4-D297-F0957535CC22}"/>
              </a:ext>
            </a:extLst>
          </p:cNvPr>
          <p:cNvGraphicFramePr/>
          <p:nvPr>
            <p:extLst>
              <p:ext uri="{D42A27DB-BD31-4B8C-83A1-F6EECF244321}">
                <p14:modId xmlns:p14="http://schemas.microsoft.com/office/powerpoint/2010/main" val="1246292334"/>
              </p:ext>
            </p:extLst>
          </p:nvPr>
        </p:nvGraphicFramePr>
        <p:xfrm>
          <a:off x="583056" y="1472044"/>
          <a:ext cx="8649979" cy="508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58CA77F-E9E6-96BE-6878-4631C1B57A8B}"/>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3746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625718104"/>
              </p:ext>
            </p:extLst>
          </p:nvPr>
        </p:nvGraphicFramePr>
        <p:xfrm>
          <a:off x="583056" y="1560640"/>
          <a:ext cx="9147797" cy="499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5034155-F379-26D3-FF1B-44CC41A4532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554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94D3041-D59F-AA72-3D5F-864D8BC11741}"/>
              </a:ext>
            </a:extLst>
          </p:cNvPr>
          <p:cNvSpPr txBox="1">
            <a:spLocks/>
          </p:cNvSpPr>
          <p:nvPr/>
        </p:nvSpPr>
        <p:spPr>
          <a:xfrm>
            <a:off x="1217920" y="138547"/>
            <a:ext cx="8368565" cy="87792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b="1"/>
              <a:t>OECD Guidelines For Multinational Enterprises on Responsible Business Conduct</a:t>
            </a:r>
            <a:endParaRPr lang="en-US" b="1">
              <a:solidFill>
                <a:srgbClr val="5F9127"/>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563EB3FF-FA61-B3B5-3129-596132450AD7}"/>
              </a:ext>
            </a:extLst>
          </p:cNvPr>
          <p:cNvGraphicFramePr>
            <a:graphicFrameLocks noGrp="1"/>
          </p:cNvGraphicFramePr>
          <p:nvPr>
            <p:extLst>
              <p:ext uri="{D42A27DB-BD31-4B8C-83A1-F6EECF244321}">
                <p14:modId xmlns:p14="http://schemas.microsoft.com/office/powerpoint/2010/main" val="2705615479"/>
              </p:ext>
            </p:extLst>
          </p:nvPr>
        </p:nvGraphicFramePr>
        <p:xfrm>
          <a:off x="609602" y="1397001"/>
          <a:ext cx="7095066" cy="5029200"/>
        </p:xfrm>
        <a:graphic>
          <a:graphicData uri="http://schemas.openxmlformats.org/drawingml/2006/table">
            <a:tbl>
              <a:tblPr firstRow="1" firstCol="1" bandRow="1">
                <a:effectLst>
                  <a:outerShdw blurRad="50800" dist="50800" dir="5400000" algn="ctr" rotWithShape="0">
                    <a:srgbClr val="E1F3F4"/>
                  </a:outerShdw>
                </a:effectLst>
                <a:tableStyleId>{2D5ABB26-0587-4C30-8999-92F81FD0307C}</a:tableStyleId>
              </a:tblPr>
              <a:tblGrid>
                <a:gridCol w="2365022">
                  <a:extLst>
                    <a:ext uri="{9D8B030D-6E8A-4147-A177-3AD203B41FA5}">
                      <a16:colId xmlns:a16="http://schemas.microsoft.com/office/drawing/2014/main" val="3513618145"/>
                    </a:ext>
                  </a:extLst>
                </a:gridCol>
                <a:gridCol w="2365022">
                  <a:extLst>
                    <a:ext uri="{9D8B030D-6E8A-4147-A177-3AD203B41FA5}">
                      <a16:colId xmlns:a16="http://schemas.microsoft.com/office/drawing/2014/main" val="3040858484"/>
                    </a:ext>
                  </a:extLst>
                </a:gridCol>
                <a:gridCol w="2365022">
                  <a:extLst>
                    <a:ext uri="{9D8B030D-6E8A-4147-A177-3AD203B41FA5}">
                      <a16:colId xmlns:a16="http://schemas.microsoft.com/office/drawing/2014/main" val="1563797703"/>
                    </a:ext>
                  </a:extLst>
                </a:gridCol>
              </a:tblGrid>
              <a:tr h="1676400">
                <a:tc>
                  <a:txBody>
                    <a:bodyPr/>
                    <a:lstStyle/>
                    <a:p>
                      <a:pPr algn="ctr">
                        <a:lnSpc>
                          <a:spcPct val="107000"/>
                        </a:lnSpc>
                        <a:spcAft>
                          <a:spcPts val="800"/>
                        </a:spcAft>
                      </a:pPr>
                      <a:r>
                        <a:rPr lang="en-GB" sz="1800" b="0" cap="none" spc="0">
                          <a:ln>
                            <a:noFill/>
                          </a:ln>
                          <a:solidFill>
                            <a:schemeClr val="tx1"/>
                          </a:solidFill>
                          <a:effectLst/>
                        </a:rPr>
                        <a:t>Disclosure</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Human Rights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Employment &amp; </a:t>
                      </a:r>
                      <a:br>
                        <a:rPr lang="en-GB" sz="1800" b="0" cap="none" spc="0">
                          <a:ln>
                            <a:noFill/>
                          </a:ln>
                          <a:solidFill>
                            <a:schemeClr val="tx1"/>
                          </a:solidFill>
                          <a:effectLst/>
                        </a:rPr>
                      </a:br>
                      <a:r>
                        <a:rPr lang="en-GB" sz="1800" b="0" cap="none" spc="0">
                          <a:ln>
                            <a:noFill/>
                          </a:ln>
                          <a:solidFill>
                            <a:schemeClr val="tx1"/>
                          </a:solidFill>
                          <a:effectLst/>
                        </a:rPr>
                        <a:t>Industrial Relations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2283475139"/>
                  </a:ext>
                </a:extLst>
              </a:tr>
              <a:tr h="1676400">
                <a:tc>
                  <a:txBody>
                    <a:bodyPr/>
                    <a:lstStyle/>
                    <a:p>
                      <a:pPr algn="ctr">
                        <a:lnSpc>
                          <a:spcPct val="107000"/>
                        </a:lnSpc>
                        <a:spcAft>
                          <a:spcPts val="800"/>
                        </a:spcAft>
                      </a:pPr>
                      <a:r>
                        <a:rPr lang="en-GB" sz="1800" b="0" cap="none" spc="0">
                          <a:ln>
                            <a:noFill/>
                          </a:ln>
                          <a:solidFill>
                            <a:schemeClr val="tx1"/>
                          </a:solidFill>
                          <a:effectLst/>
                        </a:rPr>
                        <a:t>Environment</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Consumer Interests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Science,  Technology and Innovation</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058926253"/>
                  </a:ext>
                </a:extLst>
              </a:tr>
              <a:tr h="1676400">
                <a:tc>
                  <a:txBody>
                    <a:bodyPr/>
                    <a:lstStyle/>
                    <a:p>
                      <a:pPr algn="ctr">
                        <a:lnSpc>
                          <a:spcPct val="107000"/>
                        </a:lnSpc>
                        <a:spcAft>
                          <a:spcPts val="800"/>
                        </a:spcAft>
                      </a:pPr>
                      <a:r>
                        <a:rPr lang="en-GB" sz="1800" b="0" cap="none" spc="0">
                          <a:ln>
                            <a:noFill/>
                          </a:ln>
                          <a:solidFill>
                            <a:schemeClr val="tx1"/>
                          </a:solidFill>
                          <a:effectLst/>
                        </a:rPr>
                        <a:t>Combating Bribery and Other Forms of Corruption</a:t>
                      </a:r>
                      <a:r>
                        <a:rPr lang="en-US" sz="1800" b="0" cap="none" spc="0">
                          <a:ln>
                            <a:noFill/>
                          </a:ln>
                          <a:solidFill>
                            <a:schemeClr val="tx1"/>
                          </a:solidFill>
                          <a:effectLst/>
                        </a:rPr>
                        <a:t> </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Taxation</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dirty="0">
                          <a:ln>
                            <a:noFill/>
                          </a:ln>
                          <a:solidFill>
                            <a:schemeClr val="tx1"/>
                          </a:solidFill>
                          <a:effectLst/>
                        </a:rPr>
                        <a:t>Competition</a:t>
                      </a:r>
                      <a:endParaRPr lang="en-US" sz="1800" b="0"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63374063"/>
                  </a:ext>
                </a:extLst>
              </a:tr>
            </a:tbl>
          </a:graphicData>
        </a:graphic>
      </p:graphicFrame>
      <p:sp>
        <p:nvSpPr>
          <p:cNvPr id="4" name="TextBox 3">
            <a:extLst>
              <a:ext uri="{FF2B5EF4-FFF2-40B4-BE49-F238E27FC236}">
                <a16:creationId xmlns:a16="http://schemas.microsoft.com/office/drawing/2014/main" id="{D4D1AD2B-BB0A-A766-0764-245BA9DDE025}"/>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03221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730226124"/>
              </p:ext>
            </p:extLst>
          </p:nvPr>
        </p:nvGraphicFramePr>
        <p:xfrm>
          <a:off x="568543" y="1484658"/>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31C555A-D4B0-10FF-1CBC-5BEFAF29DA66}"/>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37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394D3041-D59F-AA72-3D5F-864D8BC11741}"/>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2600" b="1">
                <a:solidFill>
                  <a:schemeClr val="tx1"/>
                </a:solidFill>
              </a:rPr>
              <a:t>Responsible Business Conduct Due Diligence </a:t>
            </a:r>
          </a:p>
        </p:txBody>
      </p: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40C8CEA-DF03-3254-4631-0ABDBB4F3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1022" y="858524"/>
            <a:ext cx="7608304" cy="52119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2FF83F-EFA1-28B5-6C6E-EF56A7203ED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47856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E139E21-8769-2323-A962-7ABA48DF3AFE}"/>
              </a:ext>
            </a:extLst>
          </p:cNvPr>
          <p:cNvSpPr txBox="1">
            <a:spLocks/>
          </p:cNvSpPr>
          <p:nvPr/>
        </p:nvSpPr>
        <p:spPr>
          <a:xfrm>
            <a:off x="1137033" y="609600"/>
            <a:ext cx="5243295"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4400" b="1" kern="1200">
                <a:solidFill>
                  <a:schemeClr val="tx1"/>
                </a:solidFill>
                <a:latin typeface="+mj-lt"/>
                <a:ea typeface="+mj-ea"/>
                <a:cs typeface="+mj-cs"/>
              </a:rPr>
              <a:t>Targeted update process</a:t>
            </a:r>
          </a:p>
        </p:txBody>
      </p:sp>
      <p:sp>
        <p:nvSpPr>
          <p:cNvPr id="2" name="Text Placeholder 1">
            <a:extLst>
              <a:ext uri="{FF2B5EF4-FFF2-40B4-BE49-F238E27FC236}">
                <a16:creationId xmlns:a16="http://schemas.microsoft.com/office/drawing/2014/main" id="{F50F6E66-0DF5-DF1A-90F3-C63B82D99136}"/>
              </a:ext>
            </a:extLst>
          </p:cNvPr>
          <p:cNvSpPr>
            <a:spLocks noGrp="1"/>
          </p:cNvSpPr>
          <p:nvPr>
            <p:ph type="body" sz="quarter" idx="10"/>
          </p:nvPr>
        </p:nvSpPr>
        <p:spPr>
          <a:xfrm>
            <a:off x="1137033" y="2194102"/>
            <a:ext cx="5243295" cy="3908585"/>
          </a:xfrm>
        </p:spPr>
        <p:txBody>
          <a:bodyPr vert="horz" lIns="91440" tIns="45720" rIns="91440" bIns="45720" rtlCol="0">
            <a:normAutofit/>
          </a:bodyPr>
          <a:lstStyle/>
          <a:p>
            <a:pPr>
              <a:spcBef>
                <a:spcPts val="375"/>
              </a:spcBef>
              <a:spcAft>
                <a:spcPts val="375"/>
              </a:spcAft>
            </a:pPr>
            <a:r>
              <a:rPr lang="en-US" sz="1700">
                <a:effectLst/>
              </a:rPr>
              <a:t>The targeted update </a:t>
            </a:r>
            <a:r>
              <a:rPr lang="en-US" sz="1700"/>
              <a:t>was</a:t>
            </a:r>
            <a:r>
              <a:rPr lang="en-US" sz="1700">
                <a:effectLst/>
              </a:rPr>
              <a:t> guided by a set of parameters set out by the Working Party on Responsible Business Conduct: </a:t>
            </a:r>
          </a:p>
          <a:p>
            <a:pPr marL="596900" lvl="0" indent="-285750">
              <a:spcBef>
                <a:spcPts val="600"/>
              </a:spcBef>
              <a:spcAft>
                <a:spcPts val="375"/>
              </a:spcAft>
              <a:buFont typeface="Courier New" panose="02070309020205020404" pitchFamily="49" charset="0"/>
              <a:buChar char="o"/>
              <a:tabLst>
                <a:tab pos="623888" algn="l"/>
              </a:tabLst>
            </a:pPr>
            <a:r>
              <a:rPr lang="en-US" sz="1700">
                <a:effectLst/>
              </a:rPr>
              <a:t>excludes a </a:t>
            </a:r>
            <a:r>
              <a:rPr lang="en-US" sz="1700" b="1">
                <a:effectLst/>
              </a:rPr>
              <a:t>wholesale revision </a:t>
            </a:r>
            <a:r>
              <a:rPr lang="en-US" sz="1700">
                <a:effectLst/>
              </a:rPr>
              <a:t>of the Guidelines or a full redrafting of existing chapters</a:t>
            </a:r>
            <a:endParaRPr lang="en-US" sz="1700"/>
          </a:p>
          <a:p>
            <a:pPr marL="596900" lvl="0" indent="-285750">
              <a:spcBef>
                <a:spcPts val="600"/>
              </a:spcBef>
              <a:spcAft>
                <a:spcPts val="375"/>
              </a:spcAft>
              <a:buFont typeface="Courier New" panose="02070309020205020404" pitchFamily="49" charset="0"/>
              <a:buChar char="o"/>
              <a:tabLst>
                <a:tab pos="623888" algn="l"/>
              </a:tabLst>
            </a:pPr>
            <a:r>
              <a:rPr lang="en-US" sz="1700">
                <a:effectLst/>
              </a:rPr>
              <a:t>based on </a:t>
            </a:r>
            <a:r>
              <a:rPr lang="en-US" sz="1700" b="1">
                <a:effectLst/>
              </a:rPr>
              <a:t>issues raised in the preceding stocktaking exercise </a:t>
            </a:r>
            <a:r>
              <a:rPr lang="en-US" sz="1700">
                <a:effectLst/>
              </a:rPr>
              <a:t>and current understanding and practice by Adherents </a:t>
            </a:r>
          </a:p>
          <a:p>
            <a:pPr marL="596900" lvl="0" indent="-285750">
              <a:spcBef>
                <a:spcPts val="375"/>
              </a:spcBef>
              <a:spcAft>
                <a:spcPts val="0"/>
              </a:spcAft>
              <a:buFont typeface="Courier New" panose="02070309020205020404" pitchFamily="49" charset="0"/>
              <a:buChar char="o"/>
              <a:tabLst>
                <a:tab pos="623888" algn="l"/>
              </a:tabLst>
            </a:pPr>
            <a:r>
              <a:rPr lang="en-US" sz="1700">
                <a:effectLst/>
              </a:rPr>
              <a:t>guided by the criteria of (i) ensuring </a:t>
            </a:r>
            <a:r>
              <a:rPr lang="en-US" sz="1700" b="1">
                <a:effectLst/>
              </a:rPr>
              <a:t>coherence</a:t>
            </a:r>
            <a:r>
              <a:rPr lang="en-US" sz="1700">
                <a:effectLst/>
              </a:rPr>
              <a:t> with OECD priorities and standards; (ii) enhancing OECD’s </a:t>
            </a:r>
            <a:r>
              <a:rPr lang="en-US" sz="1700" b="1">
                <a:effectLst/>
              </a:rPr>
              <a:t>leadership</a:t>
            </a:r>
            <a:r>
              <a:rPr lang="en-US" sz="1700">
                <a:effectLst/>
              </a:rPr>
              <a:t> on RBC; (iii) building on </a:t>
            </a:r>
            <a:r>
              <a:rPr lang="en-US" sz="1700" b="1">
                <a:effectLst/>
              </a:rPr>
              <a:t>achievements and strengths</a:t>
            </a:r>
            <a:r>
              <a:rPr lang="en-US" sz="1700">
                <a:effectLst/>
              </a:rPr>
              <a:t>; and (iv) ensuring </a:t>
            </a:r>
            <a:r>
              <a:rPr lang="en-US" sz="1700" b="1">
                <a:effectLst/>
              </a:rPr>
              <a:t>focus and proportionality</a:t>
            </a:r>
            <a:r>
              <a:rPr lang="en-US" sz="1700">
                <a:effectLst/>
              </a:rPr>
              <a:t>.</a:t>
            </a:r>
          </a:p>
          <a:p>
            <a:endParaRPr lang="en-US" sz="1700"/>
          </a:p>
        </p:txBody>
      </p:sp>
      <p:sp>
        <p:nvSpPr>
          <p:cNvPr id="15"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493EA3F-0D00-6CDC-FA3D-ACA6DDAC7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345" y="609600"/>
            <a:ext cx="3983719" cy="563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4A3938-615D-1512-8E55-47908521ABED}"/>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6270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AADFF-DAEB-4B93-112E-25BE12B69B2F}"/>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000" b="1"/>
              <a:t>Highlights</a:t>
            </a:r>
            <a:endParaRPr lang="en-US" sz="3000" b="1">
              <a:solidFill>
                <a:srgbClr val="5F9127"/>
              </a:solidFill>
              <a:latin typeface="Century Gothic" panose="020B0502020202020204" pitchFamily="34" charset="0"/>
            </a:endParaRPr>
          </a:p>
        </p:txBody>
      </p:sp>
      <p:graphicFrame>
        <p:nvGraphicFramePr>
          <p:cNvPr id="5" name="Text Placeholder 1">
            <a:extLst>
              <a:ext uri="{FF2B5EF4-FFF2-40B4-BE49-F238E27FC236}">
                <a16:creationId xmlns:a16="http://schemas.microsoft.com/office/drawing/2014/main" id="{C4D2AD2A-AD14-11F6-75FC-63BE05B59E39}"/>
              </a:ext>
            </a:extLst>
          </p:cNvPr>
          <p:cNvGraphicFramePr/>
          <p:nvPr>
            <p:extLst>
              <p:ext uri="{D42A27DB-BD31-4B8C-83A1-F6EECF244321}">
                <p14:modId xmlns:p14="http://schemas.microsoft.com/office/powerpoint/2010/main" val="250549574"/>
              </p:ext>
            </p:extLst>
          </p:nvPr>
        </p:nvGraphicFramePr>
        <p:xfrm>
          <a:off x="139556" y="910719"/>
          <a:ext cx="8921318" cy="57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1D051F4-0D9B-6160-8C12-6F1128CC4B66}"/>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86234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EBBFF-D478-C9B6-10A7-6A165C6879BA}"/>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400" b="1"/>
              <a:t>Preface</a:t>
            </a:r>
            <a:endParaRPr lang="en-US" sz="3400" b="1">
              <a:solidFill>
                <a:srgbClr val="5F9127"/>
              </a:solidFill>
              <a:latin typeface="Century Gothic" panose="020B0502020202020204" pitchFamily="34" charset="0"/>
            </a:endParaRPr>
          </a:p>
        </p:txBody>
      </p:sp>
      <p:graphicFrame>
        <p:nvGraphicFramePr>
          <p:cNvPr id="9" name="Content Placeholder 1">
            <a:extLst>
              <a:ext uri="{FF2B5EF4-FFF2-40B4-BE49-F238E27FC236}">
                <a16:creationId xmlns:a16="http://schemas.microsoft.com/office/drawing/2014/main" id="{6ECEE8B8-B52C-285B-CE04-F914E4C14E63}"/>
              </a:ext>
            </a:extLst>
          </p:cNvPr>
          <p:cNvGraphicFramePr/>
          <p:nvPr>
            <p:extLst>
              <p:ext uri="{D42A27DB-BD31-4B8C-83A1-F6EECF244321}">
                <p14:modId xmlns:p14="http://schemas.microsoft.com/office/powerpoint/2010/main" val="2470552366"/>
              </p:ext>
            </p:extLst>
          </p:nvPr>
        </p:nvGraphicFramePr>
        <p:xfrm>
          <a:off x="527019" y="1761325"/>
          <a:ext cx="8671572" cy="4270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21F36A8-5CF1-AF8F-E481-350C226C7B30}"/>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17783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D5341-6928-05D6-2464-522E9904138E}"/>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Chapters I &amp; II: Concepts and Principles; General Policies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39425F98-F8EC-28EB-36C0-B43E518E652E}"/>
              </a:ext>
            </a:extLst>
          </p:cNvPr>
          <p:cNvGraphicFramePr/>
          <p:nvPr>
            <p:extLst>
              <p:ext uri="{D42A27DB-BD31-4B8C-83A1-F6EECF244321}">
                <p14:modId xmlns:p14="http://schemas.microsoft.com/office/powerpoint/2010/main" val="526596621"/>
              </p:ext>
            </p:extLst>
          </p:nvPr>
        </p:nvGraphicFramePr>
        <p:xfrm>
          <a:off x="583057" y="1351090"/>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941CACE-4C3B-409E-D58E-9D645C30748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74894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06FDE2-65A1-539F-ADB4-DE57A4D143E6}"/>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III: Disclosure</a:t>
            </a:r>
            <a:endParaRPr lang="en-US" sz="2800" b="1">
              <a:solidFill>
                <a:srgbClr val="5F9127"/>
              </a:solidFill>
              <a:latin typeface="Century Gothic" panose="020B0502020202020204" pitchFamily="34" charset="0"/>
            </a:endParaRPr>
          </a:p>
        </p:txBody>
      </p:sp>
      <p:graphicFrame>
        <p:nvGraphicFramePr>
          <p:cNvPr id="5" name="Content Placeholder 1">
            <a:extLst>
              <a:ext uri="{FF2B5EF4-FFF2-40B4-BE49-F238E27FC236}">
                <a16:creationId xmlns:a16="http://schemas.microsoft.com/office/drawing/2014/main" id="{F7FACF02-55CC-9822-D5AA-2C79C5252B01}"/>
              </a:ext>
            </a:extLst>
          </p:cNvPr>
          <p:cNvGraphicFramePr/>
          <p:nvPr>
            <p:extLst>
              <p:ext uri="{D42A27DB-BD31-4B8C-83A1-F6EECF244321}">
                <p14:modId xmlns:p14="http://schemas.microsoft.com/office/powerpoint/2010/main" val="833717564"/>
              </p:ext>
            </p:extLst>
          </p:nvPr>
        </p:nvGraphicFramePr>
        <p:xfrm>
          <a:off x="430242" y="1638651"/>
          <a:ext cx="8850235" cy="41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733EE11-0ED4-9E5A-4D82-A83322A35B9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289456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FD9E233-5564-1BFE-D324-D4D7D6661F9A}"/>
              </a:ext>
            </a:extLst>
          </p:cNvPr>
          <p:cNvGraphicFramePr/>
          <p:nvPr>
            <p:extLst>
              <p:ext uri="{D42A27DB-BD31-4B8C-83A1-F6EECF244321}">
                <p14:modId xmlns:p14="http://schemas.microsoft.com/office/powerpoint/2010/main" val="1189160493"/>
              </p:ext>
            </p:extLst>
          </p:nvPr>
        </p:nvGraphicFramePr>
        <p:xfrm>
          <a:off x="475063" y="1084448"/>
          <a:ext cx="8900949" cy="449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A91080DF-6DE3-6F64-A1B8-E785355FF0DC}"/>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IV: Human Rights</a:t>
            </a:r>
            <a:endParaRPr lang="en-US" sz="2800" b="1">
              <a:solidFill>
                <a:srgbClr val="5F9127"/>
              </a:solidFill>
              <a:latin typeface="Century Gothic" panose="020B0502020202020204" pitchFamily="34" charset="0"/>
            </a:endParaRPr>
          </a:p>
        </p:txBody>
      </p:sp>
      <p:sp>
        <p:nvSpPr>
          <p:cNvPr id="2" name="TextBox 1">
            <a:extLst>
              <a:ext uri="{FF2B5EF4-FFF2-40B4-BE49-F238E27FC236}">
                <a16:creationId xmlns:a16="http://schemas.microsoft.com/office/drawing/2014/main" id="{5449D152-09F3-8A85-93B3-92F36676CF0F}"/>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See slide notes for </a:t>
            </a:r>
            <a:r>
              <a:rPr lang="en-GB" sz="1800" dirty="0">
                <a:effectLst/>
                <a:latin typeface="Calibri" panose="020F0502020204030204" pitchFamily="34" charset="0"/>
              </a:rPr>
              <a:t>detail</a:t>
            </a:r>
            <a:endParaRPr lang="en-US" dirty="0"/>
          </a:p>
        </p:txBody>
      </p:sp>
    </p:spTree>
    <p:extLst>
      <p:ext uri="{BB962C8B-B14F-4D97-AF65-F5344CB8AC3E}">
        <p14:creationId xmlns:p14="http://schemas.microsoft.com/office/powerpoint/2010/main" val="4128115348"/>
      </p:ext>
    </p:extLst>
  </p:cSld>
  <p:clrMapOvr>
    <a:masterClrMapping/>
  </p:clrMapOvr>
</p:sld>
</file>

<file path=ppt/theme/theme1.xml><?xml version="1.0" encoding="utf-8"?>
<a:theme xmlns:a="http://schemas.openxmlformats.org/drawingml/2006/main" name="Office Theme">
  <a:themeElements>
    <a:clrScheme name="OECD-Black">
      <a:dk1>
        <a:sysClr val="windowText" lastClr="000000"/>
      </a:dk1>
      <a:lt1>
        <a:sysClr val="window" lastClr="FFFFFF"/>
      </a:lt1>
      <a:dk2>
        <a:srgbClr val="3F3F3F"/>
      </a:dk2>
      <a:lt2>
        <a:srgbClr val="EEECE1"/>
      </a:lt2>
      <a:accent1>
        <a:srgbClr val="000000"/>
      </a:accent1>
      <a:accent2>
        <a:srgbClr val="FFFFFF"/>
      </a:accent2>
      <a:accent3>
        <a:srgbClr val="EEECE1"/>
      </a:accent3>
      <a:accent4>
        <a:srgbClr val="448114"/>
      </a:accent4>
      <a:accent5>
        <a:srgbClr val="000000"/>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6141</Words>
  <Application>Microsoft Office PowerPoint</Application>
  <PresentationFormat>Widescreen</PresentationFormat>
  <Paragraphs>357</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Dotum</vt:lpstr>
      <vt:lpstr>Arial</vt:lpstr>
      <vt:lpstr>Arial Narrow</vt:lpstr>
      <vt:lpstr>Calibri</vt:lpstr>
      <vt:lpstr>Calibri Light</vt:lpstr>
      <vt:lpstr>Century Gothic</vt:lpstr>
      <vt:lpstr>Courier New</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cp:revision>
  <dcterms:created xsi:type="dcterms:W3CDTF">2023-06-05T08:29:20Z</dcterms:created>
  <dcterms:modified xsi:type="dcterms:W3CDTF">2023-06-22T08:42:03Z</dcterms:modified>
</cp:coreProperties>
</file>