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68" r:id="rId2"/>
    <p:sldId id="304" r:id="rId3"/>
    <p:sldId id="269" r:id="rId4"/>
    <p:sldId id="270" r:id="rId5"/>
    <p:sldId id="271" r:id="rId6"/>
    <p:sldId id="272" r:id="rId7"/>
    <p:sldId id="273" r:id="rId8"/>
    <p:sldId id="298" r:id="rId9"/>
    <p:sldId id="285" r:id="rId10"/>
    <p:sldId id="286" r:id="rId11"/>
    <p:sldId id="287" r:id="rId12"/>
    <p:sldId id="288" r:id="rId13"/>
    <p:sldId id="289" r:id="rId14"/>
    <p:sldId id="299" r:id="rId15"/>
    <p:sldId id="300" r:id="rId16"/>
    <p:sldId id="301" r:id="rId17"/>
    <p:sldId id="302" r:id="rId18"/>
    <p:sldId id="303" r:id="rId19"/>
    <p:sldId id="257" r:id="rId20"/>
    <p:sldId id="258" r:id="rId21"/>
    <p:sldId id="259" r:id="rId22"/>
    <p:sldId id="260" r:id="rId23"/>
    <p:sldId id="262" r:id="rId24"/>
    <p:sldId id="283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78763" autoAdjust="0"/>
  </p:normalViewPr>
  <p:slideViewPr>
    <p:cSldViewPr snapToGrid="0">
      <p:cViewPr varScale="1">
        <p:scale>
          <a:sx n="89" d="100"/>
          <a:sy n="89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9954-7AAA-45E7-ACF8-2794478AA0C7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046E-E88F-43A6-B337-CFCA16BDD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6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046E-E88F-43A6-B337-CFCA16BDDC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4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ilvija.sere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Disruption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65452"/>
          </a:xfrm>
        </p:spPr>
        <p:txBody>
          <a:bodyPr>
            <a:noAutofit/>
          </a:bodyPr>
          <a:lstStyle/>
          <a:p>
            <a:r>
              <a:rPr lang="nb-NO" sz="2800" dirty="0"/>
              <a:t>Silvija Seres</a:t>
            </a:r>
          </a:p>
          <a:p>
            <a:r>
              <a:rPr lang="nb-NO" sz="2800" dirty="0"/>
              <a:t>27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3199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56" r="32921" b="2"/>
          <a:stretch/>
        </p:blipFill>
        <p:spPr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GB" dirty="0"/>
              <a:t>Incumbents on 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Amazon.com </a:t>
            </a:r>
            <a:r>
              <a:rPr lang="en-GB" sz="1600" dirty="0"/>
              <a:t>is a very interesting retail concept, but IBM is already generating more revenue, and certainly </a:t>
            </a:r>
            <a:r>
              <a:rPr lang="en-GB" sz="1600" dirty="0">
                <a:highlight>
                  <a:srgbClr val="808080"/>
                </a:highlight>
              </a:rPr>
              <a:t>more profit, than all of the top Internet companies combined</a:t>
            </a:r>
            <a:r>
              <a:rPr lang="en-GB" sz="1600" dirty="0"/>
              <a:t>. </a:t>
            </a:r>
            <a:r>
              <a:rPr lang="en-US" sz="1600" dirty="0">
                <a:solidFill>
                  <a:srgbClr val="FF0000"/>
                </a:solidFill>
              </a:rPr>
              <a:t>IBM</a:t>
            </a:r>
            <a:r>
              <a:rPr lang="en-US" sz="1600" dirty="0"/>
              <a:t> CEO Lou Gerstner, 1999</a:t>
            </a:r>
          </a:p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The reality is it would be a daunting task requiring </a:t>
            </a:r>
            <a:r>
              <a:rPr lang="en-GB" sz="1600" dirty="0">
                <a:highlight>
                  <a:srgbClr val="808080"/>
                </a:highlight>
              </a:rPr>
              <a:t>tens of billions of dollars in capital and years to build sufficient scale </a:t>
            </a:r>
            <a:r>
              <a:rPr lang="en-GB" sz="1600" dirty="0"/>
              <a:t>and density to replicate existing networks like FedEx </a:t>
            </a:r>
            <a:r>
              <a:rPr lang="en-US" sz="1600" dirty="0">
                <a:solidFill>
                  <a:srgbClr val="FF0000"/>
                </a:solidFill>
              </a:rPr>
              <a:t>FedEx</a:t>
            </a:r>
            <a:r>
              <a:rPr lang="en-US" sz="1600" dirty="0"/>
              <a:t> CEO Mike Glenn, 2016</a:t>
            </a:r>
          </a:p>
        </p:txBody>
      </p:sp>
    </p:spTree>
    <p:extLst>
      <p:ext uri="{BB962C8B-B14F-4D97-AF65-F5344CB8AC3E}">
        <p14:creationId xmlns:p14="http://schemas.microsoft.com/office/powerpoint/2010/main" val="66425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38" y="3298935"/>
            <a:ext cx="2913062" cy="194446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GB" dirty="0"/>
              <a:t>Incumbents on Netflix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dirty="0"/>
              <a:t>Neither </a:t>
            </a:r>
            <a:r>
              <a:rPr lang="en-GB" dirty="0" err="1"/>
              <a:t>RedBox</a:t>
            </a:r>
            <a:r>
              <a:rPr lang="en-GB" dirty="0"/>
              <a:t> nor Netflix are even </a:t>
            </a:r>
            <a:r>
              <a:rPr lang="en-GB" dirty="0">
                <a:highlight>
                  <a:srgbClr val="808080"/>
                </a:highlight>
              </a:rPr>
              <a:t>on the radar screen </a:t>
            </a:r>
            <a:r>
              <a:rPr lang="en-GB" dirty="0"/>
              <a:t>in terms of competition. </a:t>
            </a:r>
            <a:r>
              <a:rPr lang="en-GB" dirty="0">
                <a:solidFill>
                  <a:srgbClr val="FF0000"/>
                </a:solidFill>
              </a:rPr>
              <a:t>Blockbuster</a:t>
            </a:r>
            <a:r>
              <a:rPr lang="en-GB" dirty="0"/>
              <a:t> CEO Jim Keyes, 2008</a:t>
            </a:r>
          </a:p>
          <a:p>
            <a:pPr>
              <a:lnSpc>
                <a:spcPct val="90000"/>
              </a:lnSpc>
              <a:buSzPct val="3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dirty="0"/>
              <a:t>It’s a little bit like, is </a:t>
            </a:r>
            <a:r>
              <a:rPr lang="en-GB" dirty="0">
                <a:highlight>
                  <a:srgbClr val="808080"/>
                </a:highlight>
              </a:rPr>
              <a:t>the Albanian army going to take over the world</a:t>
            </a:r>
            <a:r>
              <a:rPr lang="en-GB" dirty="0"/>
              <a:t>? I don’t think so. </a:t>
            </a:r>
            <a:r>
              <a:rPr lang="en-GB" dirty="0">
                <a:solidFill>
                  <a:srgbClr val="FF0000"/>
                </a:solidFill>
              </a:rPr>
              <a:t>Time Warner </a:t>
            </a:r>
            <a:r>
              <a:rPr lang="en-GB" dirty="0"/>
              <a:t>CEO Jeffrey </a:t>
            </a:r>
            <a:r>
              <a:rPr lang="en-GB" dirty="0" err="1"/>
              <a:t>Bewkes</a:t>
            </a:r>
            <a:r>
              <a:rPr lang="en-GB" dirty="0"/>
              <a:t>, 2010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dirty="0"/>
              <a:t>The notion that [companies like Netflix] are replacing broadcast TV </a:t>
            </a:r>
            <a:r>
              <a:rPr lang="en-GB" dirty="0">
                <a:highlight>
                  <a:srgbClr val="808080"/>
                </a:highlight>
              </a:rPr>
              <a:t>may not be quite accurate</a:t>
            </a:r>
            <a:r>
              <a:rPr lang="en-US" dirty="0"/>
              <a:t>. </a:t>
            </a:r>
            <a:r>
              <a:rPr lang="en-GB" dirty="0"/>
              <a:t>Alan </a:t>
            </a:r>
            <a:r>
              <a:rPr lang="en-GB" dirty="0" err="1"/>
              <a:t>Wurtzel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NBCU</a:t>
            </a:r>
            <a:r>
              <a:rPr lang="en-GB" dirty="0"/>
              <a:t> president of research and media development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6021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138" y="3302576"/>
            <a:ext cx="2913062" cy="193718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GB" dirty="0"/>
              <a:t>Incumbents on Tesla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If there were a rumour that Mercedes or Daimler planned to start building smartphones then they (Apple) would </a:t>
            </a:r>
            <a:r>
              <a:rPr lang="en-GB" dirty="0">
                <a:highlight>
                  <a:srgbClr val="808080"/>
                </a:highlight>
              </a:rPr>
              <a:t>not be sleepless at night</a:t>
            </a:r>
            <a:r>
              <a:rPr lang="en-GB" dirty="0"/>
              <a:t>. And the same applies to me. </a:t>
            </a:r>
            <a:r>
              <a:rPr lang="en-GB" dirty="0">
                <a:solidFill>
                  <a:srgbClr val="FF0000"/>
                </a:solidFill>
              </a:rPr>
              <a:t>Daimler</a:t>
            </a:r>
            <a:r>
              <a:rPr lang="en-GB" dirty="0"/>
              <a:t> CEO Dieter Zetsche, 2015</a:t>
            </a:r>
          </a:p>
          <a:p>
            <a:pPr>
              <a:buSzPct val="3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highlight>
                  <a:srgbClr val="808080"/>
                </a:highlight>
              </a:rPr>
              <a:t>An iPhone belongs in your pocket, not on the road</a:t>
            </a:r>
            <a:r>
              <a:rPr lang="en-GB" dirty="0"/>
              <a:t>.  </a:t>
            </a:r>
            <a:r>
              <a:rPr lang="en-GB" dirty="0">
                <a:solidFill>
                  <a:srgbClr val="FF0000"/>
                </a:solidFill>
              </a:rPr>
              <a:t>Porsche</a:t>
            </a:r>
            <a:r>
              <a:rPr lang="en-GB" dirty="0"/>
              <a:t> CEO Oliver Blume i 2016</a:t>
            </a:r>
          </a:p>
        </p:txBody>
      </p:sp>
    </p:spTree>
    <p:extLst>
      <p:ext uri="{BB962C8B-B14F-4D97-AF65-F5344CB8AC3E}">
        <p14:creationId xmlns:p14="http://schemas.microsoft.com/office/powerpoint/2010/main" val="40161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5" r="3" b="10524"/>
          <a:stretch/>
        </p:blipFill>
        <p:spPr>
          <a:xfrm>
            <a:off x="0" y="-25723"/>
            <a:ext cx="12192001" cy="4883281"/>
          </a:xfrm>
          <a:prstGeom prst="rect">
            <a:avLst/>
          </a:prstGeom>
        </p:spPr>
      </p:pic>
      <p:sp>
        <p:nvSpPr>
          <p:cNvPr id="13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Norwegian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92231" y="4744599"/>
            <a:ext cx="364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/>
              <a:t>Telenor</a:t>
            </a:r>
          </a:p>
          <a:p>
            <a:pPr algn="r"/>
            <a:r>
              <a:rPr lang="en-GB" sz="2000" dirty="0" err="1"/>
              <a:t>Schibsted</a:t>
            </a:r>
            <a:endParaRPr lang="en-GB" sz="2000" dirty="0"/>
          </a:p>
          <a:p>
            <a:pPr algn="r"/>
            <a:r>
              <a:rPr lang="en-GB" sz="2000" dirty="0" err="1"/>
              <a:t>Wilhelmsen</a:t>
            </a:r>
            <a:endParaRPr lang="en-GB" sz="2000" dirty="0"/>
          </a:p>
          <a:p>
            <a:pPr algn="r"/>
            <a:r>
              <a:rPr lang="en-GB" sz="2000" dirty="0" err="1"/>
              <a:t>StormGeo</a:t>
            </a:r>
            <a:endParaRPr lang="en-GB" sz="2000" dirty="0"/>
          </a:p>
          <a:p>
            <a:pPr algn="r"/>
            <a:r>
              <a:rPr lang="en-GB" sz="2000" dirty="0" err="1"/>
              <a:t>Ruter</a:t>
            </a:r>
            <a:endParaRPr lang="en-GB" sz="2000" dirty="0"/>
          </a:p>
          <a:p>
            <a:pPr algn="r"/>
            <a:r>
              <a:rPr lang="en-GB" sz="2000" dirty="0"/>
              <a:t>NRK</a:t>
            </a:r>
          </a:p>
        </p:txBody>
      </p:sp>
    </p:spTree>
    <p:extLst>
      <p:ext uri="{BB962C8B-B14F-4D97-AF65-F5344CB8AC3E}">
        <p14:creationId xmlns:p14="http://schemas.microsoft.com/office/powerpoint/2010/main" val="96388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5" y="5492149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Telenor: From local Telco to 7</a:t>
            </a:r>
            <a:r>
              <a:rPr lang="en-US" baseline="30000" dirty="0"/>
              <a:t>th</a:t>
            </a:r>
            <a:r>
              <a:rPr lang="en-US" dirty="0"/>
              <a:t> largest mobile operator in the world.</a:t>
            </a:r>
          </a:p>
        </p:txBody>
      </p:sp>
    </p:spTree>
    <p:extLst>
      <p:ext uri="{BB962C8B-B14F-4D97-AF65-F5344CB8AC3E}">
        <p14:creationId xmlns:p14="http://schemas.microsoft.com/office/powerpoint/2010/main" val="410472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66" r="2" b="16575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92149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Wilhelmsen</a:t>
            </a:r>
            <a:r>
              <a:rPr lang="en-US" dirty="0"/>
              <a:t>: From shipping cars to defense logistics and port IT.</a:t>
            </a:r>
          </a:p>
        </p:txBody>
      </p:sp>
    </p:spTree>
    <p:extLst>
      <p:ext uri="{BB962C8B-B14F-4D97-AF65-F5344CB8AC3E}">
        <p14:creationId xmlns:p14="http://schemas.microsoft.com/office/powerpoint/2010/main" val="81309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A picture containing sky, ground, outdoor object, pylon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08480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StormGeo</a:t>
            </a:r>
            <a:r>
              <a:rPr lang="en-US" dirty="0"/>
              <a:t>: From weather media to energy derivatives</a:t>
            </a:r>
          </a:p>
        </p:txBody>
      </p:sp>
    </p:spTree>
    <p:extLst>
      <p:ext uri="{BB962C8B-B14F-4D97-AF65-F5344CB8AC3E}">
        <p14:creationId xmlns:p14="http://schemas.microsoft.com/office/powerpoint/2010/main" val="374116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A red and white bus parked in front of a building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92149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Ruter</a:t>
            </a:r>
            <a:r>
              <a:rPr lang="en-US" dirty="0"/>
              <a:t>: </a:t>
            </a:r>
            <a:r>
              <a:rPr lang="en-US"/>
              <a:t>From buses </a:t>
            </a:r>
            <a:r>
              <a:rPr lang="en-US" dirty="0"/>
              <a:t>and trams to mobility services.</a:t>
            </a:r>
          </a:p>
        </p:txBody>
      </p:sp>
    </p:spTree>
    <p:extLst>
      <p:ext uri="{BB962C8B-B14F-4D97-AF65-F5344CB8AC3E}">
        <p14:creationId xmlns:p14="http://schemas.microsoft.com/office/powerpoint/2010/main" val="170166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A person looking at the camera&#10;&#10;Description generated with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5408480"/>
            <a:ext cx="10572000" cy="7795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NRK: From orchestra and programming to production and distribution for democracy.</a:t>
            </a:r>
          </a:p>
        </p:txBody>
      </p:sp>
    </p:spTree>
    <p:extLst>
      <p:ext uri="{BB962C8B-B14F-4D97-AF65-F5344CB8AC3E}">
        <p14:creationId xmlns:p14="http://schemas.microsoft.com/office/powerpoint/2010/main" val="317673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14844" r="4" b="3341"/>
          <a:stretch/>
        </p:blipFill>
        <p:spPr>
          <a:xfrm>
            <a:off x="0" y="-100790"/>
            <a:ext cx="12191980" cy="6857989"/>
          </a:xfrm>
          <a:prstGeom prst="rect">
            <a:avLst/>
          </a:prstGeom>
        </p:spPr>
      </p:pic>
      <p:sp>
        <p:nvSpPr>
          <p:cNvPr id="1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Avenir Medium"/>
              </a:rPr>
              <a:t>Social effects of digitalization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23467" y="2116667"/>
            <a:ext cx="5706533" cy="349673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3200" dirty="0"/>
              <a:t>Polarisation</a:t>
            </a:r>
          </a:p>
          <a:p>
            <a:pPr>
              <a:buFont typeface="+mj-lt"/>
              <a:buAutoNum type="arabicPeriod"/>
            </a:pPr>
            <a:r>
              <a:rPr lang="en-GB" sz="3200" dirty="0" err="1"/>
              <a:t>Algorithmisation</a:t>
            </a:r>
            <a:endParaRPr lang="en-GB" sz="3200" dirty="0"/>
          </a:p>
          <a:p>
            <a:pPr>
              <a:buFont typeface="+mj-lt"/>
              <a:buAutoNum type="arabicPeriod"/>
            </a:pPr>
            <a:r>
              <a:rPr lang="en-GB" sz="3200" dirty="0"/>
              <a:t>Globalisation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5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2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8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932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256" y="809368"/>
            <a:ext cx="3275949" cy="32595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14" y="813355"/>
            <a:ext cx="4558838" cy="3259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Tech rules the world. </a:t>
            </a:r>
            <a:r>
              <a:rPr lang="en-US"/>
              <a:t>Software eats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9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John </a:t>
            </a:r>
            <a:r>
              <a:rPr lang="nb-NO" sz="3200" dirty="0" err="1"/>
              <a:t>Seely</a:t>
            </a:r>
            <a:r>
              <a:rPr lang="nb-NO" sz="3200" dirty="0"/>
              <a:t> Brown 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Halftime of a skill is down to 5 years.</a:t>
            </a:r>
          </a:p>
        </p:txBody>
      </p:sp>
    </p:spTree>
    <p:extLst>
      <p:ext uri="{BB962C8B-B14F-4D97-AF65-F5344CB8AC3E}">
        <p14:creationId xmlns:p14="http://schemas.microsoft.com/office/powerpoint/2010/main" val="62286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706" y="1294964"/>
            <a:ext cx="5638853" cy="4257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DOL gap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growing skills gap!</a:t>
            </a:r>
          </a:p>
        </p:txBody>
      </p:sp>
    </p:spTree>
    <p:extLst>
      <p:ext uri="{BB962C8B-B14F-4D97-AF65-F5344CB8AC3E}">
        <p14:creationId xmlns:p14="http://schemas.microsoft.com/office/powerpoint/2010/main" val="298339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nb-NO" sz="3200" dirty="0"/>
              <a:t>Economist &amp; </a:t>
            </a:r>
            <a:br>
              <a:rPr lang="nb-NO" sz="3200" dirty="0"/>
            </a:br>
            <a:r>
              <a:rPr lang="nb-NO" sz="3200" dirty="0" err="1"/>
              <a:t>Lifelong</a:t>
            </a:r>
            <a:r>
              <a:rPr lang="nb-NO" sz="3200" dirty="0"/>
              <a:t>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When education fails to keep pace with technology, the result is inequality.</a:t>
            </a:r>
          </a:p>
        </p:txBody>
      </p:sp>
    </p:spTree>
    <p:extLst>
      <p:ext uri="{BB962C8B-B14F-4D97-AF65-F5344CB8AC3E}">
        <p14:creationId xmlns:p14="http://schemas.microsoft.com/office/powerpoint/2010/main" val="88416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Future skillsets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875" y="4163890"/>
            <a:ext cx="2937033" cy="2390891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10" name="Picture 13" descr="skills1.jp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198" y="4163890"/>
            <a:ext cx="2733875" cy="2390891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3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 dirty="0"/>
              <a:t>Some reading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880" y="2216282"/>
            <a:ext cx="7394238" cy="43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, and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luck</a:t>
            </a:r>
            <a:r>
              <a:rPr lang="nb-NO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Questions: </a:t>
            </a:r>
            <a:r>
              <a:rPr lang="en-GB" sz="2800" dirty="0">
                <a:hlinkClick r:id="rId2"/>
              </a:rPr>
              <a:t>silvija.seres@gmail.com</a:t>
            </a:r>
            <a:endParaRPr lang="en-GB" sz="2800" dirty="0"/>
          </a:p>
          <a:p>
            <a:r>
              <a:rPr lang="en-GB" sz="2800" dirty="0"/>
              <a:t>Just fun: @</a:t>
            </a:r>
            <a:r>
              <a:rPr lang="en-GB" sz="2800" dirty="0" err="1"/>
              <a:t>silvijaseres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649719" y="6448681"/>
            <a:ext cx="32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@</a:t>
            </a:r>
            <a:r>
              <a:rPr lang="nb-NO" dirty="0" err="1"/>
              <a:t>silvijaseres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9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706" y="1710830"/>
            <a:ext cx="5638853" cy="342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GB" sz="3200" dirty="0"/>
              <a:t>The greatest disruption ever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time is different: </a:t>
            </a:r>
          </a:p>
          <a:p>
            <a:r>
              <a:rPr lang="en-GB" sz="2400" dirty="0"/>
              <a:t>Exponential</a:t>
            </a:r>
          </a:p>
          <a:p>
            <a:r>
              <a:rPr lang="en-GB" sz="2400" dirty="0"/>
              <a:t>Polarising</a:t>
            </a:r>
          </a:p>
          <a:p>
            <a:r>
              <a:rPr lang="en-GB" sz="2400" dirty="0"/>
              <a:t>Combinatorial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036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97" y="1251276"/>
            <a:ext cx="5196082" cy="432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Exponential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554" y="5655081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Deceptive at first.</a:t>
            </a:r>
          </a:p>
        </p:txBody>
      </p:sp>
    </p:spTree>
    <p:extLst>
      <p:ext uri="{BB962C8B-B14F-4D97-AF65-F5344CB8AC3E}">
        <p14:creationId xmlns:p14="http://schemas.microsoft.com/office/powerpoint/2010/main" val="216669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118" y="1359035"/>
            <a:ext cx="5630441" cy="4110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Polarising</a:t>
            </a:r>
            <a:endParaRPr lang="en-US" sz="4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9554" y="565508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Winner takes all.</a:t>
            </a:r>
          </a:p>
        </p:txBody>
      </p:sp>
    </p:spTree>
    <p:extLst>
      <p:ext uri="{BB962C8B-B14F-4D97-AF65-F5344CB8AC3E}">
        <p14:creationId xmlns:p14="http://schemas.microsoft.com/office/powerpoint/2010/main" val="7222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3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118" y="1563138"/>
            <a:ext cx="5630441" cy="370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96" y="708186"/>
            <a:ext cx="3416398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Combinatorial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796" y="5197473"/>
            <a:ext cx="3302507" cy="1286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TWO sweet spots: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Digital marketplaces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Enabling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3382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Gutenberg moments at once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62" y="2495337"/>
            <a:ext cx="5348736" cy="36365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AI, big data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Robotics, automation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Biotech, bioinformatics, synthetic biology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Energy, smart cities and smart houses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3D printing, nanotech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Networks, sensors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3314" y="2495336"/>
            <a:ext cx="534873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Digital medicine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Fintech, </a:t>
            </a:r>
            <a:r>
              <a:rPr lang="en-GB" dirty="0" err="1"/>
              <a:t>regtech</a:t>
            </a:r>
            <a:r>
              <a:rPr lang="en-GB" dirty="0"/>
              <a:t>, </a:t>
            </a:r>
            <a:r>
              <a:rPr lang="en-GB" dirty="0" err="1"/>
              <a:t>edtech</a:t>
            </a:r>
            <a:endParaRPr lang="en-GB" dirty="0"/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VR and AR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Genetics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Transport and drones</a:t>
            </a:r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r>
              <a:rPr lang="en-GB" dirty="0"/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380690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39" name="Freeform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Curious boy.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41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41" y="5492149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Not here, not now, not so fast?</a:t>
            </a:r>
            <a:br>
              <a:rPr lang="en-US" sz="3200" dirty="0"/>
            </a:br>
            <a:r>
              <a:rPr lang="en-US" sz="3200" dirty="0"/>
              <a:t>Remember not to do linear transcriptions!</a:t>
            </a:r>
          </a:p>
        </p:txBody>
      </p:sp>
    </p:spTree>
    <p:extLst>
      <p:ext uri="{BB962C8B-B14F-4D97-AF65-F5344CB8AC3E}">
        <p14:creationId xmlns:p14="http://schemas.microsoft.com/office/powerpoint/2010/main" val="330485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38" y="3300148"/>
            <a:ext cx="2913062" cy="194204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GB" dirty="0"/>
              <a:t>Incumbents on iPhone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r>
              <a:rPr lang="en-GB" sz="1700" dirty="0"/>
              <a:t>Even with the Mac, Apple attracted a lot of attention at first, but they have </a:t>
            </a:r>
            <a:r>
              <a:rPr lang="en-GB" sz="1700" dirty="0">
                <a:highlight>
                  <a:srgbClr val="808080"/>
                </a:highlight>
              </a:rPr>
              <a:t>remained a niche manufacturer</a:t>
            </a:r>
            <a:r>
              <a:rPr lang="en-GB" sz="1700" dirty="0"/>
              <a:t>. That will be their role in mobile phones as well. </a:t>
            </a:r>
            <a:r>
              <a:rPr lang="en-US" sz="1700" dirty="0">
                <a:solidFill>
                  <a:srgbClr val="FF0000"/>
                </a:solidFill>
              </a:rPr>
              <a:t>Nokia</a:t>
            </a:r>
            <a:r>
              <a:rPr lang="en-US" sz="1700" dirty="0"/>
              <a:t>’s Chief Strategy Officer </a:t>
            </a:r>
            <a:r>
              <a:rPr lang="en-US" sz="1700" dirty="0" err="1"/>
              <a:t>Anssi</a:t>
            </a:r>
            <a:r>
              <a:rPr lang="en-US" sz="1700" dirty="0"/>
              <a:t> </a:t>
            </a:r>
            <a:r>
              <a:rPr lang="en-US" sz="1700" dirty="0" err="1"/>
              <a:t>Vanjoki</a:t>
            </a:r>
            <a:r>
              <a:rPr lang="en-US" sz="1700" dirty="0"/>
              <a:t> in 2009 </a:t>
            </a:r>
          </a:p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r>
              <a:rPr lang="en-GB" sz="1700" dirty="0"/>
              <a:t>We’ve learned and struggled for a few years here figuring out how to make a decent phone … </a:t>
            </a:r>
            <a:r>
              <a:rPr lang="en-GB" sz="1700" dirty="0">
                <a:highlight>
                  <a:srgbClr val="808080"/>
                </a:highlight>
              </a:rPr>
              <a:t>PC guys are not going to just figure this out</a:t>
            </a:r>
            <a:r>
              <a:rPr lang="en-US" sz="1700" dirty="0"/>
              <a:t>. </a:t>
            </a:r>
            <a:r>
              <a:rPr lang="en-US" sz="1700" dirty="0">
                <a:solidFill>
                  <a:srgbClr val="FF0000"/>
                </a:solidFill>
              </a:rPr>
              <a:t>Palm</a:t>
            </a:r>
            <a:r>
              <a:rPr lang="en-US" sz="1700" dirty="0"/>
              <a:t>-CEO Ed </a:t>
            </a:r>
            <a:r>
              <a:rPr lang="en-US" sz="1700" dirty="0" err="1"/>
              <a:t>Colligan</a:t>
            </a:r>
            <a:r>
              <a:rPr lang="en-US" sz="1700" dirty="0"/>
              <a:t> in 2006 </a:t>
            </a:r>
          </a:p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80000"/>
              </a:lnSpc>
              <a:buSzPct val="300000"/>
              <a:buFont typeface="Wingdings" panose="05000000000000000000" pitchFamily="2" charset="2"/>
              <a:buChar char="§"/>
            </a:pPr>
            <a:r>
              <a:rPr lang="en-GB" sz="1700" dirty="0"/>
              <a:t>500 dollars? Fully subsidized? With a plan? I said that is the most expensive phone in the world. And </a:t>
            </a:r>
            <a:r>
              <a:rPr lang="en-GB" sz="1700" dirty="0">
                <a:highlight>
                  <a:srgbClr val="808080"/>
                </a:highlight>
              </a:rPr>
              <a:t>it doesn’t appeal to business customers because it doesn’t have a keyboard</a:t>
            </a:r>
            <a:r>
              <a:rPr lang="en-GB" sz="1700" dirty="0"/>
              <a:t>. </a:t>
            </a:r>
            <a:r>
              <a:rPr lang="en-US" sz="1700" dirty="0">
                <a:solidFill>
                  <a:srgbClr val="FF0000"/>
                </a:solidFill>
              </a:rPr>
              <a:t>Microsoft</a:t>
            </a:r>
            <a:r>
              <a:rPr lang="en-US" sz="1700" dirty="0"/>
              <a:t>’s CEO Steve Balmer, 2007 </a:t>
            </a:r>
          </a:p>
        </p:txBody>
      </p:sp>
    </p:spTree>
    <p:extLst>
      <p:ext uri="{BB962C8B-B14F-4D97-AF65-F5344CB8AC3E}">
        <p14:creationId xmlns:p14="http://schemas.microsoft.com/office/powerpoint/2010/main" val="1224364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8548</TotalTime>
  <Words>578</Words>
  <Application>Microsoft Office PowerPoint</Application>
  <PresentationFormat>Widescreen</PresentationFormat>
  <Paragraphs>82</Paragraphs>
  <Slides>25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Arial</vt:lpstr>
      <vt:lpstr>Avenir Medium</vt:lpstr>
      <vt:lpstr>Calibri</vt:lpstr>
      <vt:lpstr>Century Gothic</vt:lpstr>
      <vt:lpstr>Wingdings</vt:lpstr>
      <vt:lpstr>Wingdings 2</vt:lpstr>
      <vt:lpstr>Quotable</vt:lpstr>
      <vt:lpstr>Digital Disruption</vt:lpstr>
      <vt:lpstr>Tech rules the world. Software eats it.</vt:lpstr>
      <vt:lpstr>The greatest disruption ever</vt:lpstr>
      <vt:lpstr>Exponential</vt:lpstr>
      <vt:lpstr>Polarising</vt:lpstr>
      <vt:lpstr>Combinatorial</vt:lpstr>
      <vt:lpstr>12 Gutenberg moments at once</vt:lpstr>
      <vt:lpstr>Not here, not now, not so fast? Remember not to do linear transcriptions!</vt:lpstr>
      <vt:lpstr>Incumbents on iPhone</vt:lpstr>
      <vt:lpstr>Incumbents on Amazon</vt:lpstr>
      <vt:lpstr>Incumbents on Netflix</vt:lpstr>
      <vt:lpstr>Incumbents on Tesla</vt:lpstr>
      <vt:lpstr>Norwegian examples</vt:lpstr>
      <vt:lpstr>Telenor: From local Telco to 7th largest mobile operator in the world.</vt:lpstr>
      <vt:lpstr>Wilhelmsen: From shipping cars to defense logistics and port IT.</vt:lpstr>
      <vt:lpstr>StormGeo: From weather media to energy derivatives</vt:lpstr>
      <vt:lpstr>Ruter: From buses and trams to mobility services.</vt:lpstr>
      <vt:lpstr>NRK: From orchestra and programming to production and distribution for democracy.</vt:lpstr>
      <vt:lpstr>Social effects of digitalization</vt:lpstr>
      <vt:lpstr>John Seely Brown </vt:lpstr>
      <vt:lpstr>DOL gap</vt:lpstr>
      <vt:lpstr>Economist &amp;  Lifelong Learning</vt:lpstr>
      <vt:lpstr>Future skillsets</vt:lpstr>
      <vt:lpstr>Some reading ideas</vt:lpstr>
      <vt:lpstr>Thank you, and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2</dc:title>
  <dc:creator>silvija.seres@technorocks.com</dc:creator>
  <cp:lastModifiedBy>Lunde-Danbolt Sverre Andreas</cp:lastModifiedBy>
  <cp:revision>37</cp:revision>
  <dcterms:created xsi:type="dcterms:W3CDTF">2017-04-19T08:17:51Z</dcterms:created>
  <dcterms:modified xsi:type="dcterms:W3CDTF">2017-09-27T11:10:19Z</dcterms:modified>
</cp:coreProperties>
</file>