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</p:sldMasterIdLst>
  <p:notesMasterIdLst>
    <p:notesMasterId r:id="rId8"/>
  </p:notesMasterIdLst>
  <p:handoutMasterIdLst>
    <p:handoutMasterId r:id="rId9"/>
  </p:handoutMasterIdLst>
  <p:sldIdLst>
    <p:sldId id="282" r:id="rId3"/>
    <p:sldId id="299" r:id="rId4"/>
    <p:sldId id="301" r:id="rId5"/>
    <p:sldId id="300" r:id="rId6"/>
    <p:sldId id="302" r:id="rId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6">
          <p15:clr>
            <a:srgbClr val="A4A3A4"/>
          </p15:clr>
        </p15:guide>
        <p15:guide id="2" orient="horz" pos="2775">
          <p15:clr>
            <a:srgbClr val="A4A3A4"/>
          </p15:clr>
        </p15:guide>
        <p15:guide id="3" pos="2880">
          <p15:clr>
            <a:srgbClr val="A4A3A4"/>
          </p15:clr>
        </p15:guide>
        <p15:guide id="4" pos="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e Enemark Bergersen" initials="REB" lastIdx="1" clrIdx="0">
    <p:extLst>
      <p:ext uri="{19B8F6BF-5375-455C-9EA6-DF929625EA0E}">
        <p15:presenceInfo xmlns:p15="http://schemas.microsoft.com/office/powerpoint/2012/main" userId="S-1-5-21-484763869-1958367476-839522115-32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4FF"/>
    <a:srgbClr val="33CCCC"/>
    <a:srgbClr val="7C96AD"/>
    <a:srgbClr val="D9DFE5"/>
    <a:srgbClr val="7F899E"/>
    <a:srgbClr val="BB051B"/>
    <a:srgbClr val="B20519"/>
    <a:srgbClr val="B2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41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556"/>
        <p:guide orient="horz" pos="2775"/>
        <p:guide pos="2880"/>
        <p:guide pos="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01CA4B0-FF30-45D9-AFF5-F4AE69C0E96F}" type="datetimeFigureOut">
              <a:rPr lang="en-US"/>
              <a:pPr>
                <a:defRPr/>
              </a:pPr>
              <a:t>1/12/2016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59343EB-9AD2-40C7-AEC2-42C49FB80CE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645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38205D3-6F99-4137-869A-676C7E6D8C1B}" type="datetimeFigureOut">
              <a:rPr lang="nb-NO"/>
              <a:pPr>
                <a:defRPr/>
              </a:pPr>
              <a:t>12.01.2016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3347E38-D9F1-450F-A132-46A0BE5D5C9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051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47E38-D9F1-450F-A132-46A0BE5D5C98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0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Nevne antall ansatte her (400)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47E38-D9F1-450F-A132-46A0BE5D5C98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22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681FB-6D08-4CBD-B682-D8768BF2C78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13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elfigur_HALV2_original_illustrasjon_fullfarge_H.png"/>
          <p:cNvPicPr>
            <a:picLocks noChangeAspect="1"/>
          </p:cNvPicPr>
          <p:nvPr userDrawn="1"/>
        </p:nvPicPr>
        <p:blipFill>
          <a:blip r:embed="rId2" cstate="print"/>
          <a:srcRect l="6168" r="461" b="36823"/>
          <a:stretch>
            <a:fillRect/>
          </a:stretch>
        </p:blipFill>
        <p:spPr bwMode="auto">
          <a:xfrm>
            <a:off x="12700" y="3167063"/>
            <a:ext cx="91440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Startside fullfarge</a:t>
            </a:r>
          </a:p>
        </p:txBody>
      </p:sp>
      <p:sp>
        <p:nvSpPr>
          <p:cNvPr id="7" name="TekstSylinder 13"/>
          <p:cNvSpPr txBox="1">
            <a:spLocks noChangeArrowheads="1"/>
          </p:cNvSpPr>
          <p:nvPr userDrawn="1"/>
        </p:nvSpPr>
        <p:spPr bwMode="auto">
          <a:xfrm>
            <a:off x="-2124075" y="4929188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engelsk mal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på utformingsfanen og velg DEPMAL – engelsk.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Eller  velg  DEPMAL– engelsk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oppsett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.</a:t>
            </a:r>
          </a:p>
        </p:txBody>
      </p:sp>
      <p:pic>
        <p:nvPicPr>
          <p:cNvPr id="8" name="Picture 12" descr="KMD2CB8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619125"/>
            <a:ext cx="28797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07707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AECE3-FD77-4C97-B485-A8E04EAF0320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07E20-0839-454C-97EA-ABE3FDA7D2F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mal:1 utfallende bilde</a:t>
            </a:r>
          </a:p>
        </p:txBody>
      </p:sp>
      <p:sp>
        <p:nvSpPr>
          <p:cNvPr id="4" name="TekstSylinder 6"/>
          <p:cNvSpPr txBox="1">
            <a:spLocks noChangeArrowheads="1"/>
          </p:cNvSpPr>
          <p:nvPr userDrawn="1"/>
        </p:nvSpPr>
        <p:spPr bwMode="auto">
          <a:xfrm>
            <a:off x="-2268538" y="4745038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5" name="TekstSylinder 7"/>
          <p:cNvSpPr txBox="1">
            <a:spLocks noChangeArrowheads="1"/>
          </p:cNvSpPr>
          <p:nvPr userDrawn="1"/>
        </p:nvSpPr>
        <p:spPr bwMode="auto">
          <a:xfrm>
            <a:off x="-2305050" y="3716338"/>
            <a:ext cx="201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6" name="Picture 12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272091-4B8F-47E2-BBCF-6BA5B8C5B363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BBCAA-3A8D-405F-A83D-EF1FA9708D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Diagram</a:t>
            </a:r>
          </a:p>
        </p:txBody>
      </p:sp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smtClean="0"/>
              <a:t>Tips  farger:</a:t>
            </a:r>
          </a:p>
          <a:p>
            <a:pPr eaLnBrk="1" hangingPunct="1">
              <a:defRPr/>
            </a:pPr>
            <a:r>
              <a:rPr lang="nb-NO" sz="1200" smtClean="0"/>
              <a:t>KRDs fargepalett er lagt inn i malen og vil brukes automatisk i diagrammer og grafer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Click icon to add chart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171B96-6D80-4E21-A184-7D0E6F2C711D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73D0F-3D61-402F-8C6A-16EC48CF5F7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Tabell</a:t>
            </a:r>
          </a:p>
        </p:txBody>
      </p:sp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smtClean="0"/>
              <a:t>Tips  farger:</a:t>
            </a:r>
          </a:p>
          <a:p>
            <a:pPr eaLnBrk="1" hangingPunct="1">
              <a:defRPr/>
            </a:pPr>
            <a:r>
              <a:rPr lang="nb-NO" sz="1200" smtClean="0"/>
              <a:t>KRDs fargepalett er lagt inn i malen og vil brukes automatisk i diagrammer og grafer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Click icon to add table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EAD1F6-5810-4A92-90D8-B8A925260738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82D0B-1410-4869-8253-D0E3A35F0B2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To innholdsdeler - Sammenlikning</a:t>
            </a:r>
          </a:p>
        </p:txBody>
      </p: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smtClean="0"/>
              <a:t>Tips  farger:</a:t>
            </a:r>
          </a:p>
          <a:p>
            <a:pPr eaLnBrk="1" hangingPunct="1">
              <a:defRPr/>
            </a:pPr>
            <a:r>
              <a:rPr lang="nb-NO" sz="1200" smtClean="0"/>
              <a:t>KRDs fargepalett er lagt inn i malen og vil brukes automatisk i diagrammer og grafer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C3192-8752-44B0-B045-D7A8F37F827E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885AEB-87AC-4A71-B783-9BD9E95F6B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fullfarge_H.png"/>
          <p:cNvPicPr>
            <a:picLocks noChangeAspect="1"/>
          </p:cNvPicPr>
          <p:nvPr userDrawn="1"/>
        </p:nvPicPr>
        <p:blipFill>
          <a:blip r:embed="rId2" cstate="print"/>
          <a:srcRect l="694" t="645" r="2" b="-645"/>
          <a:stretch>
            <a:fillRect/>
          </a:stretch>
        </p:blipFill>
        <p:spPr bwMode="auto">
          <a:xfrm>
            <a:off x="0" y="-25400"/>
            <a:ext cx="720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Sluttside fullfarge</a:t>
            </a:r>
          </a:p>
        </p:txBody>
      </p:sp>
      <p:sp>
        <p:nvSpPr>
          <p:cNvPr id="5" name="TekstSylinder 9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bildekreditering: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Slide nr. X: Fotograf, Bildebyrå</a:t>
            </a:r>
          </a:p>
        </p:txBody>
      </p:sp>
      <p:pic>
        <p:nvPicPr>
          <p:cNvPr id="6" name="Picture 12" descr="KMD2CB8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610225"/>
            <a:ext cx="259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light_H.png"/>
          <p:cNvPicPr>
            <a:picLocks noChangeAspect="1"/>
          </p:cNvPicPr>
          <p:nvPr userDrawn="1"/>
        </p:nvPicPr>
        <p:blipFill>
          <a:blip r:embed="rId2" cstate="print"/>
          <a:srcRect l="1480" t="650" r="9172"/>
          <a:stretch>
            <a:fillRect/>
          </a:stretch>
        </p:blipFill>
        <p:spPr bwMode="auto">
          <a:xfrm>
            <a:off x="0" y="0"/>
            <a:ext cx="65532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Sluttside lys versjon</a:t>
            </a:r>
          </a:p>
        </p:txBody>
      </p:sp>
      <p:sp>
        <p:nvSpPr>
          <p:cNvPr id="5" name="TekstSylinder 9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bildekreditering: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Slide nr. X: Fotograf, Bildebyrå</a:t>
            </a:r>
          </a:p>
        </p:txBody>
      </p:sp>
      <p:pic>
        <p:nvPicPr>
          <p:cNvPr id="7" name="Picture 12" descr="KMD2CB8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610225"/>
            <a:ext cx="259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06F6-737A-4AD9-92E1-2EDF10216B8B}" type="datetimeFigureOut">
              <a:rPr lang="nb-NO" smtClean="0"/>
              <a:pPr/>
              <a:t>12.01.2016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BB5D-112D-4140-B76C-549B94A458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elfigur_HALV2_original_illustrasjon_fullfarge_H.png"/>
          <p:cNvPicPr>
            <a:picLocks noChangeAspect="1"/>
          </p:cNvPicPr>
          <p:nvPr userDrawn="1"/>
        </p:nvPicPr>
        <p:blipFill>
          <a:blip r:embed="rId2" cstate="print"/>
          <a:srcRect l="6168" r="461" b="36823"/>
          <a:stretch>
            <a:fillRect/>
          </a:stretch>
        </p:blipFill>
        <p:spPr bwMode="auto">
          <a:xfrm>
            <a:off x="12700" y="3167063"/>
            <a:ext cx="91440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Startside fullfarge</a:t>
            </a:r>
          </a:p>
        </p:txBody>
      </p:sp>
      <p:sp>
        <p:nvSpPr>
          <p:cNvPr id="7" name="TekstSylinder 14"/>
          <p:cNvSpPr txBox="1">
            <a:spLocks noChangeArrowheads="1"/>
          </p:cNvSpPr>
          <p:nvPr userDrawn="1"/>
        </p:nvSpPr>
        <p:spPr bwMode="auto">
          <a:xfrm>
            <a:off x="-2160588" y="4929188"/>
            <a:ext cx="183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norsk mal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på utformingsfanen og velg DEPMAL – norsk.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Eller  velg  DEPMAL– norsk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oppsett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.</a:t>
            </a:r>
          </a:p>
        </p:txBody>
      </p:sp>
      <p:pic>
        <p:nvPicPr>
          <p:cNvPr id="8" name="Picture 12" descr="KMD2CE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913" y="620713"/>
            <a:ext cx="34321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1"/>
            <a:ext cx="7632700" cy="1227138"/>
          </a:xfrm>
        </p:spPr>
        <p:txBody>
          <a:bodyPr/>
          <a:lstStyle>
            <a:lvl1pPr algn="ctr">
              <a:defRPr>
                <a:solidFill>
                  <a:srgbClr val="DA291C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30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3D9889-4C4D-42E4-B9CF-991CE21950C0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92FAF-40A1-47B4-A731-52D2846A44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 original_illustrasjon1_stor_H.png"/>
          <p:cNvPicPr>
            <a:picLocks noChangeAspect="1"/>
          </p:cNvPicPr>
          <p:nvPr userDrawn="1"/>
        </p:nvPicPr>
        <p:blipFill>
          <a:blip r:embed="rId2" cstate="print"/>
          <a:srcRect l="7208" t="21716" r="21440" b="5760"/>
          <a:stretch>
            <a:fillRect/>
          </a:stretch>
        </p:blipFill>
        <p:spPr bwMode="auto">
          <a:xfrm>
            <a:off x="0" y="2300288"/>
            <a:ext cx="914400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Startside light</a:t>
            </a:r>
          </a:p>
        </p:txBody>
      </p:sp>
      <p:sp>
        <p:nvSpPr>
          <p:cNvPr id="7" name="TekstSylinder 14"/>
          <p:cNvSpPr txBox="1">
            <a:spLocks noChangeArrowheads="1"/>
          </p:cNvSpPr>
          <p:nvPr userDrawn="1"/>
        </p:nvSpPr>
        <p:spPr bwMode="auto">
          <a:xfrm>
            <a:off x="-2160588" y="4929188"/>
            <a:ext cx="183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norsk mal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på utformingsfanen og velg DEPMAL – norsk.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Eller  velg  DEPMAL– norsk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oppsett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.</a:t>
            </a:r>
          </a:p>
        </p:txBody>
      </p:sp>
      <p:pic>
        <p:nvPicPr>
          <p:cNvPr id="8" name="Picture 12" descr="KMD2CE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913" y="620713"/>
            <a:ext cx="34321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1"/>
            <a:ext cx="7632700" cy="1227138"/>
          </a:xfrm>
        </p:spPr>
        <p:txBody>
          <a:bodyPr/>
          <a:lstStyle>
            <a:lvl1pPr algn="ctr">
              <a:defRPr>
                <a:solidFill>
                  <a:srgbClr val="DA291C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30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584145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540FF-EB74-4E31-B412-0078D119EDAB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9FC5F3-21F6-487C-B551-23EABBE2EB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bunntekst: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å få sidenummer, dato og redigere tittel på presentasjon: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 på</a:t>
            </a:r>
          </a:p>
          <a:p>
            <a:pPr>
              <a:defRPr/>
            </a:pP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Sett Inn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mal:Tekst med kulepunkter</a:t>
            </a:r>
          </a:p>
        </p:txBody>
      </p:sp>
      <p:sp>
        <p:nvSpPr>
          <p:cNvPr id="7" name="TekstSylinder 6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engelsk stavekontroll: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fane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se gjennom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, klikk i tekstfeltet og huk av for engelsk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språk</a:t>
            </a:r>
            <a:r>
              <a:rPr lang="nb-NO" altLang="en-US" sz="1200">
                <a:latin typeface="Arial" pitchFamily="34" charset="0"/>
              </a:rPr>
              <a:t>”</a:t>
            </a:r>
            <a:endParaRPr lang="nb-NO" sz="1200">
              <a:latin typeface="Arial" pitchFamily="34" charset="0"/>
            </a:endParaRPr>
          </a:p>
        </p:txBody>
      </p:sp>
      <p:pic>
        <p:nvPicPr>
          <p:cNvPr id="8" name="Picture 13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2ED04D-460B-4E86-A829-7FC0AE1D01B8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103206-01F3-4FBA-A4E0-7E30E1C5312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 original_illustrasjon1_stor_H.png"/>
          <p:cNvPicPr>
            <a:picLocks noChangeAspect="1"/>
          </p:cNvPicPr>
          <p:nvPr userDrawn="1"/>
        </p:nvPicPr>
        <p:blipFill>
          <a:blip r:embed="rId2" cstate="print"/>
          <a:srcRect l="7208" t="21716" r="21440" b="5760"/>
          <a:stretch>
            <a:fillRect/>
          </a:stretch>
        </p:blipFill>
        <p:spPr bwMode="auto">
          <a:xfrm>
            <a:off x="0" y="2300288"/>
            <a:ext cx="914400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Startside</a:t>
            </a:r>
          </a:p>
        </p:txBody>
      </p:sp>
      <p:sp>
        <p:nvSpPr>
          <p:cNvPr id="7" name="TekstSylinder 13"/>
          <p:cNvSpPr txBox="1">
            <a:spLocks noChangeArrowheads="1"/>
          </p:cNvSpPr>
          <p:nvPr userDrawn="1"/>
        </p:nvSpPr>
        <p:spPr bwMode="auto">
          <a:xfrm>
            <a:off x="-2124075" y="4929188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engelsk mal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på utformingsfanen og velg DEPMAL – engelsk.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Eller  velg  DEPMAL– engelsk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oppsett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.</a:t>
            </a:r>
          </a:p>
        </p:txBody>
      </p:sp>
      <p:pic>
        <p:nvPicPr>
          <p:cNvPr id="8" name="Picture 12" descr="KMD2CB8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619125"/>
            <a:ext cx="28797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584026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A4DFC-DEFF-4168-8ED0-1F29C8685A2A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DDD36-CCE6-4C63-9273-DF91C70231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med orange 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bunntekst: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å få sidenummer, dato og redigere tittel på presentasjon: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 på</a:t>
            </a:r>
          </a:p>
          <a:p>
            <a:pPr>
              <a:defRPr/>
            </a:pP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Sett Inn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mal:Tekst med kulepunkter</a:t>
            </a:r>
          </a:p>
        </p:txBody>
      </p:sp>
      <p:sp>
        <p:nvSpPr>
          <p:cNvPr id="7" name="TekstSylinder 6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engelsk stavekontroll: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fane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se gjennom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, klikk i tekstfeltet og huk av for engelsk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språk</a:t>
            </a:r>
            <a:r>
              <a:rPr lang="nb-NO" altLang="en-US" sz="1200">
                <a:latin typeface="Arial" pitchFamily="34" charset="0"/>
              </a:rPr>
              <a:t>”</a:t>
            </a:r>
            <a:endParaRPr lang="nb-NO" sz="1200">
              <a:latin typeface="Arial" pitchFamily="34" charset="0"/>
            </a:endParaRPr>
          </a:p>
        </p:txBody>
      </p:sp>
      <p:pic>
        <p:nvPicPr>
          <p:cNvPr id="8" name="Picture 13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53D131-D307-4EB5-BBCF-A154566CE607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8511-5A99-4640-9484-DFE6156C18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mal:Tekst uten kulepunkter</a:t>
            </a:r>
          </a:p>
        </p:txBody>
      </p:sp>
      <p:pic>
        <p:nvPicPr>
          <p:cNvPr id="5" name="Picture 10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69AAEA-812E-4393-A8A6-5D6FA4D74558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9DCBB-7615-4ACD-B646-A5165B53D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Tekst med kulepunkter - 1 vertikalt bilde</a:t>
            </a:r>
          </a:p>
        </p:txBody>
      </p: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A23D7-3ABA-418F-BFD6-64FD01E2DF9C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28684-FEC0-4319-9E99-7715939073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Tekst med kulepunkter - 3 bilder</a:t>
            </a:r>
          </a:p>
        </p:txBody>
      </p:sp>
      <p:sp>
        <p:nvSpPr>
          <p:cNvPr id="8" name="TekstSylinder 13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AE103A-C162-4B81-B632-09DAB4B97EE2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DB3615-C785-461F-A0E4-565F3944B7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>
                <a:latin typeface="Arial" pitchFamily="34" charset="0"/>
              </a:rPr>
              <a:t>Engelsk mal: Tekst med kulepunkter – 4 vertikale bilder</a:t>
            </a:r>
          </a:p>
        </p:txBody>
      </p:sp>
      <p:sp>
        <p:nvSpPr>
          <p:cNvPr id="9" name="TekstSylinder 13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45149C-2967-4418-8387-1CF23BEFC378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23D27-2CAB-43E8-9BC6-80C4DAA175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Tekst med liggende bilde</a:t>
            </a:r>
          </a:p>
        </p:txBody>
      </p: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2268538" y="4745038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Bildestørrelse kan forandres ved å dra i bilderammen eller høyreklikke på rammen og klikke på størrelse og plassering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A4AEF-9FD7-4B97-BC8E-F06223CC895A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6F242-0EBE-4CA8-817C-1DE7EEE633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1 utfallende bilde</a:t>
            </a:r>
          </a:p>
        </p:txBody>
      </p:sp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2339975" y="3141663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C9D53A-A7A6-412E-89A3-EAEF5C1E76B8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5FD28F-2D92-4793-AC49-CA83E974802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Diagram</a:t>
            </a:r>
          </a:p>
        </p:txBody>
      </p:sp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smtClean="0"/>
              <a:t>Tips  farger:</a:t>
            </a:r>
          </a:p>
          <a:p>
            <a:pPr eaLnBrk="1" hangingPunct="1">
              <a:defRPr/>
            </a:pPr>
            <a:r>
              <a:rPr lang="nb-NO" sz="1200" smtClean="0"/>
              <a:t>KRDs fargepalett er lagt inn i malen og vil brukes automatisk i diagrammer og grafer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8B3E76-ECE5-4FFD-9D66-6F5DF82BFE0A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B5DE74-0792-415E-9A2C-44D167B0C1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Tabell</a:t>
            </a:r>
          </a:p>
        </p:txBody>
      </p:sp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smtClean="0"/>
              <a:t>Tips  farger:</a:t>
            </a:r>
          </a:p>
          <a:p>
            <a:pPr eaLnBrk="1" hangingPunct="1">
              <a:defRPr/>
            </a:pPr>
            <a:r>
              <a:rPr lang="nb-NO" sz="1200" smtClean="0"/>
              <a:t>KRDs fargepalett er lagt inn i malen og vil brukes automatisk i diagrammer og tabeller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67282-65D7-4D4A-B93C-8D64FCA6C45E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304E56-7FFE-44BE-9E3A-7BA19F4DFC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4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smtClean="0"/>
              <a:t>Tips  farger:</a:t>
            </a:r>
          </a:p>
          <a:p>
            <a:pPr eaLnBrk="1" hangingPunct="1">
              <a:defRPr/>
            </a:pPr>
            <a:r>
              <a:rPr lang="nb-NO" sz="1200" smtClean="0"/>
              <a:t>KRDs fargepalett er lagt inn i malen og vil brukes automatisk i diagrammer og grafer</a:t>
            </a:r>
          </a:p>
        </p:txBody>
      </p:sp>
      <p:sp>
        <p:nvSpPr>
          <p:cNvPr id="7" name="TekstSylinder 5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4C9F3-2F6F-45A8-9A78-244180BC714A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C71AA6-1991-4AC9-AF09-211B0D92C95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mal:Tekst med kulepunkter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9"/>
          <p:cNvSpPr txBox="1">
            <a:spLocks noChangeArrowheads="1"/>
          </p:cNvSpPr>
          <p:nvPr userDrawn="1"/>
        </p:nvSpPr>
        <p:spPr bwMode="auto">
          <a:xfrm>
            <a:off x="9372600" y="304800"/>
            <a:ext cx="1836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symbol: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Velg ikonet tilsvarende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avdelingen du snakker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om, og trykk lim inn (Ctrl+V) på hver side for at symbolet skal komme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på samme sted.</a:t>
            </a:r>
          </a:p>
        </p:txBody>
      </p:sp>
      <p:pic>
        <p:nvPicPr>
          <p:cNvPr id="9" name="Picture 14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1171F-869A-4823-AC10-ED01A4003150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40DFE-17F9-4BF6-BBC7-3AACDC38444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fu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fullfarge_H.png"/>
          <p:cNvPicPr>
            <a:picLocks noChangeAspect="1"/>
          </p:cNvPicPr>
          <p:nvPr userDrawn="1"/>
        </p:nvPicPr>
        <p:blipFill>
          <a:blip r:embed="rId2" cstate="print"/>
          <a:srcRect l="694" t="645" r="2" b="-645"/>
          <a:stretch>
            <a:fillRect/>
          </a:stretch>
        </p:blipFill>
        <p:spPr bwMode="auto">
          <a:xfrm>
            <a:off x="0" y="0"/>
            <a:ext cx="720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KMD2CE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648325"/>
            <a:ext cx="30257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Sluttside fullfarge</a:t>
            </a:r>
          </a:p>
        </p:txBody>
      </p:sp>
      <p:sp>
        <p:nvSpPr>
          <p:cNvPr id="7" name="TekstSylinder 7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bildekreditering: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Slide nr. X: Fotograf, Bildebyrå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ut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light_H.png"/>
          <p:cNvPicPr>
            <a:picLocks noChangeAspect="1"/>
          </p:cNvPicPr>
          <p:nvPr userDrawn="1"/>
        </p:nvPicPr>
        <p:blipFill>
          <a:blip r:embed="rId2" cstate="print"/>
          <a:srcRect l="1480" t="650" r="9172" b="-652"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Engelsk mal: Sluttside light</a:t>
            </a:r>
          </a:p>
        </p:txBody>
      </p:sp>
      <p:sp>
        <p:nvSpPr>
          <p:cNvPr id="5" name="TekstSylinder 7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bildekreditering: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Slide nr. X: Fotograf, Bildebyrå</a:t>
            </a:r>
          </a:p>
        </p:txBody>
      </p:sp>
      <p:pic>
        <p:nvPicPr>
          <p:cNvPr id="7" name="Picture 12" descr="KMD2CE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648325"/>
            <a:ext cx="30257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og orange 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mal:Tekst med kulepunkter</a:t>
            </a:r>
          </a:p>
        </p:txBody>
      </p:sp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bunntekst: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å sidenummer, dato, og tittel på presentasjon: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 på</a:t>
            </a:r>
          </a:p>
          <a:p>
            <a:pPr>
              <a:defRPr/>
            </a:pP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Sett Inn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9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nynorsk stavekontroll: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Klikk fane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se gjennom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, klikk i tekstfeltet og huk av for nynorsk under </a:t>
            </a:r>
            <a:r>
              <a:rPr lang="nb-NO" altLang="en-US" sz="1200">
                <a:latin typeface="Arial" pitchFamily="34" charset="0"/>
              </a:rPr>
              <a:t>”</a:t>
            </a:r>
            <a:r>
              <a:rPr lang="nb-NO" sz="1200">
                <a:latin typeface="Arial" pitchFamily="34" charset="0"/>
              </a:rPr>
              <a:t>språk</a:t>
            </a:r>
            <a:r>
              <a:rPr lang="nb-NO" altLang="en-US" sz="1200">
                <a:latin typeface="Arial" pitchFamily="34" charset="0"/>
              </a:rPr>
              <a:t>”</a:t>
            </a:r>
            <a:endParaRPr lang="nb-NO" sz="1200">
              <a:latin typeface="Arial" pitchFamily="34" charset="0"/>
            </a:endParaRPr>
          </a:p>
        </p:txBody>
      </p:sp>
      <p:sp>
        <p:nvSpPr>
          <p:cNvPr id="8" name="TekstSylinder 9"/>
          <p:cNvSpPr txBox="1">
            <a:spLocks noChangeArrowheads="1"/>
          </p:cNvSpPr>
          <p:nvPr userDrawn="1"/>
        </p:nvSpPr>
        <p:spPr bwMode="auto">
          <a:xfrm>
            <a:off x="9372600" y="304800"/>
            <a:ext cx="1836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symbol: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Velg ikonet tilsvarende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avdelingen du snakker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om, og trykk lim inn (Ctrl+V) på hver side for at symbolet skal komme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på samme sted.</a:t>
            </a:r>
          </a:p>
        </p:txBody>
      </p:sp>
      <p:pic>
        <p:nvPicPr>
          <p:cNvPr id="9" name="Picture 14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F5D215-3C92-4862-9191-C6B156AD7E44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5C55E-3766-41D0-BC91-FD4DDA8C7BC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-71438" y="-276225"/>
            <a:ext cx="327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Tekst uten kulepunkter</a:t>
            </a:r>
          </a:p>
        </p:txBody>
      </p:sp>
      <p:pic>
        <p:nvPicPr>
          <p:cNvPr id="5" name="Picture 10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AD4BB1-E0B2-4E45-B7A8-A51369F9E649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381A3-02E1-48A5-90AA-7D4E1CB440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Tekst med kulepunkter - 1 vertikalt bilde</a:t>
            </a:r>
          </a:p>
        </p:txBody>
      </p: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5107" cy="6345324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FF90C-9063-4AEA-A770-B68BEC0DE39B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69B87B-F77E-478E-A6ED-5046EE05E71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>
                <a:latin typeface="Arial" pitchFamily="34" charset="0"/>
              </a:rPr>
              <a:t>Norsk mal: Tekst med kulepunkter – 3 vertikale bilder</a:t>
            </a:r>
          </a:p>
        </p:txBody>
      </p:sp>
      <p:sp>
        <p:nvSpPr>
          <p:cNvPr id="11" name="TekstSylinder 13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61CF6-4348-4C25-A5DE-A903EABC88D0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14248-94B3-4ADC-8E96-F8FAA11EAB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>
                <a:latin typeface="Arial" pitchFamily="34" charset="0"/>
              </a:rPr>
              <a:t>Norsk mal: Tekst med kulepunkter – 4 vertikale bilder</a:t>
            </a:r>
          </a:p>
        </p:txBody>
      </p:sp>
      <p:sp>
        <p:nvSpPr>
          <p:cNvPr id="12" name="TekstSylinder 14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13" name="Picture 11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41A998-6021-4488-B672-64D415D39AF5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2CBDD-445A-4D2D-99CD-E93CF71AD0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smtClean="0"/>
              <a:t>Norsk mal: Tekst med liggende bilde</a:t>
            </a:r>
          </a:p>
        </p:txBody>
      </p:sp>
      <p:sp>
        <p:nvSpPr>
          <p:cNvPr id="6" name="TekstSylinder 5"/>
          <p:cNvSpPr txBox="1">
            <a:spLocks noChangeArrowheads="1"/>
          </p:cNvSpPr>
          <p:nvPr userDrawn="1"/>
        </p:nvSpPr>
        <p:spPr bwMode="auto">
          <a:xfrm>
            <a:off x="-2268538" y="4745038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TekstSylinder 10"/>
          <p:cNvSpPr txBox="1">
            <a:spLocks noChangeArrowheads="1"/>
          </p:cNvSpPr>
          <p:nvPr userDrawn="1"/>
        </p:nvSpPr>
        <p:spPr bwMode="auto">
          <a:xfrm>
            <a:off x="-2305050" y="3716338"/>
            <a:ext cx="201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>
                <a:latin typeface="Arial" pitchFamily="34" charset="0"/>
              </a:rPr>
              <a:t>Tips  bilde:</a:t>
            </a:r>
          </a:p>
          <a:p>
            <a:pPr>
              <a:defRPr/>
            </a:pPr>
            <a:r>
              <a:rPr lang="nb-NO" sz="1200">
                <a:latin typeface="Arial" pitchFamily="34" charset="0"/>
              </a:rPr>
              <a:t>For best oppløsning anbefales jpg og png-format.</a:t>
            </a:r>
          </a:p>
        </p:txBody>
      </p:sp>
      <p:pic>
        <p:nvPicPr>
          <p:cNvPr id="9" name="Picture 12" descr="Orange_original_illustrasjon1_liten_H.png"/>
          <p:cNvPicPr>
            <a:picLocks noChangeAspect="1"/>
          </p:cNvPicPr>
          <p:nvPr userDrawn="1"/>
        </p:nvPicPr>
        <p:blipFill>
          <a:blip r:embed="rId2" cstate="print"/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A349EB-2742-4918-BA58-B420D77E5C2F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2D8F13-45EF-4BEF-90E4-00DDDA223F5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 noChangeAspect="1"/>
          </p:cNvSpPr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375" y="644525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9A8D5C8-9446-4C28-A854-A259B9599B6C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5250"/>
            <a:ext cx="2895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5250"/>
            <a:ext cx="53975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455F0E0-ECC3-48DD-9948-988BB76FBAD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34" name="TekstSylinder 7"/>
          <p:cNvSpPr txBox="1">
            <a:spLocks noChangeArrowheads="1"/>
          </p:cNvSpPr>
          <p:nvPr/>
        </p:nvSpPr>
        <p:spPr bwMode="auto">
          <a:xfrm>
            <a:off x="5616575" y="6499225"/>
            <a:ext cx="3168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000" smtClean="0">
                <a:solidFill>
                  <a:srgbClr val="7C96AD"/>
                </a:solidFill>
                <a:latin typeface="Verdana" charset="0"/>
              </a:rPr>
              <a:t>Kommunal- og moderniseringsdepartementet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 noChangeAspect="1"/>
          </p:cNvSpPr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rgbClr val="7C96AD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3338" y="64262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AFBF6C7-9E3E-46A1-B889-BE38C9B3D595}" type="datetime4">
              <a:rPr lang="nb-NO"/>
              <a:pPr>
                <a:defRPr/>
              </a:pPr>
              <a:t>12. januar 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26200"/>
            <a:ext cx="2895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200"/>
            <a:ext cx="53975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B6D43E7-A570-4493-8EDB-DD159FB529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058" name="TekstSylinder 7"/>
          <p:cNvSpPr txBox="1">
            <a:spLocks noChangeArrowheads="1"/>
          </p:cNvSpPr>
          <p:nvPr/>
        </p:nvSpPr>
        <p:spPr bwMode="auto">
          <a:xfrm>
            <a:off x="5903913" y="6383338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smtClean="0">
                <a:solidFill>
                  <a:srgbClr val="7C96AD"/>
                </a:solidFill>
                <a:latin typeface="Verdana" charset="0"/>
              </a:rPr>
              <a:t>Norwegian</a:t>
            </a:r>
            <a:r>
              <a:rPr lang="nb-NO" sz="1000" smtClean="0">
                <a:solidFill>
                  <a:srgbClr val="7C96AD"/>
                </a:solidFill>
                <a:latin typeface="Verdana" charset="0"/>
              </a:rPr>
              <a:t> </a:t>
            </a:r>
            <a:r>
              <a:rPr lang="en-US" sz="1000" smtClean="0">
                <a:solidFill>
                  <a:srgbClr val="7C96AD"/>
                </a:solidFill>
                <a:latin typeface="Verdana" charset="0"/>
              </a:rPr>
              <a:t>Ministry</a:t>
            </a:r>
            <a:r>
              <a:rPr lang="nb-NO" sz="1000" smtClean="0">
                <a:solidFill>
                  <a:srgbClr val="7C96AD"/>
                </a:solidFill>
                <a:latin typeface="Verdana" charset="0"/>
              </a:rPr>
              <a:t> of </a:t>
            </a:r>
          </a:p>
          <a:p>
            <a:pPr algn="r" eaLnBrk="1" hangingPunct="1">
              <a:defRPr/>
            </a:pPr>
            <a:r>
              <a:rPr lang="nb-NO" sz="1000" smtClean="0">
                <a:solidFill>
                  <a:srgbClr val="7C96AD"/>
                </a:solidFill>
                <a:latin typeface="Verdana" charset="0"/>
              </a:rPr>
              <a:t>Local Government and Modernisation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5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>
                <a:ea typeface="ＭＳ Ｐゴシック" pitchFamily="34" charset="-128"/>
              </a:rPr>
              <a:t>w</a:t>
            </a:r>
          </a:p>
        </p:txBody>
      </p:sp>
      <p:pic>
        <p:nvPicPr>
          <p:cNvPr id="36866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822" t="30157" r="12822"/>
          <a:stretch>
            <a:fillRect/>
          </a:stretch>
        </p:blipFill>
        <p:spPr>
          <a:xfrm>
            <a:off x="0" y="0"/>
            <a:ext cx="9144000" cy="5732463"/>
          </a:xfrm>
        </p:spPr>
      </p:pic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solidFill>
            <a:srgbClr val="3DC4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539750" y="5408613"/>
            <a:ext cx="863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0" b="1" dirty="0">
                <a:cs typeface="Arial" pitchFamily="34" charset="0"/>
              </a:rPr>
              <a:t>1</a:t>
            </a:r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1403350" y="5949950"/>
            <a:ext cx="7561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dirty="0" smtClean="0"/>
              <a:t>Bedre ledelse </a:t>
            </a:r>
          </a:p>
          <a:p>
            <a:r>
              <a:rPr lang="nb-NO" dirty="0" smtClean="0"/>
              <a:t>Eksempel på tilpasning av lederplakat - KMD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40DFE-17F9-4BF6-BBC7-3AACDC38444A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6" name="Plassholder for innhold 7"/>
          <p:cNvSpPr txBox="1">
            <a:spLocks noGrp="1"/>
          </p:cNvSpPr>
          <p:nvPr>
            <p:ph idx="1"/>
          </p:nvPr>
        </p:nvSpPr>
        <p:spPr>
          <a:xfrm>
            <a:off x="467544" y="2060848"/>
            <a:ext cx="3960000" cy="2520000"/>
          </a:xfrm>
          <a:prstGeom prst="wedgeRectCallout">
            <a:avLst>
              <a:gd name="adj1" fmla="val 40640"/>
              <a:gd name="adj2" fmla="val 65804"/>
            </a:avLst>
          </a:prstGeom>
          <a:solidFill>
            <a:srgbClr val="3DC4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lvl="0" indent="-269875">
              <a:spcBef>
                <a:spcPct val="20000"/>
              </a:spcBef>
              <a:buNone/>
            </a:pPr>
            <a:r>
              <a:rPr lang="nb-NO" sz="2000" dirty="0" smtClean="0">
                <a:solidFill>
                  <a:schemeClr val="tx1"/>
                </a:solidFill>
              </a:rPr>
              <a:t>Departementsråd Eivind Dale: </a:t>
            </a:r>
          </a:p>
          <a:p>
            <a:pPr marL="269875" lvl="0" indent="-269875">
              <a:spcBef>
                <a:spcPct val="20000"/>
              </a:spcBef>
              <a:buNone/>
            </a:pPr>
            <a:r>
              <a:rPr lang="nb-NO" sz="1200" i="1" dirty="0" smtClean="0">
                <a:solidFill>
                  <a:schemeClr val="tx1"/>
                </a:solidFill>
              </a:rPr>
              <a:t>Kommunal- og  moderniseringsdepartementet</a:t>
            </a:r>
          </a:p>
          <a:p>
            <a:pPr marL="269875" lvl="0" indent="-269875">
              <a:spcBef>
                <a:spcPct val="20000"/>
              </a:spcBef>
              <a:buNone/>
            </a:pPr>
            <a:r>
              <a:rPr lang="nb-NO" sz="1400" i="1" dirty="0" smtClean="0">
                <a:solidFill>
                  <a:schemeClr val="tx1"/>
                </a:solidFill>
              </a:rPr>
              <a:t>	</a:t>
            </a:r>
            <a:r>
              <a:rPr lang="nb-NO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”KMD har implementert lederplakaten bl.a. ved å utforme kjennetegn for både ledere og medarbeidere. Det skal bygge felles kultur i et sammenslått departement, utvikle KMD som arbeidsgiver og understøtte god kvalitet i leveransene”.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060848"/>
            <a:ext cx="2894484" cy="113386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4048" y="2204864"/>
            <a:ext cx="37444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nb-NO" sz="1200" dirty="0" smtClean="0"/>
          </a:p>
          <a:p>
            <a:pPr>
              <a:spcBef>
                <a:spcPts val="1200"/>
              </a:spcBef>
            </a:pPr>
            <a:endParaRPr lang="nb-NO" sz="1200" dirty="0" smtClean="0"/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nb-NO" sz="1200" dirty="0" smtClean="0"/>
          </a:p>
          <a:p>
            <a:pPr marL="177800" indent="-177800">
              <a:spcBef>
                <a:spcPts val="1200"/>
              </a:spcBef>
            </a:pPr>
            <a:r>
              <a:rPr lang="nb-NO" sz="1200" dirty="0"/>
              <a:t>Kommunal- </a:t>
            </a:r>
            <a:r>
              <a:rPr lang="nb-NO" sz="1200" dirty="0" smtClean="0"/>
              <a:t>og moderniseringsdepartementet (KMD) har ansvar for boligpolitikk</a:t>
            </a:r>
            <a:r>
              <a:rPr lang="nb-NO" sz="1200" dirty="0"/>
              <a:t>, plan- og </a:t>
            </a:r>
            <a:r>
              <a:rPr lang="nb-NO" sz="1200" dirty="0" smtClean="0"/>
              <a:t>bygningsloven, </a:t>
            </a:r>
            <a:r>
              <a:rPr lang="nb-NO" sz="1200" dirty="0"/>
              <a:t>kommuneøkonomi og lokalforvaltning, IKT- og forvaltningspolitikk, regional- og distriktspolitikk, </a:t>
            </a:r>
            <a:r>
              <a:rPr lang="nb-NO" sz="1200" dirty="0" err="1"/>
              <a:t>valgjennomføring</a:t>
            </a:r>
            <a:r>
              <a:rPr lang="nb-NO" sz="1200" dirty="0"/>
              <a:t>, </a:t>
            </a:r>
            <a:r>
              <a:rPr lang="nb-NO" sz="1200" dirty="0" smtClean="0"/>
              <a:t>statlig arbeidsgiverpolitikk</a:t>
            </a:r>
            <a:r>
              <a:rPr lang="nb-NO" sz="1200" dirty="0"/>
              <a:t>, </a:t>
            </a:r>
            <a:r>
              <a:rPr lang="nb-NO" sz="1200" dirty="0" smtClean="0"/>
              <a:t>samer </a:t>
            </a:r>
            <a:r>
              <a:rPr lang="nb-NO" sz="1200" dirty="0"/>
              <a:t>og nasjonale </a:t>
            </a:r>
            <a:r>
              <a:rPr lang="nb-NO" sz="1200" dirty="0" smtClean="0"/>
              <a:t>minoriteter</a:t>
            </a:r>
            <a:r>
              <a:rPr lang="nb-NO" sz="1200" dirty="0"/>
              <a:t>, kart- og </a:t>
            </a:r>
            <a:r>
              <a:rPr lang="nb-NO" sz="1200" dirty="0" err="1"/>
              <a:t>geodatapolitikken</a:t>
            </a:r>
            <a:r>
              <a:rPr lang="nb-NO" sz="1200" dirty="0"/>
              <a:t>.</a:t>
            </a:r>
            <a:endParaRPr lang="nb-NO" sz="1200" dirty="0" smtClean="0"/>
          </a:p>
          <a:p>
            <a:pPr marL="177800" indent="-177800">
              <a:spcBef>
                <a:spcPts val="1200"/>
              </a:spcBef>
            </a:pPr>
            <a:r>
              <a:rPr lang="nb-NO" sz="1200" dirty="0" smtClean="0"/>
              <a:t>KMD er et resultat av sammenslåingen av Fornyings- og administrasjons-departementet, Kommunal- og regionaldepartementet og planavdelingen i Miljøverndepartementet</a:t>
            </a:r>
          </a:p>
          <a:p>
            <a:pPr marL="177800" indent="-177800">
              <a:spcBef>
                <a:spcPts val="1200"/>
              </a:spcBef>
            </a:pPr>
            <a:r>
              <a:rPr lang="nb-NO" sz="1200" dirty="0" smtClean="0"/>
              <a:t>KMD </a:t>
            </a:r>
            <a:r>
              <a:rPr lang="nb-NO" sz="1200" dirty="0"/>
              <a:t>har ca. 400 ansatte</a:t>
            </a:r>
          </a:p>
          <a:p>
            <a:pPr marL="177800" indent="-177800">
              <a:spcBef>
                <a:spcPts val="1200"/>
              </a:spcBef>
            </a:pPr>
            <a:endParaRPr lang="nb-NO" sz="1200" dirty="0"/>
          </a:p>
        </p:txBody>
      </p:sp>
      <p:sp>
        <p:nvSpPr>
          <p:cNvPr id="9" name="Tittel 3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KMD har gjennomført en prosess for å implementere ny lederplakat i staten</a:t>
            </a:r>
            <a:endParaRPr lang="nb-NO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 smtClean="0"/>
              <a:t>KMDs</a:t>
            </a:r>
            <a:r>
              <a:rPr lang="nb-NO" sz="2400" dirty="0" smtClean="0"/>
              <a:t> prosess for å utarbeide kjennetegn </a:t>
            </a:r>
            <a:r>
              <a:rPr lang="nb-NO" sz="2400" dirty="0"/>
              <a:t>for godt leder- og </a:t>
            </a:r>
            <a:r>
              <a:rPr lang="nb-NO" sz="2400" dirty="0" smtClean="0"/>
              <a:t>medarbeiderskap</a:t>
            </a:r>
            <a:endParaRPr lang="nb-N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40DFE-17F9-4BF6-BBC7-3AACDC38444A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6991542" y="2941032"/>
            <a:ext cx="1474306" cy="660403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0" y="0"/>
              </a:cxn>
              <a:cxn ang="0">
                <a:pos x="0" y="25"/>
              </a:cxn>
              <a:cxn ang="0">
                <a:pos x="590" y="25"/>
              </a:cxn>
              <a:cxn ang="0">
                <a:pos x="721" y="186"/>
              </a:cxn>
              <a:cxn ang="0">
                <a:pos x="571" y="370"/>
              </a:cxn>
              <a:cxn ang="0">
                <a:pos x="669" y="370"/>
              </a:cxn>
              <a:cxn ang="0">
                <a:pos x="826" y="186"/>
              </a:cxn>
              <a:cxn ang="0">
                <a:pos x="669" y="0"/>
              </a:cxn>
            </a:cxnLst>
            <a:rect l="0" t="0" r="r" b="b"/>
            <a:pathLst>
              <a:path w="826" h="370">
                <a:moveTo>
                  <a:pt x="669" y="0"/>
                </a:moveTo>
                <a:lnTo>
                  <a:pt x="0" y="0"/>
                </a:lnTo>
                <a:lnTo>
                  <a:pt x="0" y="25"/>
                </a:lnTo>
                <a:lnTo>
                  <a:pt x="590" y="25"/>
                </a:lnTo>
                <a:lnTo>
                  <a:pt x="721" y="186"/>
                </a:lnTo>
                <a:lnTo>
                  <a:pt x="571" y="370"/>
                </a:lnTo>
                <a:lnTo>
                  <a:pt x="669" y="370"/>
                </a:lnTo>
                <a:lnTo>
                  <a:pt x="826" y="1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1542" y="3012453"/>
            <a:ext cx="1472520" cy="588982"/>
          </a:xfrm>
          <a:prstGeom prst="rect">
            <a:avLst/>
          </a:prstGeom>
          <a:noFill/>
        </p:spPr>
        <p:txBody>
          <a:bodyPr wrap="square" lIns="0" tIns="45720" rIns="0" bIns="0" rtlCol="0" anchor="ctr">
            <a:noAutofit/>
          </a:bodyPr>
          <a:lstStyle/>
          <a:p>
            <a:pPr indent="-274320">
              <a:spcAft>
                <a:spcPts val="300"/>
              </a:spcAft>
            </a:pPr>
            <a:r>
              <a:rPr lang="nb-NO" sz="1200" b="1" dirty="0" smtClean="0">
                <a:latin typeface="+mj-lt"/>
              </a:rPr>
              <a:t>Beslutte</a:t>
            </a:r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5388084" y="2941032"/>
            <a:ext cx="1474306" cy="660403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0" y="0"/>
              </a:cxn>
              <a:cxn ang="0">
                <a:pos x="0" y="25"/>
              </a:cxn>
              <a:cxn ang="0">
                <a:pos x="590" y="25"/>
              </a:cxn>
              <a:cxn ang="0">
                <a:pos x="721" y="186"/>
              </a:cxn>
              <a:cxn ang="0">
                <a:pos x="570" y="370"/>
              </a:cxn>
              <a:cxn ang="0">
                <a:pos x="669" y="370"/>
              </a:cxn>
              <a:cxn ang="0">
                <a:pos x="826" y="186"/>
              </a:cxn>
              <a:cxn ang="0">
                <a:pos x="669" y="0"/>
              </a:cxn>
            </a:cxnLst>
            <a:rect l="0" t="0" r="r" b="b"/>
            <a:pathLst>
              <a:path w="826" h="370">
                <a:moveTo>
                  <a:pt x="669" y="0"/>
                </a:moveTo>
                <a:lnTo>
                  <a:pt x="0" y="0"/>
                </a:lnTo>
                <a:lnTo>
                  <a:pt x="0" y="25"/>
                </a:lnTo>
                <a:lnTo>
                  <a:pt x="590" y="25"/>
                </a:lnTo>
                <a:lnTo>
                  <a:pt x="721" y="186"/>
                </a:lnTo>
                <a:lnTo>
                  <a:pt x="570" y="370"/>
                </a:lnTo>
                <a:lnTo>
                  <a:pt x="669" y="370"/>
                </a:lnTo>
                <a:lnTo>
                  <a:pt x="826" y="1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8084" y="3012453"/>
            <a:ext cx="1472520" cy="588982"/>
          </a:xfrm>
          <a:prstGeom prst="rect">
            <a:avLst/>
          </a:prstGeom>
          <a:noFill/>
        </p:spPr>
        <p:txBody>
          <a:bodyPr wrap="square" lIns="0" tIns="45720" rIns="0" bIns="0" rtlCol="0" anchor="ctr">
            <a:noAutofit/>
          </a:bodyPr>
          <a:lstStyle/>
          <a:p>
            <a:pPr indent="-274320">
              <a:spcAft>
                <a:spcPts val="300"/>
              </a:spcAft>
            </a:pPr>
            <a:r>
              <a:rPr lang="nb-NO" sz="1200" b="1" dirty="0" smtClean="0">
                <a:latin typeface="+mj-lt"/>
              </a:rPr>
              <a:t>Prioritere</a:t>
            </a:r>
          </a:p>
          <a:p>
            <a:pPr indent="-274320">
              <a:spcAft>
                <a:spcPts val="300"/>
              </a:spcAft>
            </a:pPr>
            <a:r>
              <a:rPr lang="nb-NO" sz="1200" b="1" dirty="0" smtClean="0">
                <a:latin typeface="+mj-lt"/>
              </a:rPr>
              <a:t>innhold</a:t>
            </a:r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>
            <a:off x="3786411" y="2941032"/>
            <a:ext cx="1472522" cy="660403"/>
          </a:xfrm>
          <a:custGeom>
            <a:avLst/>
            <a:gdLst/>
            <a:ahLst/>
            <a:cxnLst>
              <a:cxn ang="0">
                <a:pos x="667" y="0"/>
              </a:cxn>
              <a:cxn ang="0">
                <a:pos x="0" y="0"/>
              </a:cxn>
              <a:cxn ang="0">
                <a:pos x="0" y="25"/>
              </a:cxn>
              <a:cxn ang="0">
                <a:pos x="589" y="25"/>
              </a:cxn>
              <a:cxn ang="0">
                <a:pos x="721" y="186"/>
              </a:cxn>
              <a:cxn ang="0">
                <a:pos x="569" y="370"/>
              </a:cxn>
              <a:cxn ang="0">
                <a:pos x="667" y="370"/>
              </a:cxn>
              <a:cxn ang="0">
                <a:pos x="825" y="186"/>
              </a:cxn>
              <a:cxn ang="0">
                <a:pos x="667" y="0"/>
              </a:cxn>
            </a:cxnLst>
            <a:rect l="0" t="0" r="r" b="b"/>
            <a:pathLst>
              <a:path w="825" h="370">
                <a:moveTo>
                  <a:pt x="667" y="0"/>
                </a:moveTo>
                <a:lnTo>
                  <a:pt x="0" y="0"/>
                </a:lnTo>
                <a:lnTo>
                  <a:pt x="0" y="25"/>
                </a:lnTo>
                <a:lnTo>
                  <a:pt x="589" y="25"/>
                </a:lnTo>
                <a:lnTo>
                  <a:pt x="721" y="186"/>
                </a:lnTo>
                <a:lnTo>
                  <a:pt x="569" y="370"/>
                </a:lnTo>
                <a:lnTo>
                  <a:pt x="667" y="370"/>
                </a:lnTo>
                <a:lnTo>
                  <a:pt x="825" y="186"/>
                </a:lnTo>
                <a:lnTo>
                  <a:pt x="667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411" y="3012453"/>
            <a:ext cx="1472520" cy="588982"/>
          </a:xfrm>
          <a:prstGeom prst="rect">
            <a:avLst/>
          </a:prstGeom>
          <a:noFill/>
        </p:spPr>
        <p:txBody>
          <a:bodyPr wrap="square" lIns="0" tIns="45720" rIns="0" bIns="0" rtlCol="0" anchor="ctr">
            <a:noAutofit/>
          </a:bodyPr>
          <a:lstStyle/>
          <a:p>
            <a:pPr indent="-274320">
              <a:spcAft>
                <a:spcPts val="300"/>
              </a:spcAft>
            </a:pPr>
            <a:r>
              <a:rPr lang="nb-NO" sz="1200" b="1" dirty="0" smtClean="0">
                <a:latin typeface="+mj-lt"/>
              </a:rPr>
              <a:t>Ta frem innhold</a:t>
            </a:r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2182952" y="2941032"/>
            <a:ext cx="1474306" cy="660403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0" y="0"/>
              </a:cxn>
              <a:cxn ang="0">
                <a:pos x="0" y="25"/>
              </a:cxn>
              <a:cxn ang="0">
                <a:pos x="590" y="25"/>
              </a:cxn>
              <a:cxn ang="0">
                <a:pos x="721" y="186"/>
              </a:cxn>
              <a:cxn ang="0">
                <a:pos x="569" y="370"/>
              </a:cxn>
              <a:cxn ang="0">
                <a:pos x="669" y="370"/>
              </a:cxn>
              <a:cxn ang="0">
                <a:pos x="826" y="186"/>
              </a:cxn>
              <a:cxn ang="0">
                <a:pos x="669" y="0"/>
              </a:cxn>
            </a:cxnLst>
            <a:rect l="0" t="0" r="r" b="b"/>
            <a:pathLst>
              <a:path w="826" h="370">
                <a:moveTo>
                  <a:pt x="669" y="0"/>
                </a:moveTo>
                <a:lnTo>
                  <a:pt x="0" y="0"/>
                </a:lnTo>
                <a:lnTo>
                  <a:pt x="0" y="25"/>
                </a:lnTo>
                <a:lnTo>
                  <a:pt x="590" y="25"/>
                </a:lnTo>
                <a:lnTo>
                  <a:pt x="721" y="186"/>
                </a:lnTo>
                <a:lnTo>
                  <a:pt x="569" y="370"/>
                </a:lnTo>
                <a:lnTo>
                  <a:pt x="669" y="370"/>
                </a:lnTo>
                <a:lnTo>
                  <a:pt x="826" y="1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2952" y="3012453"/>
            <a:ext cx="1472520" cy="588982"/>
          </a:xfrm>
          <a:prstGeom prst="rect">
            <a:avLst/>
          </a:prstGeom>
          <a:noFill/>
        </p:spPr>
        <p:txBody>
          <a:bodyPr wrap="square" lIns="0" tIns="45720" rIns="0" bIns="0" rtlCol="0" anchor="ctr">
            <a:noAutofit/>
          </a:bodyPr>
          <a:lstStyle/>
          <a:p>
            <a:pPr indent="-274320">
              <a:spcAft>
                <a:spcPts val="300"/>
              </a:spcAft>
            </a:pPr>
            <a:r>
              <a:rPr lang="nb-NO" sz="1200" b="1" dirty="0" smtClean="0">
                <a:latin typeface="+mj-lt"/>
              </a:rPr>
              <a:t>Informere</a:t>
            </a:r>
            <a:endParaRPr lang="nb-NO" sz="1200" dirty="0" smtClean="0">
              <a:latin typeface="+mj-lt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577709" y="2941032"/>
            <a:ext cx="1476091" cy="660403"/>
          </a:xfrm>
          <a:custGeom>
            <a:avLst/>
            <a:gdLst/>
            <a:ahLst/>
            <a:cxnLst>
              <a:cxn ang="0">
                <a:pos x="669" y="0"/>
              </a:cxn>
              <a:cxn ang="0">
                <a:pos x="0" y="0"/>
              </a:cxn>
              <a:cxn ang="0">
                <a:pos x="0" y="25"/>
              </a:cxn>
              <a:cxn ang="0">
                <a:pos x="591" y="25"/>
              </a:cxn>
              <a:cxn ang="0">
                <a:pos x="721" y="186"/>
              </a:cxn>
              <a:cxn ang="0">
                <a:pos x="569" y="370"/>
              </a:cxn>
              <a:cxn ang="0">
                <a:pos x="669" y="370"/>
              </a:cxn>
              <a:cxn ang="0">
                <a:pos x="827" y="186"/>
              </a:cxn>
              <a:cxn ang="0">
                <a:pos x="669" y="0"/>
              </a:cxn>
            </a:cxnLst>
            <a:rect l="0" t="0" r="r" b="b"/>
            <a:pathLst>
              <a:path w="827" h="370">
                <a:moveTo>
                  <a:pt x="669" y="0"/>
                </a:moveTo>
                <a:lnTo>
                  <a:pt x="0" y="0"/>
                </a:lnTo>
                <a:lnTo>
                  <a:pt x="0" y="25"/>
                </a:lnTo>
                <a:lnTo>
                  <a:pt x="591" y="25"/>
                </a:lnTo>
                <a:lnTo>
                  <a:pt x="721" y="186"/>
                </a:lnTo>
                <a:lnTo>
                  <a:pt x="569" y="370"/>
                </a:lnTo>
                <a:lnTo>
                  <a:pt x="669" y="370"/>
                </a:lnTo>
                <a:lnTo>
                  <a:pt x="827" y="1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709" y="3012453"/>
            <a:ext cx="1472520" cy="588982"/>
          </a:xfrm>
          <a:prstGeom prst="rect">
            <a:avLst/>
          </a:prstGeom>
          <a:noFill/>
        </p:spPr>
        <p:txBody>
          <a:bodyPr wrap="square" lIns="0" tIns="45720" rIns="0" bIns="0" rtlCol="0" anchor="ctr">
            <a:noAutofit/>
          </a:bodyPr>
          <a:lstStyle/>
          <a:p>
            <a:pPr indent="-274320">
              <a:spcAft>
                <a:spcPts val="300"/>
              </a:spcAft>
            </a:pPr>
            <a:r>
              <a:rPr lang="nb-NO" sz="1200" b="1" dirty="0" smtClean="0">
                <a:latin typeface="+mj-lt"/>
              </a:rPr>
              <a:t>Forankre prosess</a:t>
            </a:r>
            <a:endParaRPr lang="nb-NO" sz="1200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709" y="2492896"/>
            <a:ext cx="362164" cy="5001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accent4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9578" y="2492896"/>
            <a:ext cx="362164" cy="5001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800" b="1" i="1" dirty="0" smtClean="0">
                <a:solidFill>
                  <a:schemeClr val="accent6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8793" y="2492896"/>
            <a:ext cx="362164" cy="5001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400" b="1" i="1" dirty="0" smtClean="0">
                <a:solidFill>
                  <a:schemeClr val="accent5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8008" y="2492896"/>
            <a:ext cx="362164" cy="5001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400" b="1" i="1" dirty="0" smtClean="0">
                <a:solidFill>
                  <a:schemeClr val="accent3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4583" y="2492896"/>
            <a:ext cx="362164" cy="5001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400" b="1" i="1" dirty="0" smtClean="0">
                <a:solidFill>
                  <a:schemeClr val="accent1"/>
                </a:solidFill>
                <a:latin typeface="Georgia" pitchFamily="18" charset="0"/>
              </a:rPr>
              <a:t>5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184738" y="3719354"/>
            <a:ext cx="121774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Mottakere: 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Alle ledere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Allmøte for ledere og medarbeidere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endParaRPr lang="nb-NO" sz="1050" kern="0" dirty="0">
              <a:latin typeface="Georgia" pitchFamily="18" charset="0"/>
              <a:cs typeface="Arial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77709" y="3719354"/>
            <a:ext cx="1217746" cy="17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Deltakere: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Toppledergruppe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 Samarbeids-forum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HR-nettverk, med representant fra hver avdeling og </a:t>
            </a:r>
            <a:r>
              <a:rPr lang="nb-NO" sz="1050" kern="0" dirty="0" err="1" smtClean="0">
                <a:latin typeface="Georgia" pitchFamily="18" charset="0"/>
                <a:cs typeface="Arial" charset="0"/>
              </a:rPr>
              <a:t>hovedverne</a:t>
            </a:r>
            <a:r>
              <a:rPr lang="nb-NO" sz="1050" kern="0" dirty="0" smtClean="0">
                <a:latin typeface="Georgia" pitchFamily="18" charset="0"/>
                <a:cs typeface="Arial" charset="0"/>
              </a:rPr>
              <a:t>-ombud</a:t>
            </a:r>
          </a:p>
          <a:p>
            <a:pPr defTabSz="798513" eaLnBrk="0" hangingPunct="0">
              <a:spcAft>
                <a:spcPts val="200"/>
              </a:spcAft>
              <a:defRPr/>
            </a:pPr>
            <a:endParaRPr lang="nb-NO" sz="1050" kern="0" dirty="0">
              <a:latin typeface="Georgia" pitchFamily="18" charset="0"/>
              <a:cs typeface="Arial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405369" y="3719354"/>
            <a:ext cx="1217746" cy="69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Deltakere: 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Samarbeids-forum</a:t>
            </a:r>
          </a:p>
          <a:p>
            <a:pPr marL="171450" indent="-171450" defTabSz="798513" eaLnBrk="0" hangingPunct="0">
              <a:spcAft>
                <a:spcPts val="200"/>
              </a:spcAft>
              <a:buFontTx/>
              <a:buChar char="-"/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HR-nettverk</a:t>
            </a:r>
            <a:endParaRPr lang="nb-NO" sz="1050" kern="0" dirty="0">
              <a:latin typeface="Georgia" pitchFamily="18" charset="0"/>
              <a:cs typeface="Arial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798340" y="3719354"/>
            <a:ext cx="1217746" cy="5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Arbeidsform:</a:t>
            </a:r>
          </a:p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- Idéverksted der alle kunne delta</a:t>
            </a:r>
            <a:endParaRPr lang="nb-NO" sz="1050" kern="0" dirty="0">
              <a:latin typeface="Georgia" pitchFamily="18" charset="0"/>
              <a:cs typeface="Arial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994694" y="3719354"/>
            <a:ext cx="1217746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Beslutningstaker: </a:t>
            </a:r>
          </a:p>
          <a:p>
            <a:pPr defTabSz="798513" eaLnBrk="0" hangingPunct="0">
              <a:spcAft>
                <a:spcPts val="200"/>
              </a:spcAft>
              <a:defRPr/>
            </a:pPr>
            <a:r>
              <a:rPr lang="nb-NO" sz="1050" kern="0" dirty="0" smtClean="0">
                <a:latin typeface="Georgia" pitchFamily="18" charset="0"/>
                <a:cs typeface="Arial" charset="0"/>
              </a:rPr>
              <a:t>- Toppledergruppe</a:t>
            </a:r>
            <a:endParaRPr lang="nb-NO" sz="1050" kern="0" dirty="0">
              <a:latin typeface="Georgia" pitchFamily="18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7709" y="1942993"/>
            <a:ext cx="666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Trinn i </a:t>
            </a:r>
            <a:r>
              <a:rPr lang="nb-NO" sz="1400" b="1" dirty="0" err="1" smtClean="0"/>
              <a:t>KMDs</a:t>
            </a:r>
            <a:r>
              <a:rPr lang="nb-NO" sz="1400" b="1" dirty="0" smtClean="0"/>
              <a:t> arbeid med utvikling av Kjennetegn ved godt medarbeiderskap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256412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KMD_tango_brosjyre_trykk_Side_2.jpg"/>
          <p:cNvPicPr>
            <a:picLocks noChangeAspect="1"/>
          </p:cNvPicPr>
          <p:nvPr/>
        </p:nvPicPr>
        <p:blipFill>
          <a:blip r:embed="rId3" cstate="print"/>
          <a:srcRect l="16799" t="14448" r="28136" b="12417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6" name="Picture 12" descr="KMD2CB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82195"/>
            <a:ext cx="1581912" cy="53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Kjennetegnene ved godt medarbeiderskap vil bli implementert lokalt </a:t>
            </a:r>
            <a:endParaRPr lang="nb-NO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40DFE-17F9-4BF6-BBC7-3AACDC38444A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 rot="5400000">
            <a:off x="2610406" y="3208858"/>
            <a:ext cx="3130869" cy="2088000"/>
            <a:chOff x="5109643" y="1824521"/>
            <a:chExt cx="1153997" cy="1273701"/>
          </a:xfrm>
        </p:grpSpPr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5138739" y="1847850"/>
              <a:ext cx="1124901" cy="1250372"/>
            </a:xfrm>
            <a:custGeom>
              <a:avLst/>
              <a:gdLst/>
              <a:ahLst/>
              <a:cxnLst>
                <a:cxn ang="0">
                  <a:pos x="8" y="713"/>
                </a:cxn>
                <a:cxn ang="0">
                  <a:pos x="0" y="254"/>
                </a:cxn>
                <a:cxn ang="0">
                  <a:pos x="447" y="406"/>
                </a:cxn>
                <a:cxn ang="0">
                  <a:pos x="351" y="487"/>
                </a:cxn>
                <a:cxn ang="0">
                  <a:pos x="450" y="597"/>
                </a:cxn>
                <a:cxn ang="0">
                  <a:pos x="551" y="731"/>
                </a:cxn>
                <a:cxn ang="0">
                  <a:pos x="631" y="832"/>
                </a:cxn>
                <a:cxn ang="0">
                  <a:pos x="718" y="960"/>
                </a:cxn>
                <a:cxn ang="0">
                  <a:pos x="812" y="1122"/>
                </a:cxn>
                <a:cxn ang="0">
                  <a:pos x="885" y="1295"/>
                </a:cxn>
                <a:cxn ang="0">
                  <a:pos x="886" y="370"/>
                </a:cxn>
                <a:cxn ang="0">
                  <a:pos x="766" y="371"/>
                </a:cxn>
                <a:cxn ang="0">
                  <a:pos x="1033" y="0"/>
                </a:cxn>
                <a:cxn ang="0">
                  <a:pos x="1302" y="371"/>
                </a:cxn>
                <a:cxn ang="0">
                  <a:pos x="1184" y="369"/>
                </a:cxn>
                <a:cxn ang="0">
                  <a:pos x="1184" y="1306"/>
                </a:cxn>
                <a:cxn ang="0">
                  <a:pos x="1262" y="1128"/>
                </a:cxn>
                <a:cxn ang="0">
                  <a:pos x="1336" y="987"/>
                </a:cxn>
                <a:cxn ang="0">
                  <a:pos x="1424" y="858"/>
                </a:cxn>
                <a:cxn ang="0">
                  <a:pos x="1527" y="725"/>
                </a:cxn>
                <a:cxn ang="0">
                  <a:pos x="1603" y="620"/>
                </a:cxn>
                <a:cxn ang="0">
                  <a:pos x="1718" y="487"/>
                </a:cxn>
                <a:cxn ang="0">
                  <a:pos x="1630" y="406"/>
                </a:cxn>
                <a:cxn ang="0">
                  <a:pos x="2076" y="251"/>
                </a:cxn>
                <a:cxn ang="0">
                  <a:pos x="2065" y="713"/>
                </a:cxn>
                <a:cxn ang="0">
                  <a:pos x="1954" y="645"/>
                </a:cxn>
                <a:cxn ang="0">
                  <a:pos x="1868" y="775"/>
                </a:cxn>
                <a:cxn ang="0">
                  <a:pos x="1766" y="914"/>
                </a:cxn>
                <a:cxn ang="0">
                  <a:pos x="1682" y="1042"/>
                </a:cxn>
                <a:cxn ang="0">
                  <a:pos x="1608" y="1161"/>
                </a:cxn>
                <a:cxn ang="0">
                  <a:pos x="1546" y="1272"/>
                </a:cxn>
                <a:cxn ang="0">
                  <a:pos x="1485" y="1389"/>
                </a:cxn>
                <a:cxn ang="0">
                  <a:pos x="1419" y="1534"/>
                </a:cxn>
                <a:cxn ang="0">
                  <a:pos x="1389" y="1681"/>
                </a:cxn>
                <a:cxn ang="0">
                  <a:pos x="1388" y="2128"/>
                </a:cxn>
                <a:cxn ang="0">
                  <a:pos x="693" y="2128"/>
                </a:cxn>
                <a:cxn ang="0">
                  <a:pos x="693" y="1682"/>
                </a:cxn>
                <a:cxn ang="0">
                  <a:pos x="662" y="1534"/>
                </a:cxn>
                <a:cxn ang="0">
                  <a:pos x="579" y="1354"/>
                </a:cxn>
                <a:cxn ang="0">
                  <a:pos x="511" y="1236"/>
                </a:cxn>
                <a:cxn ang="0">
                  <a:pos x="452" y="1136"/>
                </a:cxn>
                <a:cxn ang="0">
                  <a:pos x="380" y="1018"/>
                </a:cxn>
                <a:cxn ang="0">
                  <a:pos x="306" y="907"/>
                </a:cxn>
                <a:cxn ang="0">
                  <a:pos x="219" y="785"/>
                </a:cxn>
                <a:cxn ang="0">
                  <a:pos x="118" y="641"/>
                </a:cxn>
                <a:cxn ang="0">
                  <a:pos x="8" y="713"/>
                </a:cxn>
              </a:cxnLst>
              <a:rect l="0" t="0" r="r" b="b"/>
              <a:pathLst>
                <a:path w="2076" h="2128">
                  <a:moveTo>
                    <a:pt x="8" y="713"/>
                  </a:moveTo>
                  <a:lnTo>
                    <a:pt x="0" y="254"/>
                  </a:lnTo>
                  <a:lnTo>
                    <a:pt x="447" y="406"/>
                  </a:lnTo>
                  <a:lnTo>
                    <a:pt x="351" y="487"/>
                  </a:lnTo>
                  <a:lnTo>
                    <a:pt x="450" y="597"/>
                  </a:lnTo>
                  <a:lnTo>
                    <a:pt x="551" y="731"/>
                  </a:lnTo>
                  <a:lnTo>
                    <a:pt x="631" y="832"/>
                  </a:lnTo>
                  <a:lnTo>
                    <a:pt x="718" y="960"/>
                  </a:lnTo>
                  <a:lnTo>
                    <a:pt x="812" y="1122"/>
                  </a:lnTo>
                  <a:lnTo>
                    <a:pt x="885" y="1295"/>
                  </a:lnTo>
                  <a:lnTo>
                    <a:pt x="886" y="370"/>
                  </a:lnTo>
                  <a:lnTo>
                    <a:pt x="766" y="371"/>
                  </a:lnTo>
                  <a:lnTo>
                    <a:pt x="1033" y="0"/>
                  </a:lnTo>
                  <a:lnTo>
                    <a:pt x="1302" y="371"/>
                  </a:lnTo>
                  <a:lnTo>
                    <a:pt x="1184" y="369"/>
                  </a:lnTo>
                  <a:lnTo>
                    <a:pt x="1184" y="1306"/>
                  </a:lnTo>
                  <a:lnTo>
                    <a:pt x="1262" y="1128"/>
                  </a:lnTo>
                  <a:lnTo>
                    <a:pt x="1336" y="987"/>
                  </a:lnTo>
                  <a:lnTo>
                    <a:pt x="1424" y="858"/>
                  </a:lnTo>
                  <a:lnTo>
                    <a:pt x="1527" y="725"/>
                  </a:lnTo>
                  <a:lnTo>
                    <a:pt x="1603" y="620"/>
                  </a:lnTo>
                  <a:lnTo>
                    <a:pt x="1718" y="487"/>
                  </a:lnTo>
                  <a:lnTo>
                    <a:pt x="1630" y="406"/>
                  </a:lnTo>
                  <a:lnTo>
                    <a:pt x="2076" y="251"/>
                  </a:lnTo>
                  <a:lnTo>
                    <a:pt x="2065" y="713"/>
                  </a:lnTo>
                  <a:lnTo>
                    <a:pt x="1954" y="645"/>
                  </a:lnTo>
                  <a:lnTo>
                    <a:pt x="1868" y="775"/>
                  </a:lnTo>
                  <a:lnTo>
                    <a:pt x="1766" y="914"/>
                  </a:lnTo>
                  <a:lnTo>
                    <a:pt x="1682" y="1042"/>
                  </a:lnTo>
                  <a:lnTo>
                    <a:pt x="1608" y="1161"/>
                  </a:lnTo>
                  <a:lnTo>
                    <a:pt x="1546" y="1272"/>
                  </a:lnTo>
                  <a:lnTo>
                    <a:pt x="1485" y="1389"/>
                  </a:lnTo>
                  <a:lnTo>
                    <a:pt x="1419" y="1534"/>
                  </a:lnTo>
                  <a:lnTo>
                    <a:pt x="1389" y="1681"/>
                  </a:lnTo>
                  <a:lnTo>
                    <a:pt x="1388" y="2128"/>
                  </a:lnTo>
                  <a:lnTo>
                    <a:pt x="693" y="2128"/>
                  </a:lnTo>
                  <a:lnTo>
                    <a:pt x="693" y="1682"/>
                  </a:lnTo>
                  <a:lnTo>
                    <a:pt x="662" y="1534"/>
                  </a:lnTo>
                  <a:lnTo>
                    <a:pt x="579" y="1354"/>
                  </a:lnTo>
                  <a:lnTo>
                    <a:pt x="511" y="1236"/>
                  </a:lnTo>
                  <a:lnTo>
                    <a:pt x="452" y="1136"/>
                  </a:lnTo>
                  <a:lnTo>
                    <a:pt x="380" y="1018"/>
                  </a:lnTo>
                  <a:lnTo>
                    <a:pt x="306" y="907"/>
                  </a:lnTo>
                  <a:lnTo>
                    <a:pt x="219" y="785"/>
                  </a:lnTo>
                  <a:lnTo>
                    <a:pt x="118" y="641"/>
                  </a:lnTo>
                  <a:lnTo>
                    <a:pt x="8" y="71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109"/>
            <p:cNvSpPr>
              <a:spLocks/>
            </p:cNvSpPr>
            <p:nvPr/>
          </p:nvSpPr>
          <p:spPr bwMode="auto">
            <a:xfrm>
              <a:off x="5109643" y="1824521"/>
              <a:ext cx="1124901" cy="1250372"/>
            </a:xfrm>
            <a:custGeom>
              <a:avLst/>
              <a:gdLst/>
              <a:ahLst/>
              <a:cxnLst>
                <a:cxn ang="0">
                  <a:pos x="8" y="713"/>
                </a:cxn>
                <a:cxn ang="0">
                  <a:pos x="0" y="254"/>
                </a:cxn>
                <a:cxn ang="0">
                  <a:pos x="447" y="406"/>
                </a:cxn>
                <a:cxn ang="0">
                  <a:pos x="351" y="487"/>
                </a:cxn>
                <a:cxn ang="0">
                  <a:pos x="450" y="597"/>
                </a:cxn>
                <a:cxn ang="0">
                  <a:pos x="551" y="731"/>
                </a:cxn>
                <a:cxn ang="0">
                  <a:pos x="631" y="832"/>
                </a:cxn>
                <a:cxn ang="0">
                  <a:pos x="718" y="960"/>
                </a:cxn>
                <a:cxn ang="0">
                  <a:pos x="812" y="1122"/>
                </a:cxn>
                <a:cxn ang="0">
                  <a:pos x="885" y="1295"/>
                </a:cxn>
                <a:cxn ang="0">
                  <a:pos x="886" y="370"/>
                </a:cxn>
                <a:cxn ang="0">
                  <a:pos x="766" y="371"/>
                </a:cxn>
                <a:cxn ang="0">
                  <a:pos x="1033" y="0"/>
                </a:cxn>
                <a:cxn ang="0">
                  <a:pos x="1302" y="371"/>
                </a:cxn>
                <a:cxn ang="0">
                  <a:pos x="1184" y="369"/>
                </a:cxn>
                <a:cxn ang="0">
                  <a:pos x="1184" y="1306"/>
                </a:cxn>
                <a:cxn ang="0">
                  <a:pos x="1262" y="1128"/>
                </a:cxn>
                <a:cxn ang="0">
                  <a:pos x="1336" y="987"/>
                </a:cxn>
                <a:cxn ang="0">
                  <a:pos x="1424" y="858"/>
                </a:cxn>
                <a:cxn ang="0">
                  <a:pos x="1527" y="725"/>
                </a:cxn>
                <a:cxn ang="0">
                  <a:pos x="1603" y="620"/>
                </a:cxn>
                <a:cxn ang="0">
                  <a:pos x="1718" y="487"/>
                </a:cxn>
                <a:cxn ang="0">
                  <a:pos x="1630" y="406"/>
                </a:cxn>
                <a:cxn ang="0">
                  <a:pos x="2076" y="251"/>
                </a:cxn>
                <a:cxn ang="0">
                  <a:pos x="2065" y="713"/>
                </a:cxn>
                <a:cxn ang="0">
                  <a:pos x="1954" y="645"/>
                </a:cxn>
                <a:cxn ang="0">
                  <a:pos x="1868" y="775"/>
                </a:cxn>
                <a:cxn ang="0">
                  <a:pos x="1766" y="914"/>
                </a:cxn>
                <a:cxn ang="0">
                  <a:pos x="1682" y="1042"/>
                </a:cxn>
                <a:cxn ang="0">
                  <a:pos x="1608" y="1161"/>
                </a:cxn>
                <a:cxn ang="0">
                  <a:pos x="1546" y="1272"/>
                </a:cxn>
                <a:cxn ang="0">
                  <a:pos x="1485" y="1389"/>
                </a:cxn>
                <a:cxn ang="0">
                  <a:pos x="1419" y="1534"/>
                </a:cxn>
                <a:cxn ang="0">
                  <a:pos x="1389" y="1681"/>
                </a:cxn>
                <a:cxn ang="0">
                  <a:pos x="1388" y="2128"/>
                </a:cxn>
                <a:cxn ang="0">
                  <a:pos x="693" y="2128"/>
                </a:cxn>
                <a:cxn ang="0">
                  <a:pos x="693" y="1682"/>
                </a:cxn>
                <a:cxn ang="0">
                  <a:pos x="662" y="1534"/>
                </a:cxn>
                <a:cxn ang="0">
                  <a:pos x="579" y="1354"/>
                </a:cxn>
                <a:cxn ang="0">
                  <a:pos x="511" y="1236"/>
                </a:cxn>
                <a:cxn ang="0">
                  <a:pos x="452" y="1136"/>
                </a:cxn>
                <a:cxn ang="0">
                  <a:pos x="380" y="1018"/>
                </a:cxn>
                <a:cxn ang="0">
                  <a:pos x="306" y="907"/>
                </a:cxn>
                <a:cxn ang="0">
                  <a:pos x="219" y="785"/>
                </a:cxn>
                <a:cxn ang="0">
                  <a:pos x="118" y="641"/>
                </a:cxn>
                <a:cxn ang="0">
                  <a:pos x="8" y="713"/>
                </a:cxn>
              </a:cxnLst>
              <a:rect l="0" t="0" r="r" b="b"/>
              <a:pathLst>
                <a:path w="2076" h="2128">
                  <a:moveTo>
                    <a:pt x="8" y="713"/>
                  </a:moveTo>
                  <a:lnTo>
                    <a:pt x="0" y="254"/>
                  </a:lnTo>
                  <a:lnTo>
                    <a:pt x="447" y="406"/>
                  </a:lnTo>
                  <a:lnTo>
                    <a:pt x="351" y="487"/>
                  </a:lnTo>
                  <a:lnTo>
                    <a:pt x="450" y="597"/>
                  </a:lnTo>
                  <a:lnTo>
                    <a:pt x="551" y="731"/>
                  </a:lnTo>
                  <a:lnTo>
                    <a:pt x="631" y="832"/>
                  </a:lnTo>
                  <a:lnTo>
                    <a:pt x="718" y="960"/>
                  </a:lnTo>
                  <a:lnTo>
                    <a:pt x="812" y="1122"/>
                  </a:lnTo>
                  <a:lnTo>
                    <a:pt x="885" y="1295"/>
                  </a:lnTo>
                  <a:lnTo>
                    <a:pt x="886" y="370"/>
                  </a:lnTo>
                  <a:lnTo>
                    <a:pt x="766" y="371"/>
                  </a:lnTo>
                  <a:lnTo>
                    <a:pt x="1033" y="0"/>
                  </a:lnTo>
                  <a:lnTo>
                    <a:pt x="1302" y="371"/>
                  </a:lnTo>
                  <a:lnTo>
                    <a:pt x="1184" y="369"/>
                  </a:lnTo>
                  <a:lnTo>
                    <a:pt x="1184" y="1306"/>
                  </a:lnTo>
                  <a:lnTo>
                    <a:pt x="1262" y="1128"/>
                  </a:lnTo>
                  <a:lnTo>
                    <a:pt x="1336" y="987"/>
                  </a:lnTo>
                  <a:lnTo>
                    <a:pt x="1424" y="858"/>
                  </a:lnTo>
                  <a:lnTo>
                    <a:pt x="1527" y="725"/>
                  </a:lnTo>
                  <a:lnTo>
                    <a:pt x="1603" y="620"/>
                  </a:lnTo>
                  <a:lnTo>
                    <a:pt x="1718" y="487"/>
                  </a:lnTo>
                  <a:lnTo>
                    <a:pt x="1630" y="406"/>
                  </a:lnTo>
                  <a:lnTo>
                    <a:pt x="2076" y="251"/>
                  </a:lnTo>
                  <a:lnTo>
                    <a:pt x="2065" y="713"/>
                  </a:lnTo>
                  <a:lnTo>
                    <a:pt x="1954" y="645"/>
                  </a:lnTo>
                  <a:lnTo>
                    <a:pt x="1868" y="775"/>
                  </a:lnTo>
                  <a:lnTo>
                    <a:pt x="1766" y="914"/>
                  </a:lnTo>
                  <a:lnTo>
                    <a:pt x="1682" y="1042"/>
                  </a:lnTo>
                  <a:lnTo>
                    <a:pt x="1608" y="1161"/>
                  </a:lnTo>
                  <a:lnTo>
                    <a:pt x="1546" y="1272"/>
                  </a:lnTo>
                  <a:lnTo>
                    <a:pt x="1485" y="1389"/>
                  </a:lnTo>
                  <a:lnTo>
                    <a:pt x="1419" y="1534"/>
                  </a:lnTo>
                  <a:lnTo>
                    <a:pt x="1389" y="1681"/>
                  </a:lnTo>
                  <a:lnTo>
                    <a:pt x="1388" y="2128"/>
                  </a:lnTo>
                  <a:lnTo>
                    <a:pt x="693" y="2128"/>
                  </a:lnTo>
                  <a:lnTo>
                    <a:pt x="693" y="1682"/>
                  </a:lnTo>
                  <a:lnTo>
                    <a:pt x="662" y="1534"/>
                  </a:lnTo>
                  <a:lnTo>
                    <a:pt x="579" y="1354"/>
                  </a:lnTo>
                  <a:lnTo>
                    <a:pt x="511" y="1236"/>
                  </a:lnTo>
                  <a:lnTo>
                    <a:pt x="452" y="1136"/>
                  </a:lnTo>
                  <a:lnTo>
                    <a:pt x="380" y="1018"/>
                  </a:lnTo>
                  <a:lnTo>
                    <a:pt x="306" y="907"/>
                  </a:lnTo>
                  <a:lnTo>
                    <a:pt x="219" y="785"/>
                  </a:lnTo>
                  <a:lnTo>
                    <a:pt x="118" y="641"/>
                  </a:lnTo>
                  <a:lnTo>
                    <a:pt x="8" y="7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vrundet rektangel 2"/>
          <p:cNvSpPr>
            <a:spLocks noChangeAspect="1"/>
          </p:cNvSpPr>
          <p:nvPr/>
        </p:nvSpPr>
        <p:spPr>
          <a:xfrm>
            <a:off x="221718" y="3791341"/>
            <a:ext cx="1440000" cy="900100"/>
          </a:xfrm>
          <a:prstGeom prst="homePlate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Forberede opplegg til forankring i avdelinger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1" name="Avrundet rektangel 4"/>
          <p:cNvSpPr>
            <a:spLocks noChangeAspect="1"/>
          </p:cNvSpPr>
          <p:nvPr/>
        </p:nvSpPr>
        <p:spPr>
          <a:xfrm>
            <a:off x="5292080" y="2443662"/>
            <a:ext cx="1440000" cy="792000"/>
          </a:xfrm>
          <a:prstGeom prst="round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Implementere i dokumenter og prosesser (HR)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2" name="Avrundet rektangel 5"/>
          <p:cNvSpPr>
            <a:spLocks noChangeAspect="1"/>
          </p:cNvSpPr>
          <p:nvPr/>
        </p:nvSpPr>
        <p:spPr>
          <a:xfrm>
            <a:off x="5292080" y="3817388"/>
            <a:ext cx="1440000" cy="792000"/>
          </a:xfrm>
          <a:prstGeom prst="round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Forankring/</a:t>
            </a:r>
          </a:p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refleksjon i avdelinger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3" name="Avrundet rektangel 6"/>
          <p:cNvSpPr>
            <a:spLocks noChangeAspect="1"/>
          </p:cNvSpPr>
          <p:nvPr/>
        </p:nvSpPr>
        <p:spPr>
          <a:xfrm>
            <a:off x="5292080" y="5173777"/>
            <a:ext cx="1440000" cy="792000"/>
          </a:xfrm>
          <a:prstGeom prst="round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Kurs/</a:t>
            </a:r>
          </a:p>
          <a:p>
            <a:pPr algn="ctr"/>
            <a:r>
              <a:rPr lang="nb-NO" sz="1400" dirty="0" err="1" smtClean="0">
                <a:solidFill>
                  <a:schemeClr val="tx1"/>
                </a:solidFill>
              </a:rPr>
              <a:t>Kompetanse-tiltak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4" name="Avrundet rektangel 2"/>
          <p:cNvSpPr>
            <a:spLocks noChangeAspect="1"/>
          </p:cNvSpPr>
          <p:nvPr/>
        </p:nvSpPr>
        <p:spPr>
          <a:xfrm>
            <a:off x="1691680" y="3784850"/>
            <a:ext cx="1440000" cy="919098"/>
          </a:xfrm>
          <a:prstGeom prst="homePlate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Lansering på allmøte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9057" y="1962125"/>
            <a:ext cx="201622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Lederne vil evalueres med jevne mellomrom basert på kjennetegn for godt </a:t>
            </a:r>
            <a:r>
              <a:rPr lang="nb-NO" sz="1000" dirty="0" smtClean="0"/>
              <a:t>lederskap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Kjennetegnene kan også brukes ved </a:t>
            </a:r>
            <a:r>
              <a:rPr lang="nb-NO" sz="1000" dirty="0"/>
              <a:t>annonsering og i rekruttering av nye medarbeidere og </a:t>
            </a:r>
            <a:r>
              <a:rPr lang="nb-NO" sz="1000" dirty="0" smtClean="0"/>
              <a:t>ledere, i </a:t>
            </a:r>
            <a:r>
              <a:rPr lang="nb-NO" sz="1000" dirty="0"/>
              <a:t>oppfølging av </a:t>
            </a:r>
            <a:r>
              <a:rPr lang="nb-NO" sz="1000" dirty="0" smtClean="0"/>
              <a:t>prøvetiden, i lønnsforhandlinger, i medarbeidersamtalen, i </a:t>
            </a:r>
            <a:r>
              <a:rPr lang="nb-NO" sz="1000" dirty="0"/>
              <a:t>utvikling av </a:t>
            </a:r>
            <a:r>
              <a:rPr lang="nb-NO" sz="1000" dirty="0" smtClean="0"/>
              <a:t>arbeidsformer</a:t>
            </a:r>
            <a:endParaRPr lang="nb-NO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9057" y="3717032"/>
            <a:ext cx="201622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Kjennetegn for godt medarbeiderskap </a:t>
            </a:r>
            <a:r>
              <a:rPr lang="nb-NO" sz="1000" dirty="0" smtClean="0"/>
              <a:t>kan brukes </a:t>
            </a:r>
            <a:r>
              <a:rPr lang="nb-NO" sz="1000" dirty="0"/>
              <a:t>ved at man gir hverandre konkrete tilbakemeldinger, eller ved at man diskuterer gruppens styrker og </a:t>
            </a:r>
            <a:r>
              <a:rPr lang="nb-NO" sz="1000" dirty="0" smtClean="0"/>
              <a:t>utviklingsområder</a:t>
            </a:r>
            <a:endParaRPr lang="nb-NO" sz="1000" dirty="0"/>
          </a:p>
          <a:p>
            <a:endParaRPr lang="nb-NO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9057" y="5301208"/>
            <a:ext cx="20162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Kjennetegnene vil bli brukt i utviklings-</a:t>
            </a:r>
            <a:r>
              <a:rPr lang="nb-NO" sz="1000" dirty="0"/>
              <a:t>/opplæringstiltak for medarbeidere og </a:t>
            </a:r>
            <a:r>
              <a:rPr lang="nb-NO" sz="1000" dirty="0" smtClean="0"/>
              <a:t>ledere</a:t>
            </a:r>
            <a:endParaRPr lang="nb-NO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94795" y="4912167"/>
            <a:ext cx="1048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Ansvarlig: HR</a:t>
            </a:r>
            <a:endParaRPr lang="nb-NO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4893200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Ansvarlig: </a:t>
            </a:r>
          </a:p>
          <a:p>
            <a:r>
              <a:rPr lang="nb-NO" sz="1100" dirty="0" smtClean="0"/>
              <a:t>departementsråd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096496554"/>
      </p:ext>
    </p:extLst>
  </p:cSld>
  <p:clrMapOvr>
    <a:masterClrMapping/>
  </p:clrMapOvr>
</p:sld>
</file>

<file path=ppt/theme/theme1.xml><?xml version="1.0" encoding="utf-8"?>
<a:theme xmlns:a="http://schemas.openxmlformats.org/drawingml/2006/main" name="KMD_pptmal_DEF">
  <a:themeElements>
    <a:clrScheme name="KMD 1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KMD 1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KMD_pptmal_DEF.potx</Template>
  <TotalTime>855</TotalTime>
  <Words>311</Words>
  <Application>Microsoft Office PowerPoint</Application>
  <PresentationFormat>Skjermfremvisning (4:3)</PresentationFormat>
  <Paragraphs>67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Georgia</vt:lpstr>
      <vt:lpstr>Verdana</vt:lpstr>
      <vt:lpstr>KMD_pptmal_DEF</vt:lpstr>
      <vt:lpstr>DEPMAL ­engelsk</vt:lpstr>
      <vt:lpstr>w</vt:lpstr>
      <vt:lpstr>KMD har gjennomført en prosess for å implementere ny lederplakat i staten</vt:lpstr>
      <vt:lpstr>KMDs prosess for å utarbeide kjennetegn for godt leder- og medarbeiderskap</vt:lpstr>
      <vt:lpstr>PowerPoint-presentasjon</vt:lpstr>
      <vt:lpstr>Kjennetegnene ved godt medarbeiderskap vil bli implementert lokalt 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Kristell Herland</dc:creator>
  <cp:lastModifiedBy>Hanne-Cecilie Bjørka</cp:lastModifiedBy>
  <cp:revision>104</cp:revision>
  <dcterms:created xsi:type="dcterms:W3CDTF">2013-12-17T10:30:02Z</dcterms:created>
  <dcterms:modified xsi:type="dcterms:W3CDTF">2016-01-12T14:18:02Z</dcterms:modified>
</cp:coreProperties>
</file>