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70" r:id="rId5"/>
    <p:sldId id="260" r:id="rId6"/>
    <p:sldId id="267" r:id="rId7"/>
    <p:sldId id="264" r:id="rId8"/>
    <p:sldId id="268" r:id="rId9"/>
    <p:sldId id="258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00" autoAdjust="0"/>
  </p:normalViewPr>
  <p:slideViewPr>
    <p:cSldViewPr>
      <p:cViewPr varScale="1">
        <p:scale>
          <a:sx n="62" d="100"/>
          <a:sy n="6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2348-C58C-4BCE-8F52-C13F337C525E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DE7FA-22FD-43BE-B0A7-7A601CD02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41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E7FA-22FD-43BE-B0A7-7A601CD0249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073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E7FA-22FD-43BE-B0A7-7A601CD0249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332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D8E82-143B-4B42-8621-F40C62437A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6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E7FA-22FD-43BE-B0A7-7A601CD0249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443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E7FA-22FD-43BE-B0A7-7A601CD0249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03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E7FA-22FD-43BE-B0A7-7A601CD0249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994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49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45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917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IKT-avdelingen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F3BF-CE67-4723-AB1D-B62515773CB4}" type="datetime1">
              <a:rPr lang="nb-NO" altLang="nb-NO"/>
              <a:pPr>
                <a:defRPr/>
              </a:pPr>
              <a:t>13.09.2015</a:t>
            </a:fld>
            <a:r>
              <a:rPr lang="nb-NO" altLang="nb-NO"/>
              <a:t> • Side </a:t>
            </a:r>
            <a:fld id="{6F3556B8-1F25-41D5-83B2-EE95606ED90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9580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09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323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6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56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8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176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0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1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F3D0-30B0-4224-8129-D4D030304817}" type="datetimeFigureOut">
              <a:rPr lang="nb-NO" smtClean="0"/>
              <a:t>13.09.2015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5A68-AF29-45DA-9087-5BEF51236F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211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smtClean="0"/>
              <a:t>Prosjekter i offentlig sektor – noen fallgruver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Frede Wiberg Hermansen</a:t>
            </a:r>
          </a:p>
          <a:p>
            <a:r>
              <a:rPr lang="nb-NO" dirty="0" smtClean="0"/>
              <a:t>Politidirektoratet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71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sz="1400" dirty="0" smtClean="0"/>
          </a:p>
          <a:p>
            <a:r>
              <a:rPr lang="nb-NO" sz="2800" dirty="0" smtClean="0"/>
              <a:t>Kort om Politiets Merverdiprogram</a:t>
            </a:r>
          </a:p>
          <a:p>
            <a:pPr marL="0" indent="0">
              <a:buNone/>
            </a:pPr>
            <a:endParaRPr lang="nb-NO" sz="2800" dirty="0" smtClean="0"/>
          </a:p>
          <a:p>
            <a:endParaRPr lang="nb-NO" sz="2800" dirty="0"/>
          </a:p>
          <a:p>
            <a:r>
              <a:rPr lang="nb-NO" sz="2800" dirty="0" smtClean="0"/>
              <a:t>Noen fallgruver og utfordringer</a:t>
            </a:r>
          </a:p>
          <a:p>
            <a:endParaRPr lang="nb-NO" sz="1800" dirty="0"/>
          </a:p>
          <a:p>
            <a:endParaRPr lang="nb-NO" sz="1800" dirty="0" smtClean="0"/>
          </a:p>
          <a:p>
            <a:pPr marL="457200" lvl="1" indent="0">
              <a:buNone/>
            </a:pPr>
            <a:endParaRPr lang="nb-NO" sz="1600" dirty="0" smtClean="0"/>
          </a:p>
          <a:p>
            <a:endParaRPr lang="nb-NO" sz="1800" dirty="0"/>
          </a:p>
        </p:txBody>
      </p:sp>
      <p:sp>
        <p:nvSpPr>
          <p:cNvPr id="4" name="Avrundet rektangel 3"/>
          <p:cNvSpPr/>
          <p:nvPr/>
        </p:nvSpPr>
        <p:spPr>
          <a:xfrm>
            <a:off x="251520" y="1772816"/>
            <a:ext cx="835292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4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tel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Politiets Merverdiprogram </a:t>
            </a:r>
            <a:endParaRPr lang="nb-NO" dirty="0"/>
          </a:p>
        </p:txBody>
      </p:sp>
      <p:graphicFrame>
        <p:nvGraphicFramePr>
          <p:cNvPr id="84" name="Tabell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32750"/>
              </p:ext>
            </p:extLst>
          </p:nvPr>
        </p:nvGraphicFramePr>
        <p:xfrm>
          <a:off x="312285" y="3999814"/>
          <a:ext cx="8539632" cy="21798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  <a:gridCol w="711636"/>
              </a:tblGrid>
              <a:tr h="226252"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2011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2012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2013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2014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2015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2016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2017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2018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2019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2020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2021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 smtClean="0"/>
                        <a:t>2022</a:t>
                      </a:r>
                      <a:endParaRPr lang="nb-NO" sz="900" dirty="0"/>
                    </a:p>
                  </a:txBody>
                  <a:tcPr marL="82294" marR="82294" marT="41136" marB="41136" anchor="ctr"/>
                </a:tc>
              </a:tr>
              <a:tr h="1953567"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 marL="82294" marR="82294" marT="41136" marB="4113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5" name="AutoShape 35"/>
          <p:cNvSpPr>
            <a:spLocks noChangeArrowheads="1"/>
          </p:cNvSpPr>
          <p:nvPr/>
        </p:nvSpPr>
        <p:spPr bwMode="auto">
          <a:xfrm>
            <a:off x="382295" y="4975444"/>
            <a:ext cx="550068" cy="505672"/>
          </a:xfrm>
          <a:prstGeom prst="homePlate">
            <a:avLst>
              <a:gd name="adj" fmla="val 19317"/>
            </a:avLst>
          </a:prstGeom>
          <a:solidFill>
            <a:srgbClr val="E3F3D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r>
              <a:rPr lang="nb-NO" sz="900" dirty="0">
                <a:solidFill>
                  <a:srgbClr val="000000"/>
                </a:solidFill>
              </a:rPr>
              <a:t>KVU</a:t>
            </a:r>
          </a:p>
        </p:txBody>
      </p:sp>
      <p:sp>
        <p:nvSpPr>
          <p:cNvPr id="86" name="AutoShape 35"/>
          <p:cNvSpPr>
            <a:spLocks noChangeArrowheads="1"/>
          </p:cNvSpPr>
          <p:nvPr/>
        </p:nvSpPr>
        <p:spPr bwMode="auto">
          <a:xfrm>
            <a:off x="923792" y="5595392"/>
            <a:ext cx="394335" cy="505672"/>
          </a:xfrm>
          <a:prstGeom prst="homePlate">
            <a:avLst>
              <a:gd name="adj" fmla="val 1931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endParaRPr lang="nb-NO" sz="800" dirty="0">
              <a:solidFill>
                <a:srgbClr val="000000"/>
              </a:solidFill>
            </a:endParaRPr>
          </a:p>
        </p:txBody>
      </p:sp>
      <p:sp>
        <p:nvSpPr>
          <p:cNvPr id="87" name="TekstSylinder 86"/>
          <p:cNvSpPr txBox="1"/>
          <p:nvPr/>
        </p:nvSpPr>
        <p:spPr>
          <a:xfrm>
            <a:off x="899503" y="5745379"/>
            <a:ext cx="335978" cy="221532"/>
          </a:xfrm>
          <a:prstGeom prst="rect">
            <a:avLst/>
          </a:prstGeom>
          <a:noFill/>
        </p:spPr>
        <p:txBody>
          <a:bodyPr wrap="none" lIns="82227" tIns="41115" rIns="82227" bIns="41115">
            <a:spAutoFit/>
          </a:bodyPr>
          <a:lstStyle/>
          <a:p>
            <a:pPr>
              <a:defRPr/>
            </a:pPr>
            <a:r>
              <a:rPr lang="nb-NO" sz="900" dirty="0"/>
              <a:t>KS1</a:t>
            </a:r>
          </a:p>
        </p:txBody>
      </p:sp>
      <p:sp>
        <p:nvSpPr>
          <p:cNvPr id="88" name="AutoShape 35"/>
          <p:cNvSpPr>
            <a:spLocks noChangeArrowheads="1"/>
          </p:cNvSpPr>
          <p:nvPr/>
        </p:nvSpPr>
        <p:spPr bwMode="auto">
          <a:xfrm>
            <a:off x="2886896" y="5591110"/>
            <a:ext cx="560887" cy="504242"/>
          </a:xfrm>
          <a:prstGeom prst="homePlate">
            <a:avLst>
              <a:gd name="adj" fmla="val 1931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endParaRPr lang="nb-NO" sz="800" dirty="0">
              <a:solidFill>
                <a:srgbClr val="000000"/>
              </a:solidFill>
            </a:endParaRPr>
          </a:p>
        </p:txBody>
      </p:sp>
      <p:sp>
        <p:nvSpPr>
          <p:cNvPr id="89" name="TekstSylinder 88"/>
          <p:cNvSpPr txBox="1"/>
          <p:nvPr/>
        </p:nvSpPr>
        <p:spPr>
          <a:xfrm>
            <a:off x="2878323" y="5732525"/>
            <a:ext cx="483615" cy="221495"/>
          </a:xfrm>
          <a:prstGeom prst="rect">
            <a:avLst/>
          </a:prstGeom>
          <a:noFill/>
        </p:spPr>
        <p:txBody>
          <a:bodyPr wrap="square" lIns="82227" tIns="41115" rIns="82227" bIns="41115">
            <a:spAutoFit/>
          </a:bodyPr>
          <a:lstStyle/>
          <a:p>
            <a:pPr algn="ctr">
              <a:defRPr/>
            </a:pPr>
            <a:r>
              <a:rPr lang="nb-NO" sz="900" dirty="0"/>
              <a:t>KS2</a:t>
            </a:r>
          </a:p>
        </p:txBody>
      </p:sp>
      <p:sp>
        <p:nvSpPr>
          <p:cNvPr id="90" name="AutoShape 35"/>
          <p:cNvSpPr>
            <a:spLocks noChangeArrowheads="1"/>
          </p:cNvSpPr>
          <p:nvPr/>
        </p:nvSpPr>
        <p:spPr bwMode="auto">
          <a:xfrm>
            <a:off x="7594223" y="4995443"/>
            <a:ext cx="1245870" cy="494244"/>
          </a:xfrm>
          <a:prstGeom prst="homePlate">
            <a:avLst>
              <a:gd name="adj" fmla="val 17011"/>
            </a:avLst>
          </a:prstGeom>
          <a:solidFill>
            <a:srgbClr val="C4E59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endParaRPr lang="nb-NO" sz="600">
              <a:solidFill>
                <a:srgbClr val="000000"/>
              </a:solidFill>
            </a:endParaRPr>
          </a:p>
        </p:txBody>
      </p:sp>
      <p:sp>
        <p:nvSpPr>
          <p:cNvPr id="91" name="AutoShape 35"/>
          <p:cNvSpPr>
            <a:spLocks noChangeArrowheads="1"/>
          </p:cNvSpPr>
          <p:nvPr/>
        </p:nvSpPr>
        <p:spPr bwMode="auto">
          <a:xfrm>
            <a:off x="6342365" y="4995443"/>
            <a:ext cx="1460460" cy="494244"/>
          </a:xfrm>
          <a:prstGeom prst="homePlate">
            <a:avLst>
              <a:gd name="adj" fmla="val 16085"/>
            </a:avLst>
          </a:prstGeom>
          <a:solidFill>
            <a:srgbClr val="C4E59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endParaRPr lang="nb-NO" sz="600">
              <a:solidFill>
                <a:srgbClr val="000000"/>
              </a:solidFill>
            </a:endParaRPr>
          </a:p>
        </p:txBody>
      </p:sp>
      <p:sp>
        <p:nvSpPr>
          <p:cNvPr id="93" name="AutoShape 35"/>
          <p:cNvSpPr>
            <a:spLocks noChangeArrowheads="1"/>
          </p:cNvSpPr>
          <p:nvPr/>
        </p:nvSpPr>
        <p:spPr bwMode="auto">
          <a:xfrm>
            <a:off x="4114706" y="4995443"/>
            <a:ext cx="1745948" cy="494244"/>
          </a:xfrm>
          <a:prstGeom prst="homePlate">
            <a:avLst>
              <a:gd name="adj" fmla="val 13084"/>
            </a:avLst>
          </a:prstGeom>
          <a:solidFill>
            <a:srgbClr val="C4E59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endParaRPr lang="nb-NO" sz="600">
              <a:solidFill>
                <a:srgbClr val="000000"/>
              </a:solidFill>
            </a:endParaRPr>
          </a:p>
        </p:txBody>
      </p:sp>
      <p:sp>
        <p:nvSpPr>
          <p:cNvPr id="94" name="Rektangel 52"/>
          <p:cNvSpPr>
            <a:spLocks noChangeArrowheads="1"/>
          </p:cNvSpPr>
          <p:nvPr/>
        </p:nvSpPr>
        <p:spPr bwMode="auto">
          <a:xfrm>
            <a:off x="4372653" y="5047584"/>
            <a:ext cx="1228725" cy="35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EB9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27" tIns="41115" rIns="82227" bIns="41115" anchor="ctr">
            <a:spAutoFit/>
          </a:bodyPr>
          <a:lstStyle/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Prosjekt 1</a:t>
            </a:r>
          </a:p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«Springbrettet»</a:t>
            </a:r>
          </a:p>
        </p:txBody>
      </p:sp>
      <p:sp>
        <p:nvSpPr>
          <p:cNvPr id="95" name="Rektangel 52"/>
          <p:cNvSpPr>
            <a:spLocks noChangeArrowheads="1"/>
          </p:cNvSpPr>
          <p:nvPr/>
        </p:nvSpPr>
        <p:spPr bwMode="auto">
          <a:xfrm>
            <a:off x="7668246" y="5054691"/>
            <a:ext cx="1140143" cy="36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EB9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27" tIns="41115" rIns="82227" bIns="41115" anchor="ctr">
            <a:spAutoFit/>
          </a:bodyPr>
          <a:lstStyle/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Prosjekt 3</a:t>
            </a:r>
          </a:p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«Fremtidens politi»</a:t>
            </a:r>
          </a:p>
        </p:txBody>
      </p:sp>
      <p:sp>
        <p:nvSpPr>
          <p:cNvPr id="96" name="Rektangel 52"/>
          <p:cNvSpPr>
            <a:spLocks noChangeArrowheads="1"/>
          </p:cNvSpPr>
          <p:nvPr/>
        </p:nvSpPr>
        <p:spPr bwMode="auto">
          <a:xfrm>
            <a:off x="6342366" y="5054691"/>
            <a:ext cx="1435893" cy="36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EB9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27" tIns="41115" rIns="82227" bIns="41115" anchor="ctr">
            <a:spAutoFit/>
          </a:bodyPr>
          <a:lstStyle/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Prosjekt 2-</a:t>
            </a:r>
          </a:p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«De store gevinstene» </a:t>
            </a:r>
          </a:p>
        </p:txBody>
      </p:sp>
      <p:sp>
        <p:nvSpPr>
          <p:cNvPr id="99" name="AutoShape 14"/>
          <p:cNvSpPr>
            <a:spLocks noChangeArrowheads="1"/>
          </p:cNvSpPr>
          <p:nvPr/>
        </p:nvSpPr>
        <p:spPr bwMode="auto">
          <a:xfrm rot="10800000">
            <a:off x="1416708" y="3896963"/>
            <a:ext cx="171450" cy="8999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1370" tIns="45687" rIns="91370" bIns="45687"/>
          <a:lstStyle/>
          <a:p>
            <a:endParaRPr lang="nb-NO" altLang="nb-NO" sz="1500">
              <a:solidFill>
                <a:srgbClr val="000000"/>
              </a:solidFill>
            </a:endParaRPr>
          </a:p>
        </p:txBody>
      </p:sp>
      <p:sp>
        <p:nvSpPr>
          <p:cNvPr id="100" name="TekstSylinder 32"/>
          <p:cNvSpPr txBox="1">
            <a:spLocks noChangeArrowheads="1"/>
          </p:cNvSpPr>
          <p:nvPr/>
        </p:nvSpPr>
        <p:spPr bwMode="auto">
          <a:xfrm>
            <a:off x="878171" y="3501008"/>
            <a:ext cx="1177554" cy="36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27" tIns="41115" rIns="82227" bIns="41115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500">
                <a:solidFill>
                  <a:schemeClr val="tx1"/>
                </a:solidFill>
                <a:latin typeface="Verdana" pitchFamily="34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nb-NO" altLang="nb-NO" sz="900" dirty="0" err="1">
                <a:solidFill>
                  <a:srgbClr val="000000"/>
                </a:solidFill>
              </a:rPr>
              <a:t>Aug</a:t>
            </a:r>
            <a:r>
              <a:rPr lang="nb-NO" altLang="nb-NO" sz="900" dirty="0">
                <a:solidFill>
                  <a:srgbClr val="000000"/>
                </a:solidFill>
              </a:rPr>
              <a:t> 2012</a:t>
            </a:r>
          </a:p>
          <a:p>
            <a:pPr algn="ctr"/>
            <a:r>
              <a:rPr lang="nb-NO" altLang="nb-NO" sz="900" dirty="0">
                <a:solidFill>
                  <a:srgbClr val="000000"/>
                </a:solidFill>
              </a:rPr>
              <a:t>Regjeringsvedtak</a:t>
            </a:r>
          </a:p>
        </p:txBody>
      </p:sp>
      <p:sp>
        <p:nvSpPr>
          <p:cNvPr id="101" name="AutoShape 35"/>
          <p:cNvSpPr>
            <a:spLocks noChangeArrowheads="1"/>
          </p:cNvSpPr>
          <p:nvPr/>
        </p:nvSpPr>
        <p:spPr bwMode="auto">
          <a:xfrm>
            <a:off x="1726751" y="4992585"/>
            <a:ext cx="863679" cy="505672"/>
          </a:xfrm>
          <a:prstGeom prst="homePlate">
            <a:avLst>
              <a:gd name="adj" fmla="val 19317"/>
            </a:avLst>
          </a:prstGeom>
          <a:solidFill>
            <a:srgbClr val="E3F3D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defTabSz="913636">
              <a:defRPr/>
            </a:pPr>
            <a:r>
              <a:rPr lang="nb-NO" sz="900" dirty="0">
                <a:solidFill>
                  <a:srgbClr val="000000"/>
                </a:solidFill>
              </a:rPr>
              <a:t>For-</a:t>
            </a:r>
          </a:p>
          <a:p>
            <a:pPr defTabSz="913636">
              <a:defRPr/>
            </a:pPr>
            <a:r>
              <a:rPr lang="nb-NO" sz="900" dirty="0">
                <a:solidFill>
                  <a:srgbClr val="000000"/>
                </a:solidFill>
              </a:rPr>
              <a:t>prosjekt</a:t>
            </a:r>
          </a:p>
        </p:txBody>
      </p: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1332415" y="4382638"/>
            <a:ext cx="2516029" cy="505672"/>
          </a:xfrm>
          <a:prstGeom prst="homePlate">
            <a:avLst>
              <a:gd name="adj" fmla="val 19317"/>
            </a:avLst>
          </a:prstGeom>
          <a:solidFill>
            <a:schemeClr val="accent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82227" tIns="41115" rIns="82227" bIns="41115" anchor="ctr"/>
          <a:lstStyle/>
          <a:p>
            <a:pPr algn="ctr">
              <a:defRPr/>
            </a:pPr>
            <a:r>
              <a:rPr lang="nb-NO" sz="900" dirty="0">
                <a:solidFill>
                  <a:srgbClr val="000000"/>
                </a:solidFill>
              </a:rPr>
              <a:t>Modning og rigging</a:t>
            </a:r>
          </a:p>
        </p:txBody>
      </p:sp>
      <p:cxnSp>
        <p:nvCxnSpPr>
          <p:cNvPr id="103" name="Rett linje 2"/>
          <p:cNvCxnSpPr>
            <a:cxnSpLocks noChangeShapeType="1"/>
          </p:cNvCxnSpPr>
          <p:nvPr/>
        </p:nvCxnSpPr>
        <p:spPr bwMode="auto">
          <a:xfrm>
            <a:off x="3521614" y="3846968"/>
            <a:ext cx="0" cy="249407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Rektangel 1"/>
          <p:cNvSpPr/>
          <p:nvPr/>
        </p:nvSpPr>
        <p:spPr>
          <a:xfrm>
            <a:off x="467544" y="936010"/>
            <a:ext cx="81369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Ikke et IKT-prosjekt, men et endrings</a:t>
            </a:r>
            <a:r>
              <a:rPr lang="nb-NO" u="sng" dirty="0"/>
              <a:t>program</a:t>
            </a:r>
            <a:r>
              <a:rPr lang="nb-NO" dirty="0"/>
              <a:t> med en tung </a:t>
            </a:r>
            <a:r>
              <a:rPr lang="nb-NO" dirty="0" err="1"/>
              <a:t>initiell</a:t>
            </a:r>
            <a:r>
              <a:rPr lang="nb-NO" dirty="0"/>
              <a:t> IKT investering. </a:t>
            </a:r>
          </a:p>
          <a:p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Prosjekt 1 (2016-2018) er for alle praktiske formål et stort IKT-prosjekt</a:t>
            </a:r>
            <a:endParaRPr lang="nb-NO" dirty="0"/>
          </a:p>
          <a:p>
            <a:pPr lvl="1"/>
            <a:r>
              <a:rPr lang="nb-NO" dirty="0"/>
              <a:t>Implementering av en plattform straffesaksbehandling i Politiet</a:t>
            </a:r>
          </a:p>
          <a:p>
            <a:pPr marL="360362" lvl="1" indent="0">
              <a:buNone/>
            </a:pPr>
            <a:endParaRPr lang="nb-NO" dirty="0"/>
          </a:p>
          <a:p>
            <a:r>
              <a:rPr lang="nb-NO" sz="1600" dirty="0"/>
              <a:t>Prosjekt 2 og 3 (2019-2022)</a:t>
            </a:r>
          </a:p>
          <a:p>
            <a:pPr lvl="1"/>
            <a:r>
              <a:rPr lang="nb-NO" dirty="0"/>
              <a:t>Utvikling av organisasjonens arbeidsprosesser med utgangspunkt i plattformen – på straffesaksområdet.</a:t>
            </a:r>
          </a:p>
          <a:p>
            <a:pPr lvl="1"/>
            <a:r>
              <a:rPr lang="nb-NO" dirty="0"/>
              <a:t>Utvikle ny funksjonalitet på den nye plattformen</a:t>
            </a:r>
          </a:p>
        </p:txBody>
      </p:sp>
    </p:spTree>
    <p:extLst>
      <p:ext uri="{BB962C8B-B14F-4D97-AF65-F5344CB8AC3E}">
        <p14:creationId xmlns:p14="http://schemas.microsoft.com/office/powerpoint/2010/main" val="39328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66293" y="692696"/>
            <a:ext cx="8181732" cy="45281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Hvilke vurderinger gjorde vi ? </a:t>
            </a:r>
            <a:endParaRPr lang="nb-NO" dirty="0"/>
          </a:p>
        </p:txBody>
      </p:sp>
      <p:grpSp>
        <p:nvGrpSpPr>
          <p:cNvPr id="7" name="Gruppe 6"/>
          <p:cNvGrpSpPr/>
          <p:nvPr/>
        </p:nvGrpSpPr>
        <p:grpSpPr>
          <a:xfrm>
            <a:off x="2219367" y="1544912"/>
            <a:ext cx="7830310" cy="1380032"/>
            <a:chOff x="2071525" y="1928349"/>
            <a:chExt cx="8700344" cy="1533688"/>
          </a:xfrm>
        </p:grpSpPr>
        <p:grpSp>
          <p:nvGrpSpPr>
            <p:cNvPr id="3" name="Gruppe 2"/>
            <p:cNvGrpSpPr/>
            <p:nvPr/>
          </p:nvGrpSpPr>
          <p:grpSpPr>
            <a:xfrm>
              <a:off x="2262919" y="2141930"/>
              <a:ext cx="8508950" cy="1320107"/>
              <a:chOff x="2262919" y="2141930"/>
              <a:chExt cx="8508950" cy="1320107"/>
            </a:xfrm>
          </p:grpSpPr>
          <p:sp>
            <p:nvSpPr>
              <p:cNvPr id="15" name="Rektangel 14"/>
              <p:cNvSpPr/>
              <p:nvPr/>
            </p:nvSpPr>
            <p:spPr bwMode="auto">
              <a:xfrm>
                <a:off x="3219848" y="2163126"/>
                <a:ext cx="5870964" cy="1280150"/>
              </a:xfrm>
              <a:prstGeom prst="rect">
                <a:avLst/>
              </a:prstGeom>
              <a:solidFill>
                <a:schemeClr val="bg1"/>
              </a:solidFill>
              <a:ln w="53975" cap="flat" cmpd="tri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298"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emkant 12"/>
              <p:cNvSpPr/>
              <p:nvPr/>
            </p:nvSpPr>
            <p:spPr bwMode="auto">
              <a:xfrm>
                <a:off x="2262919" y="2141930"/>
                <a:ext cx="1543512" cy="1320107"/>
              </a:xfrm>
              <a:prstGeom prst="homePlate">
                <a:avLst>
                  <a:gd name="adj" fmla="val 15652"/>
                </a:avLst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298"/>
                <a:r>
                  <a:rPr lang="nb-NO" sz="1400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Langsiktig verdi(kost/ nytte)</a:t>
                </a:r>
              </a:p>
            </p:txBody>
          </p:sp>
          <p:sp>
            <p:nvSpPr>
              <p:cNvPr id="22" name="TekstSylinder 21"/>
              <p:cNvSpPr txBox="1"/>
              <p:nvPr/>
            </p:nvSpPr>
            <p:spPr>
              <a:xfrm>
                <a:off x="3829685" y="2163126"/>
                <a:ext cx="6942184" cy="342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u="sng" dirty="0"/>
                  <a:t>Forutsetninger for langsiktig verdi</a:t>
                </a:r>
              </a:p>
            </p:txBody>
          </p:sp>
          <p:sp>
            <p:nvSpPr>
              <p:cNvPr id="26" name="TekstSylinder 25"/>
              <p:cNvSpPr txBox="1"/>
              <p:nvPr/>
            </p:nvSpPr>
            <p:spPr>
              <a:xfrm>
                <a:off x="3872215" y="2470896"/>
                <a:ext cx="4794210" cy="66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54288" indent="-154288">
                  <a:buFont typeface="Arial" pitchFamily="34" charset="0"/>
                  <a:buChar char="•"/>
                </a:pPr>
                <a:r>
                  <a:rPr lang="nb-NO" sz="1100" dirty="0"/>
                  <a:t>Avstemming/gap mot virksomhetsstrategi</a:t>
                </a:r>
              </a:p>
              <a:p>
                <a:pPr marL="154288" indent="-154288">
                  <a:buFont typeface="Arial" pitchFamily="34" charset="0"/>
                  <a:buChar char="•"/>
                </a:pPr>
                <a:r>
                  <a:rPr lang="nb-NO" sz="1100" dirty="0"/>
                  <a:t>Knytning til andre strategiske valg for Politiet</a:t>
                </a:r>
              </a:p>
              <a:p>
                <a:pPr marL="154288" indent="-154288">
                  <a:buFont typeface="Arial" pitchFamily="34" charset="0"/>
                  <a:buChar char="•"/>
                </a:pPr>
                <a:r>
                  <a:rPr lang="nb-NO" sz="1100" dirty="0"/>
                  <a:t>«hva må Politiet bli ?» for å hente kost/nytte på lang sikt.	</a:t>
                </a:r>
              </a:p>
            </p:txBody>
          </p:sp>
        </p:grpSp>
        <p:sp>
          <p:nvSpPr>
            <p:cNvPr id="14" name="Ellipse 13"/>
            <p:cNvSpPr/>
            <p:nvPr/>
          </p:nvSpPr>
          <p:spPr bwMode="auto">
            <a:xfrm>
              <a:off x="2071525" y="1928349"/>
              <a:ext cx="404039" cy="393404"/>
            </a:xfrm>
            <a:prstGeom prst="ellipse">
              <a:avLst/>
            </a:prstGeom>
            <a:solidFill>
              <a:schemeClr val="bg1"/>
            </a:solidFill>
            <a:ln w="53975" cap="flat" cmpd="tri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dirty="0"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6" name="Gruppe 5"/>
          <p:cNvGrpSpPr/>
          <p:nvPr/>
        </p:nvGrpSpPr>
        <p:grpSpPr>
          <a:xfrm>
            <a:off x="1287954" y="2750194"/>
            <a:ext cx="7876369" cy="1720427"/>
            <a:chOff x="1036622" y="3267831"/>
            <a:chExt cx="8751521" cy="1911984"/>
          </a:xfrm>
        </p:grpSpPr>
        <p:sp>
          <p:nvSpPr>
            <p:cNvPr id="16" name="Rektangel 15"/>
            <p:cNvSpPr/>
            <p:nvPr/>
          </p:nvSpPr>
          <p:spPr bwMode="auto">
            <a:xfrm>
              <a:off x="1798629" y="3455680"/>
              <a:ext cx="7292183" cy="1724135"/>
            </a:xfrm>
            <a:prstGeom prst="rect">
              <a:avLst/>
            </a:prstGeom>
            <a:solidFill>
              <a:schemeClr val="bg1"/>
            </a:solidFill>
            <a:ln w="53975" cap="flat" cmpd="tri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endParaRPr lang="nb-NO" dirty="0">
                <a:latin typeface="Arial" charset="0"/>
                <a:cs typeface="Arial" charset="0"/>
              </a:endParaRPr>
            </a:p>
          </p:txBody>
        </p:sp>
        <p:sp>
          <p:nvSpPr>
            <p:cNvPr id="11" name="Femkant 10"/>
            <p:cNvSpPr/>
            <p:nvPr/>
          </p:nvSpPr>
          <p:spPr bwMode="auto">
            <a:xfrm>
              <a:off x="1238649" y="3443276"/>
              <a:ext cx="1543512" cy="1724135"/>
            </a:xfrm>
            <a:prstGeom prst="homePlate">
              <a:avLst>
                <a:gd name="adj" fmla="val 24775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Nødvendige forutsetninger</a:t>
              </a: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1036622" y="3267831"/>
              <a:ext cx="404039" cy="393404"/>
            </a:xfrm>
            <a:prstGeom prst="ellipse">
              <a:avLst/>
            </a:prstGeom>
            <a:solidFill>
              <a:schemeClr val="bg1"/>
            </a:solidFill>
            <a:ln w="53975" cap="flat" cmpd="tri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dirty="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0" name="TekstSylinder 19"/>
            <p:cNvSpPr txBox="1"/>
            <p:nvPr/>
          </p:nvSpPr>
          <p:spPr>
            <a:xfrm>
              <a:off x="2845959" y="3482614"/>
              <a:ext cx="6942184" cy="342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u="sng" dirty="0" smtClean="0"/>
                <a:t>Politiets forutsetninger </a:t>
              </a:r>
              <a:r>
                <a:rPr lang="nb-NO" sz="1400" u="sng" dirty="0"/>
                <a:t>for vellykket gjennomføring</a:t>
              </a:r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2844162" y="3773740"/>
              <a:ext cx="6246650" cy="123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Gjennomføringsevne – Behov innen virksomhetsutvikling, ledelse og </a:t>
              </a:r>
              <a:r>
                <a:rPr lang="nb-NO" sz="1100" dirty="0" smtClean="0"/>
                <a:t>tekniske ressurser</a:t>
              </a:r>
              <a:endParaRPr lang="nb-NO" sz="1100" dirty="0"/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Gjennomføringsevne – Porteføljestyring og gevinstrealisering</a:t>
              </a:r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Gjennomføringsevne – samtidighet med andre initiativ og belastning mot kritiske funksjoner i virksomhetene</a:t>
              </a:r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 smtClean="0"/>
                <a:t>Økonomisk </a:t>
              </a:r>
              <a:r>
                <a:rPr lang="nb-NO" sz="1100" dirty="0"/>
                <a:t>gjennomføringsrisiko</a:t>
              </a:r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Avhengigheter til andre initiativer og tiltak</a:t>
              </a:r>
            </a:p>
          </p:txBody>
        </p:sp>
        <p:sp>
          <p:nvSpPr>
            <p:cNvPr id="28" name="Ellipse 27"/>
            <p:cNvSpPr/>
            <p:nvPr/>
          </p:nvSpPr>
          <p:spPr bwMode="auto">
            <a:xfrm>
              <a:off x="1375109" y="4666747"/>
              <a:ext cx="1100454" cy="341170"/>
            </a:xfrm>
            <a:prstGeom prst="ellipse">
              <a:avLst/>
            </a:prstGeom>
            <a:solidFill>
              <a:schemeClr val="bg1"/>
            </a:solidFill>
            <a:ln w="9525" cap="flat" cmpd="tri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000" i="1" dirty="0">
                  <a:latin typeface="Arial" charset="0"/>
                  <a:cs typeface="Arial" charset="0"/>
                </a:rPr>
                <a:t>Modning</a:t>
              </a:r>
            </a:p>
          </p:txBody>
        </p:sp>
      </p:grpSp>
      <p:grpSp>
        <p:nvGrpSpPr>
          <p:cNvPr id="17" name="Gruppe 16"/>
          <p:cNvGrpSpPr/>
          <p:nvPr/>
        </p:nvGrpSpPr>
        <p:grpSpPr>
          <a:xfrm>
            <a:off x="354994" y="4315946"/>
            <a:ext cx="8181731" cy="1706342"/>
            <a:chOff x="0" y="4563417"/>
            <a:chExt cx="9090812" cy="1896330"/>
          </a:xfrm>
        </p:grpSpPr>
        <p:sp>
          <p:nvSpPr>
            <p:cNvPr id="8" name="Rektangel 7"/>
            <p:cNvSpPr/>
            <p:nvPr/>
          </p:nvSpPr>
          <p:spPr bwMode="auto">
            <a:xfrm>
              <a:off x="1228016" y="4735611"/>
              <a:ext cx="7862796" cy="1724135"/>
            </a:xfrm>
            <a:prstGeom prst="rect">
              <a:avLst/>
            </a:prstGeom>
            <a:solidFill>
              <a:schemeClr val="bg1"/>
            </a:solidFill>
            <a:ln w="53975" cap="flat" cmpd="tri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endParaRPr lang="nb-NO" dirty="0">
                <a:latin typeface="Arial" charset="0"/>
                <a:cs typeface="Arial" charset="0"/>
              </a:endParaRPr>
            </a:p>
          </p:txBody>
        </p:sp>
        <p:sp>
          <p:nvSpPr>
            <p:cNvPr id="9" name="Femkant 8"/>
            <p:cNvSpPr/>
            <p:nvPr/>
          </p:nvSpPr>
          <p:spPr bwMode="auto">
            <a:xfrm>
              <a:off x="180727" y="4735612"/>
              <a:ext cx="1543512" cy="1724135"/>
            </a:xfrm>
            <a:prstGeom prst="homePlate">
              <a:avLst>
                <a:gd name="adj" fmla="val 24775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/>
              <a:r>
                <a:rPr lang="nb-NO" sz="14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Optimering av planen for prosjekt 1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1724239" y="4710424"/>
              <a:ext cx="6942184" cy="342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u="sng" dirty="0"/>
                <a:t>Svare ut </a:t>
              </a:r>
              <a:r>
                <a:rPr lang="nb-NO" sz="1400" u="sng" dirty="0" smtClean="0"/>
                <a:t>KS 2 </a:t>
              </a:r>
              <a:r>
                <a:rPr lang="nb-NO" sz="1400" u="sng" dirty="0"/>
                <a:t>gjennom et oppdatert </a:t>
              </a:r>
              <a:r>
                <a:rPr lang="nb-NO" sz="1400" u="sng" dirty="0" smtClean="0"/>
                <a:t>styringsdokument</a:t>
              </a:r>
              <a:endParaRPr lang="nb-NO" sz="1400" u="sng" dirty="0"/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1734831" y="4909628"/>
              <a:ext cx="6090704" cy="1419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 smtClean="0"/>
                <a:t>Styrke </a:t>
              </a:r>
              <a:r>
                <a:rPr lang="nb-NO" sz="1100" dirty="0"/>
                <a:t>Politiet i kunderollen (innen ledelse/fag/teknisk)</a:t>
              </a:r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Forbedring av styringsmodell(prosjektstyring og eierstyring)</a:t>
              </a:r>
            </a:p>
            <a:p>
              <a:pPr marL="154288" indent="-154288">
                <a:buFont typeface="Arial" pitchFamily="34" charset="0"/>
                <a:buChar char="•"/>
              </a:pPr>
              <a:r>
                <a:rPr lang="nb-NO" sz="1100" dirty="0"/>
                <a:t>Endret gjennomføringsstrategi:</a:t>
              </a:r>
            </a:p>
            <a:p>
              <a:pPr marL="565722" lvl="1" indent="-154288">
                <a:buFont typeface="Arial" pitchFamily="34" charset="0"/>
                <a:buChar char="•"/>
              </a:pPr>
              <a:r>
                <a:rPr lang="nb-NO" sz="1100" dirty="0"/>
                <a:t>Redusert risiko</a:t>
              </a:r>
            </a:p>
            <a:p>
              <a:pPr marL="565722" lvl="1" indent="-154288">
                <a:buFont typeface="Arial" pitchFamily="34" charset="0"/>
                <a:buChar char="•"/>
              </a:pPr>
              <a:r>
                <a:rPr lang="nb-NO" sz="1100" dirty="0"/>
                <a:t>Raskere gevinster </a:t>
              </a:r>
            </a:p>
            <a:p>
              <a:pPr marL="565722" lvl="1" indent="-154288">
                <a:buFont typeface="Arial" pitchFamily="34" charset="0"/>
                <a:buChar char="•"/>
              </a:pPr>
              <a:r>
                <a:rPr lang="nb-NO" sz="1100" dirty="0"/>
                <a:t>Økt </a:t>
              </a:r>
              <a:r>
                <a:rPr lang="nb-NO" sz="1100" dirty="0" smtClean="0"/>
                <a:t>gjenbruk</a:t>
              </a:r>
              <a:endParaRPr lang="nb-NO" sz="1100" dirty="0"/>
            </a:p>
            <a:p>
              <a:pPr marL="565722" lvl="1" indent="-154288">
                <a:buFont typeface="Arial" pitchFamily="34" charset="0"/>
                <a:buChar char="•"/>
              </a:pPr>
              <a:endParaRPr lang="nb-NO" sz="1100" dirty="0"/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0" y="4563417"/>
              <a:ext cx="404039" cy="393404"/>
            </a:xfrm>
            <a:prstGeom prst="ellipse">
              <a:avLst/>
            </a:prstGeom>
            <a:solidFill>
              <a:schemeClr val="bg1"/>
            </a:solidFill>
            <a:ln w="53975" cap="flat" cmpd="tri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98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dirty="0">
                  <a:latin typeface="Arial" charset="0"/>
                  <a:cs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99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Hvorfor går Politiet nå en annen vei?</a:t>
            </a:r>
            <a:endParaRPr lang="nb-NO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544" y="1340768"/>
            <a:ext cx="82120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180975" indent="-180975" algn="l" defTabSz="1016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542925" indent="-182563" algn="l" defTabSz="1016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903288" indent="-180975" algn="l" defTabSz="1016000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1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257300" indent="-190500" algn="l" defTabSz="1016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19250" indent="-173038" algn="l" defTabSz="10160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076450" indent="-173038" algn="l" defTabSz="1016000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533650" indent="-173038" algn="l" defTabSz="1016000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990850" indent="-173038" algn="l" defTabSz="1016000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448050" indent="-173038" algn="l" defTabSz="1016000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b="0" dirty="0" smtClean="0"/>
          </a:p>
          <a:p>
            <a:pPr marL="0" indent="0">
              <a:buNone/>
            </a:pPr>
            <a:endParaRPr lang="nb-NO" b="0" dirty="0"/>
          </a:p>
        </p:txBody>
      </p:sp>
      <p:sp>
        <p:nvSpPr>
          <p:cNvPr id="4" name="Rektangel 3"/>
          <p:cNvSpPr/>
          <p:nvPr/>
        </p:nvSpPr>
        <p:spPr bwMode="auto">
          <a:xfrm>
            <a:off x="596995" y="5013176"/>
            <a:ext cx="3976577" cy="1244011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800" b="1" dirty="0">
                <a:solidFill>
                  <a:schemeClr val="tx1"/>
                </a:solidFill>
              </a:rPr>
              <a:t>En </a:t>
            </a:r>
            <a:r>
              <a:rPr lang="nb-NO" sz="1800" b="1" dirty="0" smtClean="0">
                <a:solidFill>
                  <a:schemeClr val="tx1"/>
                </a:solidFill>
              </a:rPr>
              <a:t>gradvis </a:t>
            </a:r>
            <a:r>
              <a:rPr lang="nb-NO" sz="1800" b="1" dirty="0">
                <a:solidFill>
                  <a:schemeClr val="tx1"/>
                </a:solidFill>
              </a:rPr>
              <a:t>tilnærming til modernisering av </a:t>
            </a:r>
            <a:r>
              <a:rPr lang="nb-NO" sz="1800" b="1" dirty="0" smtClean="0">
                <a:solidFill>
                  <a:schemeClr val="tx1"/>
                </a:solidFill>
              </a:rPr>
              <a:t>IKT </a:t>
            </a:r>
            <a:r>
              <a:rPr lang="nb-NO" sz="1800" b="1" dirty="0">
                <a:solidFill>
                  <a:schemeClr val="tx1"/>
                </a:solidFill>
              </a:rPr>
              <a:t>med vekt på mindre </a:t>
            </a:r>
            <a:r>
              <a:rPr lang="nb-NO" sz="1800" b="1" dirty="0" smtClean="0">
                <a:solidFill>
                  <a:schemeClr val="tx1"/>
                </a:solidFill>
              </a:rPr>
              <a:t>prosjekter</a:t>
            </a: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4839401" y="5013176"/>
            <a:ext cx="3976577" cy="124401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800" b="1" dirty="0">
                <a:solidFill>
                  <a:schemeClr val="tx1"/>
                </a:solidFill>
              </a:rPr>
              <a:t>En balansert tilnærming til </a:t>
            </a:r>
            <a:r>
              <a:rPr lang="nb-NO" sz="1800" b="1" dirty="0" smtClean="0">
                <a:solidFill>
                  <a:schemeClr val="tx1"/>
                </a:solidFill>
              </a:rPr>
              <a:t>moderniseringen av IKT</a:t>
            </a: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Likebent trekant 1"/>
          <p:cNvSpPr/>
          <p:nvPr/>
        </p:nvSpPr>
        <p:spPr>
          <a:xfrm flipV="1">
            <a:off x="1763688" y="4138669"/>
            <a:ext cx="5904656" cy="401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467544" y="134076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Mange initiativer i parallell som i sum overgår realistisk gjennomføringsevne i organisasjonen.</a:t>
            </a:r>
          </a:p>
          <a:p>
            <a:endParaRPr lang="nb-NO" sz="2000" dirty="0"/>
          </a:p>
          <a:p>
            <a:r>
              <a:rPr lang="nb-NO" sz="2000" dirty="0" smtClean="0"/>
              <a:t>Konseptet som var valgt leverte ny </a:t>
            </a:r>
            <a:r>
              <a:rPr lang="nb-NO" sz="2000" dirty="0"/>
              <a:t>funksjonalitet for sent og med for høy risikoprofil 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/>
              <a:t>POD ønsker en mer smidig tilnærming, med større vekt på å gi ny funksjonalitet raskere ut til ansatte, publikum og samarbeidspartnere</a:t>
            </a:r>
          </a:p>
          <a:p>
            <a:endParaRPr lang="nb-NO" sz="2000" dirty="0"/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3133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sz="1400" dirty="0" smtClean="0"/>
          </a:p>
          <a:p>
            <a:r>
              <a:rPr lang="nb-NO" sz="2800" dirty="0" smtClean="0"/>
              <a:t>Kort om Politiets Merverdiprogram</a:t>
            </a:r>
          </a:p>
          <a:p>
            <a:pPr marL="0" indent="0">
              <a:buNone/>
            </a:pPr>
            <a:endParaRPr lang="nb-NO" sz="2800" dirty="0" smtClean="0"/>
          </a:p>
          <a:p>
            <a:endParaRPr lang="nb-NO" sz="2800" dirty="0"/>
          </a:p>
          <a:p>
            <a:r>
              <a:rPr lang="nb-NO" sz="2800" dirty="0" smtClean="0"/>
              <a:t>Noen fallgruver og utfordringer </a:t>
            </a:r>
            <a:r>
              <a:rPr lang="nb-NO" sz="2800" dirty="0" smtClean="0">
                <a:solidFill>
                  <a:schemeClr val="bg1">
                    <a:lumMod val="65000"/>
                  </a:schemeClr>
                </a:solidFill>
              </a:rPr>
              <a:t>(i offentlig sektor?)</a:t>
            </a:r>
          </a:p>
          <a:p>
            <a:endParaRPr lang="nb-NO" sz="1800" dirty="0"/>
          </a:p>
          <a:p>
            <a:endParaRPr lang="nb-NO" sz="1800" dirty="0" smtClean="0"/>
          </a:p>
          <a:p>
            <a:pPr marL="457200" lvl="1" indent="0">
              <a:buNone/>
            </a:pPr>
            <a:endParaRPr lang="nb-NO" sz="1600" dirty="0" smtClean="0"/>
          </a:p>
          <a:p>
            <a:endParaRPr lang="nb-NO" sz="1800" dirty="0"/>
          </a:p>
        </p:txBody>
      </p:sp>
      <p:sp>
        <p:nvSpPr>
          <p:cNvPr id="4" name="Avrundet rektangel 3"/>
          <p:cNvSpPr/>
          <p:nvPr/>
        </p:nvSpPr>
        <p:spPr>
          <a:xfrm>
            <a:off x="251520" y="3284984"/>
            <a:ext cx="835292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3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fallgruver og utfordringer (1)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11560" y="1499905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 smtClean="0"/>
              <a:t>Behovsdefinisjon og forprosjektering</a:t>
            </a:r>
          </a:p>
          <a:p>
            <a:endParaRPr lang="nb-NO" sz="3200" b="1" dirty="0" smtClean="0"/>
          </a:p>
          <a:p>
            <a:r>
              <a:rPr lang="nb-NO" sz="2400" dirty="0" smtClean="0"/>
              <a:t>-Har man egentlig forstått problemet/behovet?</a:t>
            </a:r>
          </a:p>
          <a:p>
            <a:endParaRPr lang="nb-NO" sz="2400" dirty="0"/>
          </a:p>
          <a:p>
            <a:r>
              <a:rPr lang="nb-NO" sz="2400" dirty="0" smtClean="0"/>
              <a:t>-Velger vi de rette konseptene (for oss)</a:t>
            </a:r>
          </a:p>
          <a:p>
            <a:endParaRPr lang="nb-NO" sz="2400" dirty="0" smtClean="0"/>
          </a:p>
          <a:p>
            <a:r>
              <a:rPr lang="nb-NO" sz="2400" dirty="0" smtClean="0"/>
              <a:t>-Små problemer </a:t>
            </a:r>
            <a:r>
              <a:rPr lang="nb-NO" sz="2400" dirty="0" err="1" smtClean="0"/>
              <a:t>vs</a:t>
            </a:r>
            <a:r>
              <a:rPr lang="nb-NO" sz="2400" dirty="0" smtClean="0"/>
              <a:t> store problemer</a:t>
            </a:r>
          </a:p>
          <a:p>
            <a:endParaRPr lang="nb-NO" sz="2400" dirty="0"/>
          </a:p>
          <a:p>
            <a:r>
              <a:rPr lang="nb-NO" sz="2400" dirty="0" smtClean="0"/>
              <a:t>-Ekstern kvalitetssikring (KS-ordningen)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237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fallgruver og utfordringer (2)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11560" y="1196752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dirty="0"/>
          </a:p>
          <a:p>
            <a:r>
              <a:rPr lang="nb-NO" sz="2800" b="1" dirty="0" smtClean="0"/>
              <a:t>Oppstart og gjennomføring</a:t>
            </a:r>
          </a:p>
          <a:p>
            <a:r>
              <a:rPr lang="nb-NO" sz="2400" dirty="0" smtClean="0"/>
              <a:t>-Mobilisering av kapasitet </a:t>
            </a:r>
            <a:r>
              <a:rPr lang="nb-NO" sz="2400" dirty="0" smtClean="0"/>
              <a:t> i organisasjonen</a:t>
            </a:r>
          </a:p>
          <a:p>
            <a:endParaRPr lang="nb-NO" sz="2400" dirty="0"/>
          </a:p>
          <a:p>
            <a:r>
              <a:rPr lang="nb-NO" sz="2400" dirty="0" smtClean="0"/>
              <a:t>-Bruk av ekstern støtte</a:t>
            </a:r>
          </a:p>
          <a:p>
            <a:endParaRPr lang="nb-NO" sz="2400" dirty="0"/>
          </a:p>
          <a:p>
            <a:r>
              <a:rPr lang="nb-NO" sz="2400" dirty="0"/>
              <a:t>-"to </a:t>
            </a:r>
            <a:r>
              <a:rPr lang="nb-NO" sz="2400" dirty="0" err="1"/>
              <a:t>big</a:t>
            </a:r>
            <a:r>
              <a:rPr lang="nb-NO" sz="2400" dirty="0"/>
              <a:t> to </a:t>
            </a:r>
            <a:r>
              <a:rPr lang="nb-NO" sz="2400" dirty="0" err="1"/>
              <a:t>fail</a:t>
            </a:r>
            <a:r>
              <a:rPr lang="nb-NO" sz="2400" dirty="0"/>
              <a:t>"</a:t>
            </a:r>
          </a:p>
          <a:p>
            <a:endParaRPr lang="nb-NO" sz="2400" b="1" dirty="0" smtClean="0"/>
          </a:p>
          <a:p>
            <a:r>
              <a:rPr lang="nb-NO" sz="2800" b="1" dirty="0" smtClean="0"/>
              <a:t>Gevinstrealisering</a:t>
            </a:r>
            <a:endParaRPr lang="nb-NO" sz="2800" dirty="0"/>
          </a:p>
          <a:p>
            <a:r>
              <a:rPr lang="nb-NO" sz="2400" dirty="0"/>
              <a:t>-Prosjekt  og  linje  </a:t>
            </a:r>
            <a:r>
              <a:rPr lang="nb-NO" sz="2400" dirty="0" err="1"/>
              <a:t>vs</a:t>
            </a:r>
            <a:r>
              <a:rPr lang="nb-NO" sz="2400" dirty="0"/>
              <a:t> programmer</a:t>
            </a:r>
          </a:p>
          <a:p>
            <a:endParaRPr lang="nb-NO" sz="2400" dirty="0"/>
          </a:p>
          <a:p>
            <a:r>
              <a:rPr lang="nb-NO" sz="2400" dirty="0"/>
              <a:t>-Resultatmål </a:t>
            </a:r>
            <a:r>
              <a:rPr lang="nb-NO" sz="2400" dirty="0" err="1"/>
              <a:t>vs</a:t>
            </a:r>
            <a:r>
              <a:rPr lang="nb-NO" sz="2400" dirty="0"/>
              <a:t> effektmål </a:t>
            </a:r>
          </a:p>
          <a:p>
            <a:endParaRPr lang="nb-NO" sz="24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824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2" y="-18256"/>
            <a:ext cx="8229600" cy="1143000"/>
          </a:xfrm>
        </p:spPr>
        <p:txBody>
          <a:bodyPr/>
          <a:lstStyle/>
          <a:p>
            <a:r>
              <a:rPr lang="nb-NO" dirty="0" smtClean="0"/>
              <a:t>"Oppsummering/læring"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85395"/>
          </a:xfrm>
        </p:spPr>
        <p:txBody>
          <a:bodyPr>
            <a:noAutofit/>
          </a:bodyPr>
          <a:lstStyle/>
          <a:p>
            <a:r>
              <a:rPr lang="nb-NO" sz="1800" b="1" dirty="0" smtClean="0"/>
              <a:t>Store (digitaliserings-)prosjekter er ikke nødvendigvis feil, bare veldig vanskelig.</a:t>
            </a:r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sz="1800" dirty="0"/>
              <a:t>Offentlig sektor </a:t>
            </a:r>
            <a:r>
              <a:rPr lang="nb-NO" sz="1800" dirty="0" smtClean="0"/>
              <a:t>er mer </a:t>
            </a:r>
            <a:r>
              <a:rPr lang="nb-NO" sz="1800" dirty="0"/>
              <a:t>"rigget</a:t>
            </a:r>
            <a:r>
              <a:rPr lang="nb-NO" sz="1800" dirty="0" smtClean="0"/>
              <a:t>" </a:t>
            </a:r>
            <a:r>
              <a:rPr lang="nb-NO" sz="1800" dirty="0"/>
              <a:t>for forvaltning enn </a:t>
            </a:r>
            <a:r>
              <a:rPr lang="nb-NO" sz="1800" dirty="0" smtClean="0"/>
              <a:t>utvikling</a:t>
            </a:r>
          </a:p>
          <a:p>
            <a:pPr lvl="1"/>
            <a:r>
              <a:rPr lang="nb-NO" sz="1600" dirty="0" smtClean="0"/>
              <a:t>Sterke "stabiliserende" trekk og prosesser </a:t>
            </a:r>
          </a:p>
          <a:p>
            <a:pPr lvl="1"/>
            <a:r>
              <a:rPr lang="nb-NO" sz="1600" dirty="0" smtClean="0"/>
              <a:t>Tungt å mobilisere</a:t>
            </a:r>
          </a:p>
          <a:p>
            <a:pPr lvl="1"/>
            <a:r>
              <a:rPr lang="nb-NO" sz="1600" dirty="0" smtClean="0"/>
              <a:t>Kompetansegap</a:t>
            </a:r>
          </a:p>
          <a:p>
            <a:pPr lvl="1"/>
            <a:r>
              <a:rPr lang="nb-NO" sz="1600" dirty="0" smtClean="0"/>
              <a:t>"Etterslep"</a:t>
            </a:r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sz="1800" dirty="0" smtClean="0"/>
              <a:t>Etabler en tydelig virksomhetsstrategi og få </a:t>
            </a:r>
            <a:r>
              <a:rPr lang="nb-NO" sz="1800" dirty="0" smtClean="0"/>
              <a:t>god kontroll </a:t>
            </a:r>
            <a:r>
              <a:rPr lang="nb-NO" sz="1800" dirty="0"/>
              <a:t>på virksomhetsarkitektur, </a:t>
            </a:r>
            <a:r>
              <a:rPr lang="nb-NO" sz="1800" dirty="0" smtClean="0"/>
              <a:t>prosesser og eksisterende systemlandskap, </a:t>
            </a:r>
            <a:r>
              <a:rPr lang="nb-NO" sz="1800" dirty="0"/>
              <a:t>før man begynner å definere behov og "</a:t>
            </a:r>
            <a:r>
              <a:rPr lang="nb-NO" sz="1800" dirty="0" err="1"/>
              <a:t>scope</a:t>
            </a:r>
            <a:r>
              <a:rPr lang="nb-NO" sz="1800" dirty="0"/>
              <a:t>" prosjekter</a:t>
            </a:r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sz="1800" dirty="0" smtClean="0"/>
              <a:t>Ikke start opp større og mer omfattende enn man har kompetanse og kapasitet til  reelt styre og realisere</a:t>
            </a:r>
          </a:p>
          <a:p>
            <a:pPr lvl="1"/>
            <a:r>
              <a:rPr lang="nb-NO" sz="1600" dirty="0" smtClean="0"/>
              <a:t>Porteføljestyring</a:t>
            </a:r>
          </a:p>
          <a:p>
            <a:pPr lvl="1"/>
            <a:endParaRPr lang="nb-NO" sz="1600" dirty="0"/>
          </a:p>
          <a:p>
            <a:r>
              <a:rPr lang="nb-NO" sz="1800" dirty="0" smtClean="0"/>
              <a:t>Det må være rom for å feile (lære)</a:t>
            </a:r>
          </a:p>
          <a:p>
            <a:pPr marL="0" indent="0">
              <a:buNone/>
            </a:pPr>
            <a:endParaRPr lang="nb-NO" sz="1800" dirty="0"/>
          </a:p>
          <a:p>
            <a:endParaRPr lang="nb-NO" sz="1800" dirty="0" smtClean="0"/>
          </a:p>
          <a:p>
            <a:endParaRPr lang="nb-NO" sz="1800" dirty="0"/>
          </a:p>
          <a:p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 </a:t>
            </a:r>
          </a:p>
          <a:p>
            <a:endParaRPr lang="nb-NO" sz="1800" dirty="0"/>
          </a:p>
          <a:p>
            <a:endParaRPr lang="nb-NO" sz="1800" dirty="0" smtClean="0"/>
          </a:p>
          <a:p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2577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518</Words>
  <Application>Microsoft Office PowerPoint</Application>
  <PresentationFormat>Skjermfremvisning (4:3)</PresentationFormat>
  <Paragraphs>138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Prosjekter i offentlig sektor – noen fallgruver</vt:lpstr>
      <vt:lpstr>Innhold</vt:lpstr>
      <vt:lpstr>Politiets Merverdiprogram </vt:lpstr>
      <vt:lpstr>Hvilke vurderinger gjorde vi ? </vt:lpstr>
      <vt:lpstr>Hvorfor går Politiet nå en annen vei?</vt:lpstr>
      <vt:lpstr>Innhold</vt:lpstr>
      <vt:lpstr>Noen fallgruver og utfordringer (1)</vt:lpstr>
      <vt:lpstr>Noen fallgruver og utfordringer (2)</vt:lpstr>
      <vt:lpstr>"Oppsummering/læring"</vt:lpstr>
    </vt:vector>
  </TitlesOfParts>
  <Company>Politiet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gjennomføre digitaliseringsprosjekter i offentlig sektor – noen fallgruver</dc:title>
  <dc:creator>Frede Wiberg Hermansen</dc:creator>
  <cp:lastModifiedBy>Frede Wiberg Hermansen</cp:lastModifiedBy>
  <cp:revision>30</cp:revision>
  <dcterms:created xsi:type="dcterms:W3CDTF">2015-09-12T13:49:52Z</dcterms:created>
  <dcterms:modified xsi:type="dcterms:W3CDTF">2015-09-13T20:13:38Z</dcterms:modified>
</cp:coreProperties>
</file>