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920" r:id="rId5"/>
    <p:sldMasterId id="2147483932" r:id="rId6"/>
    <p:sldMasterId id="2147483944" r:id="rId7"/>
    <p:sldMasterId id="2147483956" r:id="rId8"/>
    <p:sldMasterId id="2147483968" r:id="rId9"/>
    <p:sldMasterId id="2147483980" r:id="rId10"/>
    <p:sldMasterId id="2147484149" r:id="rId11"/>
  </p:sldMasterIdLst>
  <p:notesMasterIdLst>
    <p:notesMasterId r:id="rId21"/>
  </p:notesMasterIdLst>
  <p:handoutMasterIdLst>
    <p:handoutMasterId r:id="rId22"/>
  </p:handoutMasterIdLst>
  <p:sldIdLst>
    <p:sldId id="528" r:id="rId12"/>
    <p:sldId id="558" r:id="rId13"/>
    <p:sldId id="562" r:id="rId14"/>
    <p:sldId id="561" r:id="rId15"/>
    <p:sldId id="560" r:id="rId16"/>
    <p:sldId id="556" r:id="rId17"/>
    <p:sldId id="564" r:id="rId18"/>
    <p:sldId id="563" r:id="rId19"/>
    <p:sldId id="557" r:id="rId20"/>
  </p:sldIdLst>
  <p:sldSz cx="9144000" cy="5143500" type="screen16x9"/>
  <p:notesSz cx="6735763" cy="9866313"/>
  <p:custDataLst>
    <p:tags r:id="rId23"/>
  </p:custDataLst>
  <p:defaultTextStyle>
    <a:defPPr>
      <a:defRPr lang="nb-NO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ls Gullhaug" initials="NG" lastIdx="41" clrIdx="0"/>
  <p:cmAuthor id="1" name="Bjarte Aksnes" initials="BA" lastIdx="5" clrIdx="1"/>
  <p:cmAuthor id="2" name="Roar Olsen" initials="rools" lastIdx="13" clrIdx="2"/>
  <p:cmAuthor id="3" name="Marit Kristin Larsen Haarr" initials="MKLH" lastIdx="10" clrIdx="3"/>
  <p:cmAuthor id="4" name="Gunnar Henry Bakkeland" initials="GHB" lastIdx="10" clrIdx="4"/>
  <p:cmAuthor id="5" name="Inga Nordberg" initials="IN" lastIdx="27" clrIdx="5"/>
  <p:cmAuthor id="6" name="Norunn Elin Saure" initials="NES" lastIdx="1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D6"/>
    <a:srgbClr val="0093A7"/>
    <a:srgbClr val="003244"/>
    <a:srgbClr val="DDD9C3"/>
    <a:srgbClr val="764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ys stil 1 - aks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ys stil 3 - aks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502" autoAdjust="0"/>
    <p:restoredTop sz="92864" autoAdjust="0"/>
  </p:normalViewPr>
  <p:slideViewPr>
    <p:cSldViewPr snapToObjects="1">
      <p:cViewPr varScale="1">
        <p:scale>
          <a:sx n="53" d="100"/>
          <a:sy n="53" d="100"/>
        </p:scale>
        <p:origin x="66" y="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52" y="-96"/>
      </p:cViewPr>
      <p:guideLst>
        <p:guide orient="horz" pos="2880"/>
        <p:guide pos="216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CF360-88E7-4060-A876-A14F1B3C9B06}" type="datetimeFigureOut">
              <a:rPr lang="nb-NO" smtClean="0"/>
              <a:t>13.09.2015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59F0C-9B4B-4E81-AC16-BAF8000A2E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0114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F4E9B-EC91-4D6A-95C2-760E78FEA15A}" type="datetimeFigureOut">
              <a:rPr lang="en-GB" smtClean="0"/>
              <a:t>13/09/2015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6C09-2B7A-40C7-B480-A62D5F51D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3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53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8AB9FC-B8EF-4755-BAC7-C7A6FB664ECF}" type="slidenum">
              <a:rPr lang="nb-NO" altLang="nb-NO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nb-NO" altLang="nb-NO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9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63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51BF-1487-49CC-B92B-04769DC8577D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4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9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763185"/>
            <a:ext cx="7772400" cy="40227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279168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1" y="4804010"/>
            <a:ext cx="7772479" cy="30994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for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5"/>
          <a:stretch/>
        </p:blipFill>
        <p:spPr>
          <a:xfrm>
            <a:off x="1" y="1"/>
            <a:ext cx="9143245" cy="47073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608315"/>
            <a:ext cx="7772400" cy="402279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279168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1F06E3D6-3113-4052-8761-9227CB5263CE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IKT utfordringsbilde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9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1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716424"/>
            <a:ext cx="8208000" cy="402291"/>
          </a:xfrm>
        </p:spPr>
        <p:txBody>
          <a:bodyPr/>
          <a:lstStyle>
            <a:lvl1pPr>
              <a:defRPr sz="2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2663840" cy="3394472"/>
          </a:xfrm>
        </p:spPr>
        <p:txBody>
          <a:bodyPr vert="horz" lIns="90000" tIns="46800" rIns="90000" bIns="46800" rtlCol="0">
            <a:normAutofit/>
          </a:bodyPr>
          <a:lstStyle>
            <a:lvl1pPr marL="0" indent="0">
              <a:buNone/>
              <a:defRPr lang="nb-NO" sz="1100" b="1" dirty="0" smtClean="0"/>
            </a:lvl1pPr>
            <a:lvl2pPr marL="358775" indent="-358775">
              <a:buFont typeface="Arial" panose="020B0604020202020204" pitchFamily="34" charset="0"/>
              <a:buChar char="•"/>
              <a:defRPr lang="nb-NO" sz="1050" dirty="0" smtClean="0"/>
            </a:lvl2pPr>
            <a:lvl3pPr>
              <a:defRPr lang="nb-NO" sz="1000" dirty="0" smtClean="0"/>
            </a:lvl3pPr>
            <a:lvl4pPr>
              <a:defRPr lang="nb-NO" sz="1050" dirty="0" smtClean="0"/>
            </a:lvl4pPr>
            <a:lvl5pPr>
              <a:defRPr lang="nb-NO" sz="1100" dirty="0"/>
            </a:lvl5pPr>
          </a:lstStyle>
          <a:p>
            <a:pPr marL="182563" lvl="0" indent="-182563"/>
            <a:r>
              <a:rPr lang="nb-NO" dirty="0" smtClean="0"/>
              <a:t>Klikk for å redigere tekststiler i malen</a:t>
            </a:r>
          </a:p>
          <a:p>
            <a:pPr marL="358775" lvl="1" indent="-176213"/>
            <a:r>
              <a:rPr lang="nb-NO" dirty="0" smtClean="0"/>
              <a:t>Andre nivå</a:t>
            </a:r>
          </a:p>
          <a:p>
            <a:pPr marL="541338" lvl="2" indent="-182563"/>
            <a:r>
              <a:rPr lang="nb-NO" dirty="0" smtClean="0"/>
              <a:t>Tredje nivå</a:t>
            </a:r>
          </a:p>
          <a:p>
            <a:pPr marL="715963" lvl="3" indent="-174625"/>
            <a:r>
              <a:rPr lang="nb-NO" dirty="0" smtClean="0"/>
              <a:t>Fjerde nivå</a:t>
            </a:r>
          </a:p>
          <a:p>
            <a:pPr lvl="2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1"/>
          </p:nvPr>
        </p:nvSpPr>
        <p:spPr>
          <a:xfrm>
            <a:off x="3229275" y="1274400"/>
            <a:ext cx="2663840" cy="3394472"/>
          </a:xfrm>
        </p:spPr>
        <p:txBody>
          <a:bodyPr vert="horz" lIns="90000" tIns="46800" rIns="90000" bIns="46800" rtlCol="0">
            <a:normAutofit/>
          </a:bodyPr>
          <a:lstStyle>
            <a:lvl1pPr marL="0" indent="0">
              <a:buNone/>
              <a:defRPr lang="nb-NO" sz="1100" b="1" dirty="0" smtClean="0"/>
            </a:lvl1pPr>
            <a:lvl2pPr>
              <a:defRPr lang="nb-NO" sz="1050" dirty="0" smtClean="0"/>
            </a:lvl2pPr>
            <a:lvl3pPr>
              <a:defRPr lang="nb-NO" sz="1000" dirty="0" smtClean="0"/>
            </a:lvl3pPr>
            <a:lvl4pPr>
              <a:defRPr lang="nb-NO" sz="1050" dirty="0" smtClean="0"/>
            </a:lvl4pPr>
            <a:lvl5pPr>
              <a:defRPr lang="nb-NO" sz="1100" dirty="0"/>
            </a:lvl5pPr>
          </a:lstStyle>
          <a:p>
            <a:pPr marL="182563" lvl="0" indent="-182563"/>
            <a:r>
              <a:rPr lang="nb-NO" dirty="0" smtClean="0"/>
              <a:t>Klikk for å redigere tekststiler i malen</a:t>
            </a:r>
          </a:p>
          <a:p>
            <a:pPr marL="358775" lvl="1" indent="-176213"/>
            <a:r>
              <a:rPr lang="nb-NO" dirty="0" smtClean="0"/>
              <a:t>Andre nivå</a:t>
            </a:r>
          </a:p>
          <a:p>
            <a:pPr marL="541338" lvl="2" indent="-182563"/>
            <a:r>
              <a:rPr lang="nb-NO" dirty="0" smtClean="0"/>
              <a:t>Tredje nivå</a:t>
            </a:r>
          </a:p>
          <a:p>
            <a:pPr marL="715963" lvl="3" indent="-174625"/>
            <a:r>
              <a:rPr lang="nb-NO" dirty="0" smtClean="0"/>
              <a:t>Fjerde nivå</a:t>
            </a:r>
          </a:p>
          <a:p>
            <a:pPr lvl="2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2"/>
          </p:nvPr>
        </p:nvSpPr>
        <p:spPr>
          <a:xfrm>
            <a:off x="5990550" y="1274400"/>
            <a:ext cx="2663840" cy="3394472"/>
          </a:xfrm>
        </p:spPr>
        <p:txBody>
          <a:bodyPr vert="horz" lIns="90000" tIns="46800" rIns="90000" bIns="46800" rtlCol="0">
            <a:normAutofit/>
          </a:bodyPr>
          <a:lstStyle>
            <a:lvl1pPr marL="0" indent="0">
              <a:buNone/>
              <a:defRPr lang="nb-NO" sz="1100" b="1" dirty="0" smtClean="0"/>
            </a:lvl1pPr>
            <a:lvl2pPr>
              <a:defRPr lang="nb-NO" sz="1050" dirty="0" smtClean="0"/>
            </a:lvl2pPr>
            <a:lvl3pPr>
              <a:defRPr lang="nb-NO" sz="1000" dirty="0" smtClean="0"/>
            </a:lvl3pPr>
            <a:lvl4pPr>
              <a:defRPr lang="nb-NO" sz="1050" dirty="0" smtClean="0"/>
            </a:lvl4pPr>
            <a:lvl5pPr>
              <a:defRPr lang="nb-NO" sz="1100" dirty="0"/>
            </a:lvl5pPr>
          </a:lstStyle>
          <a:p>
            <a:pPr marL="182563" lvl="0" indent="-182563"/>
            <a:r>
              <a:rPr lang="nb-NO" dirty="0" smtClean="0"/>
              <a:t>Klikk for å redigere tekststiler i malen</a:t>
            </a:r>
          </a:p>
          <a:p>
            <a:pPr marL="358775" lvl="1" indent="-176213"/>
            <a:r>
              <a:rPr lang="nb-NO" dirty="0" smtClean="0"/>
              <a:t>Andre nivå</a:t>
            </a:r>
          </a:p>
          <a:p>
            <a:pPr marL="541338" lvl="2" indent="-182563"/>
            <a:r>
              <a:rPr lang="nb-NO" dirty="0" smtClean="0"/>
              <a:t>Tredje nivå</a:t>
            </a:r>
          </a:p>
          <a:p>
            <a:pPr marL="715963" lvl="3" indent="-174625"/>
            <a:r>
              <a:rPr lang="nb-NO" dirty="0" smtClean="0"/>
              <a:t>Fjerde nivå</a:t>
            </a:r>
          </a:p>
          <a:p>
            <a:pPr lvl="2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695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nnholdsd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654869"/>
            <a:ext cx="8208000" cy="463846"/>
          </a:xfrm>
        </p:spPr>
        <p:txBody>
          <a:bodyPr vert="horz" lIns="90000" tIns="46800" rIns="90000" bIns="46800" rtlCol="0" anchor="b" anchorCtr="0">
            <a:spAutoFit/>
          </a:bodyPr>
          <a:lstStyle>
            <a:lvl1pPr>
              <a:defRPr lang="nb-NO" sz="24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dirty="0" smtClean="0"/>
            </a:lvl1pPr>
            <a:lvl2pPr>
              <a:defRPr lang="nb-NO" sz="1100" dirty="0" smtClean="0"/>
            </a:lvl2pPr>
            <a:lvl3pPr>
              <a:defRPr lang="nb-NO" sz="1100" dirty="0" smtClean="0"/>
            </a:lvl3pPr>
            <a:lvl4pPr>
              <a:defRPr lang="nb-NO" sz="1100" dirty="0" smtClean="0"/>
            </a:lvl4pPr>
            <a:lvl5pPr>
              <a:defRPr lang="nb-NO" sz="1100" dirty="0"/>
            </a:lvl5pPr>
          </a:lstStyle>
          <a:p>
            <a:pPr marL="182563" lvl="0" indent="-182563"/>
            <a:r>
              <a:rPr lang="nb-NO" dirty="0" smtClean="0"/>
              <a:t>Klikk for å redigere tekststiler i malen</a:t>
            </a:r>
          </a:p>
          <a:p>
            <a:pPr marL="358775" lvl="1" indent="-176213"/>
            <a:r>
              <a:rPr lang="nb-NO" dirty="0" smtClean="0"/>
              <a:t>Andre nivå</a:t>
            </a:r>
          </a:p>
          <a:p>
            <a:pPr marL="541338" lvl="2" indent="-182563"/>
            <a:r>
              <a:rPr lang="nb-NO" dirty="0" smtClean="0"/>
              <a:t>Tredje nivå</a:t>
            </a:r>
          </a:p>
          <a:p>
            <a:pPr marL="715963" lvl="3" indent="-174625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 dirty="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384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654869"/>
            <a:ext cx="8208000" cy="463846"/>
          </a:xfrm>
        </p:spPr>
        <p:txBody>
          <a:bodyPr vert="horz" lIns="90000" tIns="46800" rIns="90000" bIns="46800" rtlCol="0" anchor="b" anchorCtr="0">
            <a:spAutoFit/>
          </a:bodyPr>
          <a:lstStyle>
            <a:lvl1pPr>
              <a:defRPr lang="nb-NO" sz="24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>
            <a:normAutofit/>
          </a:bodyPr>
          <a:lstStyle>
            <a:lvl1pPr marL="182563" indent="-182563">
              <a:defRPr sz="1200"/>
            </a:lvl1pPr>
            <a:lvl2pPr marL="358775" indent="-176213">
              <a:defRPr sz="1100"/>
            </a:lvl2pPr>
            <a:lvl3pPr marL="541338" indent="-182563">
              <a:defRPr sz="1100"/>
            </a:lvl3pPr>
            <a:lvl4pPr marL="715963" indent="-174625"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dirty="0" smtClean="0"/>
            </a:lvl1pPr>
            <a:lvl2pPr>
              <a:defRPr lang="nb-NO" sz="1100" dirty="0" smtClean="0"/>
            </a:lvl2pPr>
            <a:lvl3pPr>
              <a:defRPr lang="nb-NO" sz="1100" dirty="0" smtClean="0"/>
            </a:lvl3pPr>
            <a:lvl4pPr>
              <a:defRPr lang="nb-NO" sz="1100" dirty="0" smtClean="0"/>
            </a:lvl4pPr>
          </a:lstStyle>
          <a:p>
            <a:pPr marL="182563" lvl="0" indent="-182563"/>
            <a:r>
              <a:rPr lang="nb-NO" dirty="0" smtClean="0"/>
              <a:t>Klikk for å redigere tekststiler i malen</a:t>
            </a:r>
          </a:p>
          <a:p>
            <a:pPr marL="358775" lvl="1" indent="-176213"/>
            <a:r>
              <a:rPr lang="nb-NO" dirty="0" smtClean="0"/>
              <a:t>Andre nivå</a:t>
            </a:r>
          </a:p>
          <a:p>
            <a:pPr marL="541338" lvl="2" indent="-182563"/>
            <a:r>
              <a:rPr lang="nb-NO" dirty="0" smtClean="0"/>
              <a:t>Tredje nivå</a:t>
            </a:r>
          </a:p>
          <a:p>
            <a:pPr marL="715963" lvl="3" indent="-174625"/>
            <a:r>
              <a:rPr lang="nb-NO" dirty="0" smtClean="0"/>
              <a:t>Fjerde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0"/>
            <a:ext cx="3960000" cy="719138"/>
          </a:xfrm>
        </p:spPr>
        <p:txBody>
          <a:bodyPr anchor="t">
            <a:norm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0"/>
            <a:ext cx="3960000" cy="719138"/>
          </a:xfrm>
        </p:spPr>
        <p:txBody>
          <a:bodyPr anchor="t">
            <a:norm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679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2211710"/>
            <a:ext cx="8208000" cy="525401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000" y="2787774"/>
            <a:ext cx="8208000" cy="432048"/>
          </a:xfrm>
        </p:spPr>
        <p:txBody>
          <a:bodyPr vert="horz" lIns="90000" tIns="46800" rIns="90000" bIns="46800" rtlCol="0">
            <a:normAutofit/>
          </a:bodyPr>
          <a:lstStyle>
            <a:lvl1pPr marL="0" indent="0">
              <a:buNone/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63" lvl="0" indent="-182563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334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654869"/>
            <a:ext cx="8208000" cy="463846"/>
          </a:xfrm>
        </p:spPr>
        <p:txBody>
          <a:bodyPr vert="horz" lIns="90000" tIns="46800" rIns="90000" bIns="46800" rtlCol="0" anchor="b" anchorCtr="0">
            <a:spAutoFit/>
          </a:bodyPr>
          <a:lstStyle>
            <a:lvl1pPr>
              <a:defRPr lang="nb-NO" sz="24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08.06.2015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KMD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5" name="Bild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4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654869"/>
            <a:ext cx="8208000" cy="463846"/>
          </a:xfrm>
        </p:spPr>
        <p:txBody>
          <a:bodyPr vert="horz" lIns="90000" tIns="46800" rIns="90000" bIns="46800" rtlCol="0" anchor="b" anchorCtr="0">
            <a:spAutoFit/>
          </a:bodyPr>
          <a:lstStyle>
            <a:lvl1pPr>
              <a:defRPr lang="nb-NO" sz="24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339447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339447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08.06.2015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KMD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1" name="Bild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re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654869"/>
            <a:ext cx="8208000" cy="463846"/>
          </a:xfrm>
        </p:spPr>
        <p:txBody>
          <a:bodyPr vert="horz" lIns="90000" tIns="46800" rIns="90000" bIns="46800" rtlCol="0" anchor="b" anchorCtr="0">
            <a:spAutoFit/>
          </a:bodyPr>
          <a:lstStyle>
            <a:lvl1pPr>
              <a:defRPr lang="nb-NO" sz="24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 dirty="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08.06.2015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KMD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1" name="Bild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 dirty="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80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mmenligning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654869"/>
            <a:ext cx="8208000" cy="463846"/>
          </a:xfrm>
        </p:spPr>
        <p:txBody>
          <a:bodyPr vert="horz" lIns="90000" tIns="46800" rIns="90000" bIns="46800" rtlCol="0" anchor="b" anchorCtr="0">
            <a:spAutoFit/>
          </a:bodyPr>
          <a:lstStyle>
            <a:lvl1pPr>
              <a:defRPr lang="nb-NO" sz="24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 dirty="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 dirty="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08.06.2015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KMD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1" name="Bild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0"/>
            <a:ext cx="3960000" cy="719138"/>
          </a:xfrm>
        </p:spPr>
        <p:txBody>
          <a:bodyPr anchor="t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0"/>
            <a:ext cx="3960000" cy="719138"/>
          </a:xfrm>
        </p:spPr>
        <p:txBody>
          <a:bodyPr anchor="t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3567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08.06.2015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297D-EE43-4820-9656-7FAEDBE9345E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2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3863" y="657291"/>
            <a:ext cx="8236286" cy="4022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nb-NO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3863" y="1113588"/>
            <a:ext cx="8236286" cy="356439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2289" y="4860001"/>
            <a:ext cx="9378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9778AA3-4962-4CB4-B0F2-625D2018A19F}" type="datetime1">
              <a:rPr lang="nb-NO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13.09.2015</a:t>
            </a:fld>
            <a:endParaRPr lang="nb-NO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75559" y="4913187"/>
            <a:ext cx="2991102" cy="1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b-NO" smtClean="0">
                <a:solidFill>
                  <a:srgbClr val="FFFFFF">
                    <a:lumMod val="50000"/>
                  </a:srgbClr>
                </a:solidFill>
              </a:rPr>
              <a:t>Nye helsenorge.no og veien videre</a:t>
            </a:r>
            <a:endParaRPr lang="nb-NO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99611" y="4852857"/>
            <a:ext cx="55936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1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CE41285-D9E7-410A-820B-51D80ACB53B6}" type="slidenum">
              <a:rPr lang="nb-NO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30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716437"/>
            <a:ext cx="8208000" cy="402279"/>
          </a:xfrm>
        </p:spPr>
        <p:txBody>
          <a:bodyPr/>
          <a:lstStyle>
            <a:lvl1pPr>
              <a:defRPr sz="2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8FC240A6-8C3D-4E28-B4DC-2A03216B3191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220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2289" y="4860001"/>
            <a:ext cx="9378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0F84332-915E-43CA-8B48-9048EC93E334}" type="datetime1">
              <a:rPr lang="nb-NO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13.09.2015</a:t>
            </a:fld>
            <a:endParaRPr lang="nb-NO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75559" y="4913187"/>
            <a:ext cx="2991102" cy="1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b-NO" smtClean="0">
                <a:solidFill>
                  <a:srgbClr val="FFFFFF">
                    <a:lumMod val="50000"/>
                  </a:srgbClr>
                </a:solidFill>
              </a:rPr>
              <a:t>Nye helsenorge.no og veien videre</a:t>
            </a:r>
            <a:endParaRPr lang="nb-NO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99611" y="4852857"/>
            <a:ext cx="55936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1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CE41285-D9E7-410A-820B-51D80ACB53B6}" type="slidenum">
              <a:rPr lang="nb-NO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0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716437"/>
            <a:ext cx="8208000" cy="402279"/>
          </a:xfrm>
        </p:spPr>
        <p:txBody>
          <a:bodyPr/>
          <a:lstStyle>
            <a:lvl1pPr>
              <a:defRPr sz="2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89990" tIns="46794" rIns="89990" bIns="46794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42" lvl="0" indent="-182542"/>
            <a:r>
              <a:rPr lang="nb-NO" smtClean="0"/>
              <a:t>Klikk for å redigere tekststiler i malen</a:t>
            </a:r>
          </a:p>
          <a:p>
            <a:pPr marL="358734" lvl="1" indent="-176193"/>
            <a:r>
              <a:rPr lang="nb-NO" smtClean="0"/>
              <a:t>Andre nivå</a:t>
            </a:r>
          </a:p>
          <a:p>
            <a:pPr marL="541277" lvl="2" indent="-182542"/>
            <a:r>
              <a:rPr lang="nb-NO" smtClean="0"/>
              <a:t>Tredje nivå</a:t>
            </a:r>
          </a:p>
          <a:p>
            <a:pPr marL="715881" lvl="3" indent="-174606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75160B56-DBBC-4605-9F2D-F6E980B05DA8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716437"/>
            <a:ext cx="8208000" cy="402279"/>
          </a:xfrm>
        </p:spPr>
        <p:txBody>
          <a:bodyPr/>
          <a:lstStyle>
            <a:lvl1pPr>
              <a:defRPr sz="2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7748A81E-9FFD-4587-89C5-B9D4851D36F0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1"/>
            <a:ext cx="3960000" cy="3394472"/>
          </a:xfrm>
        </p:spPr>
        <p:txBody>
          <a:bodyPr vert="horz" lIns="89990" tIns="46794" rIns="89990" bIns="46794" rtlCol="0">
            <a:normAutofit/>
          </a:bodyPr>
          <a:lstStyle>
            <a:lvl1pPr>
              <a:defRPr lang="nb-NO" dirty="0" smtClean="0"/>
            </a:lvl1pPr>
            <a:lvl2pPr>
              <a:defRPr lang="nb-NO" sz="1100" dirty="0" smtClean="0"/>
            </a:lvl2pPr>
            <a:lvl3pPr>
              <a:defRPr lang="nb-NO" sz="1100" dirty="0" smtClean="0"/>
            </a:lvl3pPr>
            <a:lvl4pPr>
              <a:defRPr lang="nb-NO" sz="1100" dirty="0" smtClean="0"/>
            </a:lvl4pPr>
            <a:lvl5pPr>
              <a:defRPr lang="nb-NO" sz="1100" dirty="0"/>
            </a:lvl5pPr>
          </a:lstStyle>
          <a:p>
            <a:pPr marL="182542" lvl="0" indent="-182542"/>
            <a:r>
              <a:rPr lang="nb-NO" dirty="0" smtClean="0"/>
              <a:t>Klikk for å redigere tekststiler i malen</a:t>
            </a:r>
          </a:p>
          <a:p>
            <a:pPr marL="358734" lvl="1" indent="-176193"/>
            <a:r>
              <a:rPr lang="nb-NO" dirty="0" smtClean="0"/>
              <a:t>Andre nivå</a:t>
            </a:r>
          </a:p>
          <a:p>
            <a:pPr marL="541277" lvl="2" indent="-182542"/>
            <a:r>
              <a:rPr lang="nb-NO" dirty="0" smtClean="0"/>
              <a:t>Tredje nivå</a:t>
            </a:r>
          </a:p>
          <a:p>
            <a:pPr marL="715881" lvl="3" indent="-174606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1"/>
            <a:ext cx="3960000" cy="3394472"/>
          </a:xfrm>
        </p:spPr>
        <p:txBody>
          <a:bodyPr vert="horz" lIns="89990" tIns="46794" rIns="89990" bIns="46794" rtlCol="0">
            <a:normAutofit/>
          </a:bodyPr>
          <a:lstStyle>
            <a:lvl1pPr>
              <a:defRPr lang="nb-NO" dirty="0" smtClean="0"/>
            </a:lvl1pPr>
            <a:lvl2pPr>
              <a:defRPr lang="nb-NO" sz="1100" dirty="0" smtClean="0"/>
            </a:lvl2pPr>
            <a:lvl3pPr>
              <a:defRPr lang="nb-NO" sz="1100" dirty="0" smtClean="0"/>
            </a:lvl3pPr>
            <a:lvl4pPr>
              <a:defRPr lang="nb-NO" sz="1100" dirty="0" smtClean="0"/>
            </a:lvl4pPr>
            <a:lvl5pPr>
              <a:defRPr lang="nb-NO" sz="1100" dirty="0"/>
            </a:lvl5pPr>
          </a:lstStyle>
          <a:p>
            <a:pPr marL="182542" lvl="0" indent="-182542"/>
            <a:r>
              <a:rPr lang="nb-NO" dirty="0" smtClean="0"/>
              <a:t>Klikk for å redigere tekststiler i malen</a:t>
            </a:r>
          </a:p>
          <a:p>
            <a:pPr marL="358734" lvl="1" indent="-176193"/>
            <a:r>
              <a:rPr lang="nb-NO" dirty="0" smtClean="0"/>
              <a:t>Andre nivå</a:t>
            </a:r>
          </a:p>
          <a:p>
            <a:pPr marL="541277" lvl="2" indent="-182542"/>
            <a:r>
              <a:rPr lang="nb-NO" dirty="0" smtClean="0"/>
              <a:t>Tredje nivå</a:t>
            </a:r>
          </a:p>
          <a:p>
            <a:pPr marL="715881" lvl="3" indent="-174606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716437"/>
            <a:ext cx="8208000" cy="402279"/>
          </a:xfrm>
        </p:spPr>
        <p:txBody>
          <a:bodyPr/>
          <a:lstStyle>
            <a:lvl1pPr>
              <a:defRPr sz="2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E4694254-6A8C-4FEB-A24E-5672188EF0B0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1" y="1274401"/>
            <a:ext cx="2663840" cy="3394472"/>
          </a:xfrm>
        </p:spPr>
        <p:txBody>
          <a:bodyPr vert="horz" lIns="89990" tIns="46794" rIns="89990" bIns="46794" rtlCol="0">
            <a:normAutofit/>
          </a:bodyPr>
          <a:lstStyle>
            <a:lvl1pPr marL="0" indent="0">
              <a:buNone/>
              <a:defRPr lang="nb-NO" sz="1100" b="1" dirty="0" smtClean="0"/>
            </a:lvl1pPr>
            <a:lvl2pPr marL="358734" indent="-358734">
              <a:buFont typeface="Arial" panose="020B0604020202020204" pitchFamily="34" charset="0"/>
              <a:buChar char="•"/>
              <a:defRPr lang="nb-NO" sz="1000" dirty="0" smtClean="0"/>
            </a:lvl2pPr>
            <a:lvl3pPr>
              <a:defRPr lang="nb-NO" sz="1000" dirty="0" smtClean="0"/>
            </a:lvl3pPr>
            <a:lvl4pPr>
              <a:defRPr lang="nb-NO" sz="1000" dirty="0" smtClean="0"/>
            </a:lvl4pPr>
            <a:lvl5pPr>
              <a:defRPr lang="nb-NO" sz="1100" dirty="0"/>
            </a:lvl5pPr>
          </a:lstStyle>
          <a:p>
            <a:pPr marL="182542" lvl="0" indent="-182542"/>
            <a:r>
              <a:rPr lang="nb-NO" dirty="0" smtClean="0"/>
              <a:t>Klikk for å redigere tekststiler i malen</a:t>
            </a:r>
          </a:p>
          <a:p>
            <a:pPr marL="358734" lvl="1" indent="-176193"/>
            <a:r>
              <a:rPr lang="nb-NO" dirty="0" smtClean="0"/>
              <a:t>Andre nivå</a:t>
            </a:r>
          </a:p>
          <a:p>
            <a:pPr marL="541277" lvl="2" indent="-182542"/>
            <a:r>
              <a:rPr lang="nb-NO" dirty="0" smtClean="0"/>
              <a:t>Tredje nivå</a:t>
            </a:r>
          </a:p>
          <a:p>
            <a:pPr marL="715881" lvl="3" indent="-174606"/>
            <a:r>
              <a:rPr lang="nb-NO" dirty="0" smtClean="0"/>
              <a:t>Fjerde nivå</a:t>
            </a:r>
          </a:p>
          <a:p>
            <a:pPr lvl="2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1"/>
          </p:nvPr>
        </p:nvSpPr>
        <p:spPr>
          <a:xfrm>
            <a:off x="3229275" y="1274401"/>
            <a:ext cx="2663840" cy="3394472"/>
          </a:xfrm>
        </p:spPr>
        <p:txBody>
          <a:bodyPr vert="horz" lIns="89990" tIns="46794" rIns="89990" bIns="46794" rtlCol="0">
            <a:normAutofit/>
          </a:bodyPr>
          <a:lstStyle>
            <a:lvl1pPr marL="0" indent="0">
              <a:buNone/>
              <a:defRPr lang="nb-NO" sz="1100" b="1" dirty="0" smtClean="0"/>
            </a:lvl1pPr>
            <a:lvl2pPr>
              <a:defRPr lang="nb-NO" sz="1000" dirty="0" smtClean="0"/>
            </a:lvl2pPr>
            <a:lvl3pPr>
              <a:defRPr lang="nb-NO" sz="1000" dirty="0" smtClean="0"/>
            </a:lvl3pPr>
            <a:lvl4pPr>
              <a:defRPr lang="nb-NO" sz="1000" dirty="0" smtClean="0"/>
            </a:lvl4pPr>
            <a:lvl5pPr>
              <a:defRPr lang="nb-NO" sz="1100" dirty="0"/>
            </a:lvl5pPr>
          </a:lstStyle>
          <a:p>
            <a:pPr marL="182542" lvl="0" indent="-182542"/>
            <a:r>
              <a:rPr lang="nb-NO" dirty="0" smtClean="0"/>
              <a:t>Klikk for å redigere tekststiler i malen</a:t>
            </a:r>
          </a:p>
          <a:p>
            <a:pPr marL="358734" lvl="1" indent="-176193"/>
            <a:r>
              <a:rPr lang="nb-NO" dirty="0" smtClean="0"/>
              <a:t>Andre nivå</a:t>
            </a:r>
          </a:p>
          <a:p>
            <a:pPr marL="541277" lvl="2" indent="-182542"/>
            <a:r>
              <a:rPr lang="nb-NO" dirty="0" smtClean="0"/>
              <a:t>Tredje nivå</a:t>
            </a:r>
          </a:p>
          <a:p>
            <a:pPr marL="715881" lvl="3" indent="-174606"/>
            <a:r>
              <a:rPr lang="nb-NO" dirty="0" smtClean="0"/>
              <a:t>Fjerde nivå</a:t>
            </a:r>
          </a:p>
          <a:p>
            <a:pPr lvl="2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2"/>
          </p:nvPr>
        </p:nvSpPr>
        <p:spPr>
          <a:xfrm>
            <a:off x="5990550" y="1274401"/>
            <a:ext cx="2663840" cy="3394472"/>
          </a:xfrm>
        </p:spPr>
        <p:txBody>
          <a:bodyPr vert="horz" lIns="89990" tIns="46794" rIns="89990" bIns="46794" rtlCol="0">
            <a:normAutofit/>
          </a:bodyPr>
          <a:lstStyle>
            <a:lvl1pPr marL="0" indent="0">
              <a:buNone/>
              <a:defRPr lang="nb-NO" sz="1100" b="1" dirty="0" smtClean="0"/>
            </a:lvl1pPr>
            <a:lvl2pPr>
              <a:defRPr lang="nb-NO" sz="1000" dirty="0" smtClean="0"/>
            </a:lvl2pPr>
            <a:lvl3pPr>
              <a:defRPr lang="nb-NO" sz="1000" dirty="0" smtClean="0"/>
            </a:lvl3pPr>
            <a:lvl4pPr>
              <a:defRPr lang="nb-NO" sz="1000" dirty="0" smtClean="0"/>
            </a:lvl4pPr>
            <a:lvl5pPr>
              <a:defRPr lang="nb-NO" sz="1100" dirty="0"/>
            </a:lvl5pPr>
          </a:lstStyle>
          <a:p>
            <a:pPr marL="182542" lvl="0" indent="-182542"/>
            <a:r>
              <a:rPr lang="nb-NO" dirty="0" smtClean="0"/>
              <a:t>Klikk for å redigere tekststiler i malen</a:t>
            </a:r>
          </a:p>
          <a:p>
            <a:pPr marL="358734" lvl="1" indent="-176193"/>
            <a:r>
              <a:rPr lang="nb-NO" dirty="0" smtClean="0"/>
              <a:t>Andre nivå</a:t>
            </a:r>
          </a:p>
          <a:p>
            <a:pPr marL="541277" lvl="2" indent="-182542"/>
            <a:r>
              <a:rPr lang="nb-NO" dirty="0" smtClean="0"/>
              <a:t>Tredje nivå</a:t>
            </a:r>
          </a:p>
          <a:p>
            <a:pPr marL="715881" lvl="3" indent="-174606"/>
            <a:r>
              <a:rPr lang="nb-NO" dirty="0" smtClean="0"/>
              <a:t>Fjerde nivå</a:t>
            </a:r>
          </a:p>
          <a:p>
            <a:pPr lvl="2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360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nnholdsd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654881"/>
            <a:ext cx="8208000" cy="463834"/>
          </a:xfrm>
        </p:spPr>
        <p:txBody>
          <a:bodyPr vert="horz" lIns="89990" tIns="46794" rIns="89990" bIns="46794" rtlCol="0" anchor="b" anchorCtr="0">
            <a:spAutoFit/>
          </a:bodyPr>
          <a:lstStyle>
            <a:lvl1pPr>
              <a:defRPr lang="nb-NO" sz="2400"/>
            </a:lvl1pPr>
          </a:lstStyle>
          <a:p>
            <a:pPr lvl="0"/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 vert="horz" lIns="89990" tIns="46794" rIns="89990" bIns="46794" rtlCol="0">
            <a:normAutofit/>
          </a:bodyPr>
          <a:lstStyle>
            <a:lvl1pPr>
              <a:defRPr lang="nb-NO" dirty="0" smtClean="0"/>
            </a:lvl1pPr>
            <a:lvl2pPr>
              <a:defRPr lang="nb-NO" sz="1100" dirty="0" smtClean="0"/>
            </a:lvl2pPr>
            <a:lvl3pPr>
              <a:defRPr lang="nb-NO" sz="1100" dirty="0" smtClean="0"/>
            </a:lvl3pPr>
            <a:lvl4pPr>
              <a:defRPr lang="nb-NO" sz="1100" dirty="0" smtClean="0"/>
            </a:lvl4pPr>
            <a:lvl5pPr>
              <a:defRPr lang="nb-NO" sz="1100" dirty="0"/>
            </a:lvl5pPr>
          </a:lstStyle>
          <a:p>
            <a:pPr marL="182542" lvl="0" indent="-182542"/>
            <a:r>
              <a:rPr lang="nb-NO" dirty="0" smtClean="0"/>
              <a:t>Klikk for å redigere tekststiler i malen</a:t>
            </a:r>
          </a:p>
          <a:p>
            <a:pPr marL="358734" lvl="1" indent="-176193"/>
            <a:r>
              <a:rPr lang="nb-NO" dirty="0" smtClean="0"/>
              <a:t>Andre nivå</a:t>
            </a:r>
          </a:p>
          <a:p>
            <a:pPr marL="541277" lvl="2" indent="-182542"/>
            <a:r>
              <a:rPr lang="nb-NO" dirty="0" smtClean="0"/>
              <a:t>Tredje nivå</a:t>
            </a:r>
          </a:p>
          <a:p>
            <a:pPr marL="715881" lvl="3" indent="-174606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 vert="horz" lIns="89990" tIns="46794" rIns="89990" bIns="46794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42" lvl="0" indent="-182542"/>
            <a:r>
              <a:rPr lang="nb-NO" smtClean="0"/>
              <a:t>Klikk for å redigere tekststiler i malen</a:t>
            </a:r>
          </a:p>
          <a:p>
            <a:pPr marL="358734" lvl="1" indent="-176193"/>
            <a:r>
              <a:rPr lang="nb-NO" smtClean="0"/>
              <a:t>Andre nivå</a:t>
            </a:r>
          </a:p>
          <a:p>
            <a:pPr marL="541277" lvl="2" indent="-182542"/>
            <a:r>
              <a:rPr lang="nb-NO" smtClean="0"/>
              <a:t>Tredje nivå</a:t>
            </a:r>
          </a:p>
          <a:p>
            <a:pPr marL="715881" lvl="3" indent="-174606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 vert="horz" lIns="89990" tIns="46794" rIns="89990" bIns="46794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 dirty="0"/>
            </a:lvl5pPr>
          </a:lstStyle>
          <a:p>
            <a:pPr marL="182542" lvl="0" indent="-182542"/>
            <a:r>
              <a:rPr lang="nb-NO" smtClean="0"/>
              <a:t>Klikk for å redigere tekststiler i malen</a:t>
            </a:r>
          </a:p>
          <a:p>
            <a:pPr marL="358734" lvl="1" indent="-176193"/>
            <a:r>
              <a:rPr lang="nb-NO" smtClean="0"/>
              <a:t>Andre nivå</a:t>
            </a:r>
          </a:p>
          <a:p>
            <a:pPr marL="541277" lvl="2" indent="-182542"/>
            <a:r>
              <a:rPr lang="nb-NO" smtClean="0"/>
              <a:t>Tredje nivå</a:t>
            </a:r>
          </a:p>
          <a:p>
            <a:pPr marL="715881" lvl="3" indent="-174606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 vert="horz" lIns="89990" tIns="46794" rIns="89990" bIns="46794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42" lvl="0" indent="-182542"/>
            <a:r>
              <a:rPr lang="nb-NO" smtClean="0"/>
              <a:t>Klikk for å redigere tekststiler i malen</a:t>
            </a:r>
          </a:p>
          <a:p>
            <a:pPr marL="358734" lvl="1" indent="-176193"/>
            <a:r>
              <a:rPr lang="nb-NO" smtClean="0"/>
              <a:t>Andre nivå</a:t>
            </a:r>
          </a:p>
          <a:p>
            <a:pPr marL="541277" lvl="2" indent="-182542"/>
            <a:r>
              <a:rPr lang="nb-NO" smtClean="0"/>
              <a:t>Tredje nivå</a:t>
            </a:r>
          </a:p>
          <a:p>
            <a:pPr marL="715881" lvl="3" indent="-174606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F6FA8CD-8BBC-475E-8690-3FF270F90EE4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577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654881"/>
            <a:ext cx="8208000" cy="463834"/>
          </a:xfrm>
        </p:spPr>
        <p:txBody>
          <a:bodyPr vert="horz" lIns="89990" tIns="46794" rIns="89990" bIns="46794" rtlCol="0" anchor="b" anchorCtr="0">
            <a:spAutoFit/>
          </a:bodyPr>
          <a:lstStyle>
            <a:lvl1pPr>
              <a:defRPr lang="nb-NO" sz="2400"/>
            </a:lvl1pPr>
          </a:lstStyle>
          <a:p>
            <a:pPr lvl="0"/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>
            <a:normAutofit/>
          </a:bodyPr>
          <a:lstStyle>
            <a:lvl1pPr marL="182542" indent="-182542">
              <a:defRPr sz="1200"/>
            </a:lvl1pPr>
            <a:lvl2pPr marL="358734" indent="-176193">
              <a:defRPr sz="1100"/>
            </a:lvl2pPr>
            <a:lvl3pPr marL="541277" indent="-182542">
              <a:defRPr sz="1100"/>
            </a:lvl3pPr>
            <a:lvl4pPr marL="715881" indent="-174606"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 vert="horz" lIns="89990" tIns="46794" rIns="89990" bIns="46794" rtlCol="0">
            <a:normAutofit/>
          </a:bodyPr>
          <a:lstStyle>
            <a:lvl1pPr>
              <a:defRPr lang="nb-NO" dirty="0" smtClean="0"/>
            </a:lvl1pPr>
            <a:lvl2pPr>
              <a:defRPr lang="nb-NO" sz="1100" dirty="0" smtClean="0"/>
            </a:lvl2pPr>
            <a:lvl3pPr>
              <a:defRPr lang="nb-NO" sz="1100" dirty="0" smtClean="0"/>
            </a:lvl3pPr>
            <a:lvl4pPr>
              <a:defRPr lang="nb-NO" sz="1100" dirty="0" smtClean="0"/>
            </a:lvl4pPr>
          </a:lstStyle>
          <a:p>
            <a:pPr marL="182542" lvl="0" indent="-182542"/>
            <a:r>
              <a:rPr lang="nb-NO" dirty="0" smtClean="0"/>
              <a:t>Klikk for å redigere tekststiler i malen</a:t>
            </a:r>
          </a:p>
          <a:p>
            <a:pPr marL="358734" lvl="1" indent="-176193"/>
            <a:r>
              <a:rPr lang="nb-NO" dirty="0" smtClean="0"/>
              <a:t>Andre nivå</a:t>
            </a:r>
          </a:p>
          <a:p>
            <a:pPr marL="541277" lvl="2" indent="-182542"/>
            <a:r>
              <a:rPr lang="nb-NO" dirty="0" smtClean="0"/>
              <a:t>Tredje nivå</a:t>
            </a:r>
          </a:p>
          <a:p>
            <a:pPr marL="715881" lvl="3" indent="-174606"/>
            <a:r>
              <a:rPr lang="nb-NO" dirty="0" smtClean="0"/>
              <a:t>Fjerde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1"/>
            <a:ext cx="3960000" cy="719138"/>
          </a:xfrm>
        </p:spPr>
        <p:txBody>
          <a:bodyPr anchor="t">
            <a:norm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1"/>
            <a:ext cx="3960000" cy="719138"/>
          </a:xfrm>
        </p:spPr>
        <p:txBody>
          <a:bodyPr anchor="t">
            <a:norm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1887B716-3985-407E-8E88-4F36F2E1E78B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069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2211723"/>
            <a:ext cx="8208000" cy="525389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000" y="2787774"/>
            <a:ext cx="8208000" cy="432048"/>
          </a:xfrm>
        </p:spPr>
        <p:txBody>
          <a:bodyPr vert="horz" lIns="89990" tIns="46794" rIns="89990" bIns="46794" rtlCol="0">
            <a:normAutofit/>
          </a:bodyPr>
          <a:lstStyle>
            <a:lvl1pPr marL="0" indent="0">
              <a:buNone/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42" lvl="0" indent="-182542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A874FDBC-05C3-47C4-8A80-2CA4378118B0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23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654881"/>
            <a:ext cx="8208000" cy="463834"/>
          </a:xfrm>
        </p:spPr>
        <p:txBody>
          <a:bodyPr vert="horz" lIns="89990" tIns="46794" rIns="89990" bIns="46794" rtlCol="0" anchor="b" anchorCtr="0">
            <a:spAutoFit/>
          </a:bodyPr>
          <a:lstStyle>
            <a:lvl1pPr>
              <a:defRPr lang="nb-NO" sz="2400"/>
            </a:lvl1pPr>
          </a:lstStyle>
          <a:p>
            <a:pPr lvl="0"/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89990" tIns="46794" rIns="89990" bIns="46794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42" lvl="0" indent="-182542"/>
            <a:r>
              <a:rPr lang="nb-NO" smtClean="0"/>
              <a:t>Klikk for å redigere tekststiler i malen</a:t>
            </a:r>
          </a:p>
          <a:p>
            <a:pPr marL="358734" lvl="1" indent="-176193"/>
            <a:r>
              <a:rPr lang="nb-NO" smtClean="0"/>
              <a:t>Andre nivå</a:t>
            </a:r>
          </a:p>
          <a:p>
            <a:pPr marL="541277" lvl="2" indent="-182542"/>
            <a:r>
              <a:rPr lang="nb-NO" smtClean="0"/>
              <a:t>Tredje nivå</a:t>
            </a:r>
          </a:p>
          <a:p>
            <a:pPr marL="715881" lvl="3" indent="-174606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31014FE-305F-472A-8BCE-AEE5AEB3566C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IKT utfordringsbilde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2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18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763185"/>
            <a:ext cx="7772400" cy="40227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279168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1" y="4804010"/>
            <a:ext cx="7772479" cy="30994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5505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582" indent="0" algn="ctr">
              <a:buNone/>
              <a:defRPr sz="1700"/>
            </a:lvl2pPr>
            <a:lvl3pPr marL="779163" indent="0" algn="ctr">
              <a:buNone/>
              <a:defRPr sz="1500"/>
            </a:lvl3pPr>
            <a:lvl4pPr marL="1168745" indent="0" algn="ctr">
              <a:buNone/>
              <a:defRPr sz="1400"/>
            </a:lvl4pPr>
            <a:lvl5pPr marL="1558326" indent="0" algn="ctr">
              <a:buNone/>
              <a:defRPr sz="1400"/>
            </a:lvl5pPr>
            <a:lvl6pPr marL="1947908" indent="0" algn="ctr">
              <a:buNone/>
              <a:defRPr sz="1400"/>
            </a:lvl6pPr>
            <a:lvl7pPr marL="2337489" indent="0" algn="ctr">
              <a:buNone/>
              <a:defRPr sz="1400"/>
            </a:lvl7pPr>
            <a:lvl8pPr marL="2727071" indent="0" algn="ctr">
              <a:buNone/>
              <a:defRPr sz="1400"/>
            </a:lvl8pPr>
            <a:lvl9pPr marL="3116652" indent="0" algn="ctr">
              <a:buNone/>
              <a:defRPr sz="14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4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6835502" cy="684944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111930"/>
            <a:ext cx="8106977" cy="332912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2" y="4767264"/>
            <a:ext cx="1642459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78384" y="4767264"/>
            <a:ext cx="566425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24" y="4686022"/>
            <a:ext cx="295209" cy="3738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63" y="4834364"/>
            <a:ext cx="800411" cy="23306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81" y="4740939"/>
            <a:ext cx="1109247" cy="33315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30" y="273845"/>
            <a:ext cx="1130798" cy="4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4254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4254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5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1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7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4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6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72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73011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2340" y="1369219"/>
            <a:ext cx="3873012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4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7" y="273844"/>
            <a:ext cx="7886700" cy="99417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17" y="1260872"/>
            <a:ext cx="386861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17" y="1878806"/>
            <a:ext cx="386861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66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66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93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54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44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667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1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582" indent="0">
              <a:buNone/>
              <a:defRPr sz="1200"/>
            </a:lvl2pPr>
            <a:lvl3pPr marL="779163" indent="0">
              <a:buNone/>
              <a:defRPr sz="1000"/>
            </a:lvl3pPr>
            <a:lvl4pPr marL="1168745" indent="0">
              <a:buNone/>
              <a:defRPr sz="900"/>
            </a:lvl4pPr>
            <a:lvl5pPr marL="1558326" indent="0">
              <a:buNone/>
              <a:defRPr sz="900"/>
            </a:lvl5pPr>
            <a:lvl6pPr marL="1947908" indent="0">
              <a:buNone/>
              <a:defRPr sz="900"/>
            </a:lvl6pPr>
            <a:lvl7pPr marL="2337489" indent="0">
              <a:buNone/>
              <a:defRPr sz="900"/>
            </a:lvl7pPr>
            <a:lvl8pPr marL="2727071" indent="0">
              <a:buNone/>
              <a:defRPr sz="900"/>
            </a:lvl8pPr>
            <a:lvl9pPr marL="3116652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99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667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1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582" indent="0">
              <a:buNone/>
              <a:defRPr sz="1200"/>
            </a:lvl2pPr>
            <a:lvl3pPr marL="779163" indent="0">
              <a:buNone/>
              <a:defRPr sz="1000"/>
            </a:lvl3pPr>
            <a:lvl4pPr marL="1168745" indent="0">
              <a:buNone/>
              <a:defRPr sz="900"/>
            </a:lvl4pPr>
            <a:lvl5pPr marL="1558326" indent="0">
              <a:buNone/>
              <a:defRPr sz="900"/>
            </a:lvl5pPr>
            <a:lvl6pPr marL="1947908" indent="0">
              <a:buNone/>
              <a:defRPr sz="900"/>
            </a:lvl6pPr>
            <a:lvl7pPr marL="2337489" indent="0">
              <a:buNone/>
              <a:defRPr sz="900"/>
            </a:lvl7pPr>
            <a:lvl8pPr marL="2727071" indent="0">
              <a:buNone/>
              <a:defRPr sz="900"/>
            </a:lvl8pPr>
            <a:lvl9pPr marL="3116652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65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1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763185"/>
            <a:ext cx="7772400" cy="40227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279168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1" y="4804010"/>
            <a:ext cx="7772479" cy="30994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1311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4409" y="273845"/>
            <a:ext cx="1970943" cy="435887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775080" cy="4358879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2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2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6835502" cy="684944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111929"/>
            <a:ext cx="8106977" cy="332912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1642459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78383" y="4767263"/>
            <a:ext cx="566425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24" y="4686022"/>
            <a:ext cx="295209" cy="3738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62" y="4834363"/>
            <a:ext cx="800411" cy="23306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81" y="4740938"/>
            <a:ext cx="1109247" cy="33315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29" y="273844"/>
            <a:ext cx="1130798" cy="4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4254" y="1282304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4254" y="3442098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92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73011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2339" y="1369219"/>
            <a:ext cx="3873012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6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6" y="273844"/>
            <a:ext cx="7886700" cy="99417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16" y="1260872"/>
            <a:ext cx="386861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16" y="1878806"/>
            <a:ext cx="386861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66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66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68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6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43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666" y="740569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0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42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666" y="740569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0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0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763185"/>
            <a:ext cx="7772400" cy="40227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279168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1" y="4804010"/>
            <a:ext cx="7772479" cy="30994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7202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02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4408" y="273844"/>
            <a:ext cx="1970943" cy="435887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75080" cy="4358879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2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2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6835502" cy="684944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111929"/>
            <a:ext cx="8106977" cy="332912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1642459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78383" y="4767263"/>
            <a:ext cx="566425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24" y="4686022"/>
            <a:ext cx="295209" cy="3738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62" y="4834363"/>
            <a:ext cx="800411" cy="23306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81" y="4740938"/>
            <a:ext cx="1109247" cy="33315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29" y="273844"/>
            <a:ext cx="1130798" cy="4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4254" y="1282304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4254" y="3442098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92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73011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2339" y="1369219"/>
            <a:ext cx="3873012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6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6" y="273844"/>
            <a:ext cx="7886700" cy="99417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16" y="1260872"/>
            <a:ext cx="386861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16" y="1878806"/>
            <a:ext cx="386861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66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66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6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6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43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666" y="740569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0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4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rgbClr val="76428D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763185"/>
            <a:ext cx="7772400" cy="40227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279168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" y="3208560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1" y="4804010"/>
            <a:ext cx="7772479" cy="30994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503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666" y="740569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0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05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02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4408" y="273844"/>
            <a:ext cx="1970943" cy="435887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75080" cy="4358879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2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582" indent="0" algn="ctr">
              <a:buNone/>
              <a:defRPr sz="1700"/>
            </a:lvl2pPr>
            <a:lvl3pPr marL="779163" indent="0" algn="ctr">
              <a:buNone/>
              <a:defRPr sz="1500"/>
            </a:lvl3pPr>
            <a:lvl4pPr marL="1168745" indent="0" algn="ctr">
              <a:buNone/>
              <a:defRPr sz="1400"/>
            </a:lvl4pPr>
            <a:lvl5pPr marL="1558326" indent="0" algn="ctr">
              <a:buNone/>
              <a:defRPr sz="1400"/>
            </a:lvl5pPr>
            <a:lvl6pPr marL="1947908" indent="0" algn="ctr">
              <a:buNone/>
              <a:defRPr sz="1400"/>
            </a:lvl6pPr>
            <a:lvl7pPr marL="2337489" indent="0" algn="ctr">
              <a:buNone/>
              <a:defRPr sz="1400"/>
            </a:lvl7pPr>
            <a:lvl8pPr marL="2727071" indent="0" algn="ctr">
              <a:buNone/>
              <a:defRPr sz="1400"/>
            </a:lvl8pPr>
            <a:lvl9pPr marL="3116652" indent="0" algn="ctr">
              <a:buNone/>
              <a:defRPr sz="14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4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6835502" cy="684944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111930"/>
            <a:ext cx="8106977" cy="332912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2" y="4767264"/>
            <a:ext cx="1642459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78384" y="4767264"/>
            <a:ext cx="566425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24" y="4686022"/>
            <a:ext cx="295209" cy="3738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63" y="4834364"/>
            <a:ext cx="800411" cy="23306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81" y="4740939"/>
            <a:ext cx="1109247" cy="33315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30" y="273845"/>
            <a:ext cx="1130798" cy="4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4254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4254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5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1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7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4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6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72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73011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2340" y="1369219"/>
            <a:ext cx="3873012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4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7" y="273844"/>
            <a:ext cx="7886700" cy="99417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17" y="1260872"/>
            <a:ext cx="386861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17" y="1878806"/>
            <a:ext cx="386861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66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66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93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54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4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763185"/>
            <a:ext cx="7772400" cy="402279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279168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" y="3208560"/>
            <a:ext cx="1682357" cy="228581"/>
          </a:xfrm>
          <a:prstGeom prst="rect">
            <a:avLst/>
          </a:prstGeom>
        </p:spPr>
      </p:pic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9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1" y="4804010"/>
            <a:ext cx="7772479" cy="30994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38812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667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1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582" indent="0">
              <a:buNone/>
              <a:defRPr sz="1200"/>
            </a:lvl2pPr>
            <a:lvl3pPr marL="779163" indent="0">
              <a:buNone/>
              <a:defRPr sz="1000"/>
            </a:lvl3pPr>
            <a:lvl4pPr marL="1168745" indent="0">
              <a:buNone/>
              <a:defRPr sz="900"/>
            </a:lvl4pPr>
            <a:lvl5pPr marL="1558326" indent="0">
              <a:buNone/>
              <a:defRPr sz="900"/>
            </a:lvl5pPr>
            <a:lvl6pPr marL="1947908" indent="0">
              <a:buNone/>
              <a:defRPr sz="900"/>
            </a:lvl6pPr>
            <a:lvl7pPr marL="2337489" indent="0">
              <a:buNone/>
              <a:defRPr sz="900"/>
            </a:lvl7pPr>
            <a:lvl8pPr marL="2727071" indent="0">
              <a:buNone/>
              <a:defRPr sz="900"/>
            </a:lvl8pPr>
            <a:lvl9pPr marL="3116652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99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667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1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582" indent="0">
              <a:buNone/>
              <a:defRPr sz="1200"/>
            </a:lvl2pPr>
            <a:lvl3pPr marL="779163" indent="0">
              <a:buNone/>
              <a:defRPr sz="1000"/>
            </a:lvl3pPr>
            <a:lvl4pPr marL="1168745" indent="0">
              <a:buNone/>
              <a:defRPr sz="900"/>
            </a:lvl4pPr>
            <a:lvl5pPr marL="1558326" indent="0">
              <a:buNone/>
              <a:defRPr sz="900"/>
            </a:lvl5pPr>
            <a:lvl6pPr marL="1947908" indent="0">
              <a:buNone/>
              <a:defRPr sz="900"/>
            </a:lvl6pPr>
            <a:lvl7pPr marL="2337489" indent="0">
              <a:buNone/>
              <a:defRPr sz="900"/>
            </a:lvl7pPr>
            <a:lvl8pPr marL="2727071" indent="0">
              <a:buNone/>
              <a:defRPr sz="900"/>
            </a:lvl8pPr>
            <a:lvl9pPr marL="3116652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65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171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4409" y="273845"/>
            <a:ext cx="1970943" cy="435887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775080" cy="4358879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281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2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6835502" cy="684944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111929"/>
            <a:ext cx="8106977" cy="332912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1642459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78383" y="4767263"/>
            <a:ext cx="566425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24" y="4686022"/>
            <a:ext cx="295209" cy="3738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62" y="4834363"/>
            <a:ext cx="800411" cy="23306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81" y="4740938"/>
            <a:ext cx="1109247" cy="33315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29" y="273844"/>
            <a:ext cx="1130798" cy="4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4254" y="1282304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4254" y="3442098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922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73011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2339" y="1369219"/>
            <a:ext cx="3873012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6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6" y="273844"/>
            <a:ext cx="7886700" cy="99417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16" y="1260872"/>
            <a:ext cx="386861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16" y="1878806"/>
            <a:ext cx="386861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66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66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680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1" y="1"/>
            <a:ext cx="9143245" cy="470877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608315"/>
            <a:ext cx="7772400" cy="402279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279168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1C37437B-452C-4DC1-891B-1CFB7AA967C7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9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43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666" y="740569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0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425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666" y="740569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0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052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025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4408" y="273844"/>
            <a:ext cx="1970943" cy="435887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75080" cy="4358879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2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582" indent="0" algn="ctr">
              <a:buNone/>
              <a:defRPr sz="1700"/>
            </a:lvl2pPr>
            <a:lvl3pPr marL="779163" indent="0" algn="ctr">
              <a:buNone/>
              <a:defRPr sz="1500"/>
            </a:lvl3pPr>
            <a:lvl4pPr marL="1168745" indent="0" algn="ctr">
              <a:buNone/>
              <a:defRPr sz="1400"/>
            </a:lvl4pPr>
            <a:lvl5pPr marL="1558326" indent="0" algn="ctr">
              <a:buNone/>
              <a:defRPr sz="1400"/>
            </a:lvl5pPr>
            <a:lvl6pPr marL="1947908" indent="0" algn="ctr">
              <a:buNone/>
              <a:defRPr sz="1400"/>
            </a:lvl6pPr>
            <a:lvl7pPr marL="2337489" indent="0" algn="ctr">
              <a:buNone/>
              <a:defRPr sz="1400"/>
            </a:lvl7pPr>
            <a:lvl8pPr marL="2727071" indent="0" algn="ctr">
              <a:buNone/>
              <a:defRPr sz="1400"/>
            </a:lvl8pPr>
            <a:lvl9pPr marL="3116652" indent="0" algn="ctr">
              <a:buNone/>
              <a:defRPr sz="14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4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6835502" cy="684944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111930"/>
            <a:ext cx="8106977" cy="332912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2" y="4767264"/>
            <a:ext cx="1642459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78384" y="4767264"/>
            <a:ext cx="566425" cy="273844"/>
          </a:xfrm>
        </p:spPr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24" y="4686022"/>
            <a:ext cx="295209" cy="3738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63" y="4834364"/>
            <a:ext cx="800411" cy="23306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81" y="4740939"/>
            <a:ext cx="1109247" cy="33315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30" y="273845"/>
            <a:ext cx="1130798" cy="4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4254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4254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5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1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7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4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6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72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73011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2340" y="1369219"/>
            <a:ext cx="3873012" cy="32635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4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7" y="273844"/>
            <a:ext cx="7886700" cy="99417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17" y="1260872"/>
            <a:ext cx="386861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17" y="1878806"/>
            <a:ext cx="386861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665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665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9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for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1" y="1"/>
            <a:ext cx="9143245" cy="470877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608315"/>
            <a:ext cx="7772400" cy="402279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279168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1846E698-F08B-44E6-A8AC-AF8E61AAADD4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IKT utfordringsbilde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9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540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443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667" y="740570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1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582" indent="0">
              <a:buNone/>
              <a:defRPr sz="1200"/>
            </a:lvl2pPr>
            <a:lvl3pPr marL="779163" indent="0">
              <a:buNone/>
              <a:defRPr sz="1000"/>
            </a:lvl3pPr>
            <a:lvl4pPr marL="1168745" indent="0">
              <a:buNone/>
              <a:defRPr sz="900"/>
            </a:lvl4pPr>
            <a:lvl5pPr marL="1558326" indent="0">
              <a:buNone/>
              <a:defRPr sz="900"/>
            </a:lvl5pPr>
            <a:lvl6pPr marL="1947908" indent="0">
              <a:buNone/>
              <a:defRPr sz="900"/>
            </a:lvl6pPr>
            <a:lvl7pPr marL="2337489" indent="0">
              <a:buNone/>
              <a:defRPr sz="900"/>
            </a:lvl7pPr>
            <a:lvl8pPr marL="2727071" indent="0">
              <a:buNone/>
              <a:defRPr sz="900"/>
            </a:lvl8pPr>
            <a:lvl9pPr marL="3116652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998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667" y="740570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115" y="1543051"/>
            <a:ext cx="2948354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582" indent="0">
              <a:buNone/>
              <a:defRPr sz="1200"/>
            </a:lvl2pPr>
            <a:lvl3pPr marL="779163" indent="0">
              <a:buNone/>
              <a:defRPr sz="1000"/>
            </a:lvl3pPr>
            <a:lvl4pPr marL="1168745" indent="0">
              <a:buNone/>
              <a:defRPr sz="900"/>
            </a:lvl4pPr>
            <a:lvl5pPr marL="1558326" indent="0">
              <a:buNone/>
              <a:defRPr sz="900"/>
            </a:lvl5pPr>
            <a:lvl6pPr marL="1947908" indent="0">
              <a:buNone/>
              <a:defRPr sz="900"/>
            </a:lvl6pPr>
            <a:lvl7pPr marL="2337489" indent="0">
              <a:buNone/>
              <a:defRPr sz="900"/>
            </a:lvl7pPr>
            <a:lvl8pPr marL="2727071" indent="0">
              <a:buNone/>
              <a:defRPr sz="900"/>
            </a:lvl8pPr>
            <a:lvl9pPr marL="3116652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65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171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4409" y="273845"/>
            <a:ext cx="1970943" cy="435887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775080" cy="4358879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44546A"/>
              </a:buClr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44546A"/>
                </a:buClr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281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39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84514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24005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272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for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1" y="1"/>
            <a:ext cx="9143245" cy="4708772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608315"/>
            <a:ext cx="7772400" cy="402279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279168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9BE08A9-3611-4824-B92E-FC5F097DA855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IKT utfordringsbilde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9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9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rgbClr val="76428D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87901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17109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9143245" cy="470877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8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for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9143245" cy="470877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940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for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9143245" cy="4708772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8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for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5"/>
          <a:stretch/>
        </p:blipFill>
        <p:spPr>
          <a:xfrm>
            <a:off x="0" y="0"/>
            <a:ext cx="9143245" cy="47073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716424"/>
            <a:ext cx="8208000" cy="402291"/>
          </a:xfrm>
        </p:spPr>
        <p:txBody>
          <a:bodyPr/>
          <a:lstStyle>
            <a:lvl1pPr>
              <a:defRPr sz="2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431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593314"/>
            <a:ext cx="8208000" cy="525401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180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716424"/>
            <a:ext cx="8208000" cy="402291"/>
          </a:xfrm>
        </p:spPr>
        <p:txBody>
          <a:bodyPr/>
          <a:lstStyle>
            <a:lvl1pPr>
              <a:defRPr sz="2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3394472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dirty="0" smtClean="0"/>
            </a:lvl1pPr>
            <a:lvl2pPr>
              <a:defRPr lang="nb-NO" sz="1100" dirty="0" smtClean="0"/>
            </a:lvl2pPr>
            <a:lvl3pPr>
              <a:defRPr lang="nb-NO" sz="1100" dirty="0" smtClean="0"/>
            </a:lvl3pPr>
            <a:lvl4pPr>
              <a:defRPr lang="nb-NO" sz="1100" dirty="0" smtClean="0"/>
            </a:lvl4pPr>
            <a:lvl5pPr>
              <a:defRPr lang="nb-NO" sz="1100" dirty="0"/>
            </a:lvl5pPr>
          </a:lstStyle>
          <a:p>
            <a:pPr marL="182563" lvl="0" indent="-182563"/>
            <a:r>
              <a:rPr lang="nb-NO" dirty="0" smtClean="0"/>
              <a:t>Klikk for å redigere tekststiler i malen</a:t>
            </a:r>
          </a:p>
          <a:p>
            <a:pPr marL="358775" lvl="1" indent="-176213"/>
            <a:r>
              <a:rPr lang="nb-NO" dirty="0" smtClean="0"/>
              <a:t>Andre nivå</a:t>
            </a:r>
          </a:p>
          <a:p>
            <a:pPr marL="541338" lvl="2" indent="-182563"/>
            <a:r>
              <a:rPr lang="nb-NO" dirty="0" smtClean="0"/>
              <a:t>Tredje nivå</a:t>
            </a:r>
          </a:p>
          <a:p>
            <a:pPr marL="715963" lvl="3" indent="-174625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3394472"/>
          </a:xfrm>
        </p:spPr>
        <p:txBody>
          <a:bodyPr vert="horz" lIns="90000" tIns="46800" rIns="90000" bIns="46800" rtlCol="0">
            <a:normAutofit/>
          </a:bodyPr>
          <a:lstStyle>
            <a:lvl1pPr>
              <a:defRPr lang="nb-NO" dirty="0" smtClean="0"/>
            </a:lvl1pPr>
            <a:lvl2pPr>
              <a:defRPr lang="nb-NO" sz="1100" dirty="0" smtClean="0"/>
            </a:lvl2pPr>
            <a:lvl3pPr>
              <a:defRPr lang="nb-NO" sz="1100" dirty="0" smtClean="0"/>
            </a:lvl3pPr>
            <a:lvl4pPr>
              <a:defRPr lang="nb-NO" sz="1100" dirty="0" smtClean="0"/>
            </a:lvl4pPr>
            <a:lvl5pPr>
              <a:defRPr lang="nb-NO" sz="1100" dirty="0"/>
            </a:lvl5pPr>
          </a:lstStyle>
          <a:p>
            <a:pPr marL="182563" lvl="0" indent="-182563"/>
            <a:r>
              <a:rPr lang="nb-NO" dirty="0" smtClean="0"/>
              <a:t>Klikk for å redigere tekststiler i malen</a:t>
            </a:r>
          </a:p>
          <a:p>
            <a:pPr marL="358775" lvl="1" indent="-176213"/>
            <a:r>
              <a:rPr lang="nb-NO" dirty="0" smtClean="0"/>
              <a:t>Andre nivå</a:t>
            </a:r>
          </a:p>
          <a:p>
            <a:pPr marL="541338" lvl="2" indent="-182563"/>
            <a:r>
              <a:rPr lang="nb-NO" dirty="0" smtClean="0"/>
              <a:t>Tredje nivå</a:t>
            </a:r>
          </a:p>
          <a:p>
            <a:pPr marL="715963" lvl="3" indent="-174625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774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716424"/>
            <a:ext cx="8208000" cy="402291"/>
          </a:xfrm>
        </p:spPr>
        <p:txBody>
          <a:bodyPr/>
          <a:lstStyle>
            <a:lvl1pPr>
              <a:defRPr sz="2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>
            <a:normAutofit/>
          </a:bodyPr>
          <a:lstStyle>
            <a:lvl1pPr>
              <a:defRPr lang="nb-NO" smtClean="0"/>
            </a:lvl1pPr>
            <a:lvl2pPr>
              <a:defRPr lang="nb-NO" sz="1100" smtClean="0"/>
            </a:lvl2pPr>
            <a:lvl3pPr>
              <a:defRPr lang="nb-NO" sz="1100" smtClean="0"/>
            </a:lvl3pPr>
            <a:lvl4pPr>
              <a:defRPr lang="nb-NO" sz="1100" smtClean="0"/>
            </a:lvl4pPr>
            <a:lvl5pPr>
              <a:defRPr lang="nb-NO" sz="1100"/>
            </a:lvl5pPr>
          </a:lstStyle>
          <a:p>
            <a:pPr marL="182563" lvl="0" indent="-182563"/>
            <a:r>
              <a:rPr lang="nb-NO" smtClean="0"/>
              <a:t>Klikk for å redigere tekststiler i malen</a:t>
            </a:r>
          </a:p>
          <a:p>
            <a:pPr marL="358775" lvl="1" indent="-176213"/>
            <a:r>
              <a:rPr lang="nb-NO" smtClean="0"/>
              <a:t>Andre nivå</a:t>
            </a:r>
          </a:p>
          <a:p>
            <a:pPr marL="541338" lvl="2" indent="-182563"/>
            <a:r>
              <a:rPr lang="nb-NO" smtClean="0"/>
              <a:t>Tredje nivå</a:t>
            </a:r>
          </a:p>
          <a:p>
            <a:pPr marL="715963" lvl="3" indent="-174625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790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8000" y="716437"/>
            <a:ext cx="8208000" cy="402279"/>
          </a:xfrm>
          <a:prstGeom prst="rect">
            <a:avLst/>
          </a:prstGeom>
        </p:spPr>
        <p:txBody>
          <a:bodyPr vert="horz" lIns="89990" tIns="46794" rIns="89990" bIns="46794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000" y="1274401"/>
            <a:ext cx="8208000" cy="3394472"/>
          </a:xfrm>
          <a:prstGeom prst="rect">
            <a:avLst/>
          </a:prstGeom>
        </p:spPr>
        <p:txBody>
          <a:bodyPr vert="horz" lIns="89990" tIns="46794" rIns="89990" bIns="46794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4"/>
            <a:ext cx="1080120" cy="108011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662F1EFC-30C1-4101-852B-AC1649E27541}" type="datetime1">
              <a:rPr lang="nb-NO" smtClean="0"/>
              <a:t>13.09.2015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0"/>
            <a:ext cx="2160240" cy="162017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 smtClean="0"/>
              <a:t>IKT utfordringsbilde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4"/>
            <a:ext cx="648072" cy="108011"/>
          </a:xfrm>
          <a:prstGeom prst="rect">
            <a:avLst/>
          </a:prstGeom>
        </p:spPr>
        <p:txBody>
          <a:bodyPr lIns="91430" tIns="45715" rIns="91430" bIns="45715"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9" y="4894009"/>
            <a:ext cx="1076709" cy="146744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0" y="4742876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50" r:id="rId12"/>
    <p:sldLayoutId id="2147483652" r:id="rId13"/>
    <p:sldLayoutId id="2147483673" r:id="rId14"/>
    <p:sldLayoutId id="2147483670" r:id="rId15"/>
    <p:sldLayoutId id="2147483671" r:id="rId16"/>
    <p:sldLayoutId id="2147483672" r:id="rId17"/>
    <p:sldLayoutId id="2147483653" r:id="rId18"/>
    <p:sldLayoutId id="2147484197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296" rtl="0" eaLnBrk="1" latinLnBrk="0" hangingPunct="1">
        <a:spcBef>
          <a:spcPct val="0"/>
        </a:spcBef>
        <a:buNone/>
        <a:defRPr sz="2000" kern="1200">
          <a:solidFill>
            <a:srgbClr val="003244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003244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003244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003244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003244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003244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  <a:prstGeom prst="rect">
            <a:avLst/>
          </a:prstGeom>
        </p:spPr>
        <p:txBody>
          <a:bodyPr vert="horz" lIns="77916" tIns="38958" rIns="77916" bIns="38958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77916" tIns="38958" rIns="77916" bIns="38958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6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iming>
    <p:tnLst>
      <p:par>
        <p:cTn id="1" dur="indefinite" restart="never" nodeType="tmRoot"/>
      </p:par>
    </p:tnLst>
  </p:timing>
  <p:txStyles>
    <p:titleStyle>
      <a:lvl1pPr algn="l" defTabSz="779163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791" indent="-194791" algn="l" defTabSz="779163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372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3954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534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117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698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1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iming>
    <p:tnLst>
      <p:par>
        <p:cTn id="1" dur="indefinite" restart="never" nodeType="tmRoot"/>
      </p:par>
    </p:tnLst>
  </p:timing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1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iming>
    <p:tnLst>
      <p:par>
        <p:cTn id="1" dur="indefinite" restart="never" nodeType="tmRoot"/>
      </p:par>
    </p:tnLst>
  </p:timing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  <a:prstGeom prst="rect">
            <a:avLst/>
          </a:prstGeom>
        </p:spPr>
        <p:txBody>
          <a:bodyPr vert="horz" lIns="77916" tIns="38958" rIns="77916" bIns="38958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77916" tIns="38958" rIns="77916" bIns="38958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6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iming>
    <p:tnLst>
      <p:par>
        <p:cTn id="1" dur="indefinite" restart="never" nodeType="tmRoot"/>
      </p:par>
    </p:tnLst>
  </p:timing>
  <p:txStyles>
    <p:titleStyle>
      <a:lvl1pPr algn="l" defTabSz="779163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791" indent="-194791" algn="l" defTabSz="779163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372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3954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534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117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698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1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iming>
    <p:tnLst>
      <p:par>
        <p:cTn id="1" dur="indefinite" restart="never" nodeType="tmRoot"/>
      </p:par>
    </p:tnLst>
  </p:timing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  <a:prstGeom prst="rect">
            <a:avLst/>
          </a:prstGeom>
        </p:spPr>
        <p:txBody>
          <a:bodyPr vert="horz" lIns="77916" tIns="38958" rIns="77916" bIns="38958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77916" tIns="38958" rIns="77916" bIns="38958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57CDDEFD-23F0-42EB-B054-95271AF0C6F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13.09.2015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4546A"/>
              </a:buClr>
              <a:buFont typeface="Symbol" pitchFamily="18" charset="2"/>
              <a:buNone/>
            </a:pPr>
            <a:fld id="{1C4D0B95-3711-4744-9B0D-35971583D887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44546A"/>
                </a:buClr>
                <a:buFont typeface="Symbol" pitchFamily="18" charset="2"/>
                <a:buNone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6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iming>
    <p:tnLst>
      <p:par>
        <p:cTn id="1" dur="indefinite" restart="never" nodeType="tmRoot"/>
      </p:par>
    </p:tnLst>
  </p:timing>
  <p:txStyles>
    <p:titleStyle>
      <a:lvl1pPr algn="l" defTabSz="779163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791" indent="-194791" algn="l" defTabSz="779163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372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3954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534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117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698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80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861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443" indent="-194791" algn="l" defTabSz="779163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758457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8000" y="716424"/>
            <a:ext cx="8208000" cy="402291"/>
          </a:xfrm>
          <a:prstGeom prst="rect">
            <a:avLst/>
          </a:prstGeom>
        </p:spPr>
        <p:txBody>
          <a:bodyPr vert="horz" lIns="90000" tIns="46800" rIns="90000" bIns="4680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000" y="1274400"/>
            <a:ext cx="8208000" cy="3394472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pPr defTabSz="914400"/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pPr defTabSz="914400"/>
            <a:r>
              <a:rPr lang="nb-NO" smtClean="0"/>
              <a:t>KMD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pPr defTabSz="914400"/>
            <a:fld id="{CDA22134-EA94-4B2E-9154-EB8F13265450}" type="slidenum">
              <a:rPr lang="nb-NO" smtClean="0"/>
              <a:pPr defTabSz="914400"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0" y="4742876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34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  <p:sldLayoutId id="2147484167" r:id="rId18"/>
    <p:sldLayoutId id="2147484168" r:id="rId19"/>
    <p:sldLayoutId id="2147484169" r:id="rId20"/>
    <p:sldLayoutId id="2147484170" r:id="rId21"/>
    <p:sldLayoutId id="2147484171" r:id="rId22"/>
    <p:sldLayoutId id="2147484172" r:id="rId23"/>
    <p:sldLayoutId id="2147484198" r:id="rId24"/>
    <p:sldLayoutId id="2147484199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32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00324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00324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00324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00324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00324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8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763173"/>
            <a:ext cx="7772400" cy="402291"/>
          </a:xfrm>
        </p:spPr>
        <p:txBody>
          <a:bodyPr/>
          <a:lstStyle/>
          <a:p>
            <a:r>
              <a:rPr lang="nb-NO" dirty="0" smtClean="0"/>
              <a:t>Frokostmøte </a:t>
            </a:r>
            <a:r>
              <a:rPr lang="nb-NO" dirty="0" err="1" smtClean="0"/>
              <a:t>Difi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02291"/>
          </a:xfrm>
        </p:spPr>
        <p:txBody>
          <a:bodyPr/>
          <a:lstStyle/>
          <a:p>
            <a:pPr lvl="0"/>
            <a:r>
              <a:rPr lang="nb-NO" sz="2000" b="1" i="1" dirty="0" smtClean="0"/>
              <a:t>Gjennomføring av IKT-prosjekter i staten</a:t>
            </a:r>
            <a:endParaRPr lang="nb-NO" sz="2000" dirty="0">
              <a:solidFill>
                <a:prstClr val="white"/>
              </a:solidFill>
            </a:endParaRPr>
          </a:p>
        </p:txBody>
      </p:sp>
      <p:pic>
        <p:nvPicPr>
          <p:cNvPr id="17" name="Plassholder for bilde 16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" b="4232"/>
          <a:stretch>
            <a:fillRect/>
          </a:stretch>
        </p:blipFill>
        <p:spPr/>
      </p:pic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685720" y="4850165"/>
            <a:ext cx="7772479" cy="263791"/>
          </a:xfrm>
        </p:spPr>
        <p:txBody>
          <a:bodyPr/>
          <a:lstStyle/>
          <a:p>
            <a:r>
              <a:rPr lang="nb-NO" sz="1100" dirty="0" smtClean="0"/>
              <a:t>Oslo, 14. september 2015</a:t>
            </a:r>
            <a:endParaRPr lang="nb-NO" sz="1100" dirty="0"/>
          </a:p>
        </p:txBody>
      </p:sp>
      <p:sp>
        <p:nvSpPr>
          <p:cNvPr id="6" name="Plassholder for tekst 3"/>
          <p:cNvSpPr txBox="1">
            <a:spLocks/>
          </p:cNvSpPr>
          <p:nvPr/>
        </p:nvSpPr>
        <p:spPr>
          <a:xfrm>
            <a:off x="683568" y="4515966"/>
            <a:ext cx="7772479" cy="309958"/>
          </a:xfrm>
          <a:prstGeom prst="rect">
            <a:avLst/>
          </a:prstGeom>
        </p:spPr>
        <p:txBody>
          <a:bodyPr vert="horz" wrap="square" lIns="90000" tIns="46800" rIns="90000" bIns="46800" rtlCol="0" anchor="b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Christine Bergland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6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suksesskriterier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 smtClean="0"/>
              <a:t>Styring</a:t>
            </a:r>
          </a:p>
          <a:p>
            <a:pPr lvl="1"/>
            <a:r>
              <a:rPr lang="nb-NO" dirty="0" smtClean="0"/>
              <a:t>Styringsmodell for prosjektet som henger sammen med styring av virksomheten</a:t>
            </a:r>
          </a:p>
          <a:p>
            <a:pPr lvl="1"/>
            <a:r>
              <a:rPr lang="nb-NO" dirty="0" smtClean="0"/>
              <a:t>IT-prosjekter er en viktig del av ansvaret hos mange ledere</a:t>
            </a:r>
          </a:p>
          <a:p>
            <a:pPr lvl="1"/>
            <a:r>
              <a:rPr lang="nb-NO" dirty="0" smtClean="0"/>
              <a:t>Øverste leder viktigst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b="1" dirty="0" smtClean="0"/>
              <a:t>Erfarne prosjektledere og prosjekteiere med tillit og tilstrekkelig tid</a:t>
            </a:r>
          </a:p>
          <a:p>
            <a:pPr lvl="1"/>
            <a:r>
              <a:rPr lang="nb-NO" dirty="0" smtClean="0"/>
              <a:t>Prosjekteier må forstå og beherske rollen</a:t>
            </a:r>
          </a:p>
          <a:p>
            <a:pPr lvl="1"/>
            <a:r>
              <a:rPr lang="nb-NO" dirty="0" smtClean="0"/>
              <a:t>Prosjektleder må ha adekvat kompetanse </a:t>
            </a:r>
          </a:p>
          <a:p>
            <a:pPr lvl="2"/>
            <a:r>
              <a:rPr lang="nb-NO" dirty="0" smtClean="0"/>
              <a:t>Risikostyring</a:t>
            </a:r>
          </a:p>
          <a:p>
            <a:pPr marL="914400" lvl="2" indent="0">
              <a:buNone/>
            </a:pPr>
            <a:endParaRPr lang="nb-NO" dirty="0" smtClean="0"/>
          </a:p>
          <a:p>
            <a:r>
              <a:rPr lang="nb-NO" b="1" dirty="0" smtClean="0"/>
              <a:t>Prosjektet må inngå i virksomhetens planer og være en del av et større </a:t>
            </a:r>
            <a:r>
              <a:rPr lang="nb-NO" b="1" dirty="0" err="1" smtClean="0"/>
              <a:t>målbilde</a:t>
            </a:r>
            <a:endParaRPr lang="nb-NO" b="1" dirty="0" smtClean="0"/>
          </a:p>
          <a:p>
            <a:pPr lvl="1"/>
            <a:r>
              <a:rPr lang="nb-NO" dirty="0" smtClean="0"/>
              <a:t>Realiseringen kan skje gradvis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b="1" dirty="0" err="1" smtClean="0"/>
              <a:t>Målbilder</a:t>
            </a:r>
            <a:r>
              <a:rPr lang="nb-NO" b="1" dirty="0" smtClean="0"/>
              <a:t> og større prosjekter må være godt forankret i departement </a:t>
            </a:r>
          </a:p>
          <a:p>
            <a:pPr lvl="1"/>
            <a:r>
              <a:rPr lang="nb-NO" dirty="0" smtClean="0"/>
              <a:t>Juridiske endringer, finansiering og avhengigheter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b="1" dirty="0" smtClean="0"/>
              <a:t>Det må foreligge kost-nyttevurderinger med gevinstrealiseringsplaner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dirty="0" smtClean="0"/>
              <a:t>14.09.2015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err="1" smtClean="0"/>
              <a:t>Difi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19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Ett eksempel…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	</a:t>
            </a:r>
          </a:p>
          <a:p>
            <a:pPr marL="0" indent="0" algn="ctr">
              <a:buNone/>
            </a:pPr>
            <a:r>
              <a:rPr lang="nb-NO" sz="4400" dirty="0" smtClean="0"/>
              <a:t>Helsenorge.no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08.06.2015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KMD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33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pe 66"/>
          <p:cNvGrpSpPr/>
          <p:nvPr/>
        </p:nvGrpSpPr>
        <p:grpSpPr>
          <a:xfrm>
            <a:off x="4708874" y="3683724"/>
            <a:ext cx="4357914" cy="555238"/>
            <a:chOff x="4714586" y="3946950"/>
            <a:chExt cx="4357914" cy="740317"/>
          </a:xfrm>
        </p:grpSpPr>
        <p:sp>
          <p:nvSpPr>
            <p:cNvPr id="68" name="Rounded Rectangle 51"/>
            <p:cNvSpPr/>
            <p:nvPr/>
          </p:nvSpPr>
          <p:spPr bwMode="auto">
            <a:xfrm>
              <a:off x="4750872" y="3983234"/>
              <a:ext cx="4321628" cy="704033"/>
            </a:xfrm>
            <a:prstGeom prst="roundRect">
              <a:avLst>
                <a:gd name="adj" fmla="val 7738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21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900" dirty="0">
                  <a:solidFill>
                    <a:srgbClr val="000000"/>
                  </a:solidFill>
                </a:rPr>
                <a:t>Støtter behov for utveksling av strukturert informasjon mellom innbygger og helsetjenesten. Definisjon av skjema; struktur, innhold, regler. Skjemautfylling </a:t>
              </a:r>
              <a:r>
                <a:rPr lang="nb-NO" sz="900" dirty="0" smtClean="0">
                  <a:solidFill>
                    <a:srgbClr val="000000"/>
                  </a:solidFill>
                </a:rPr>
                <a:t>.</a:t>
              </a:r>
              <a:endParaRPr lang="nb-NO" sz="900" dirty="0">
                <a:solidFill>
                  <a:srgbClr val="000000"/>
                </a:solidFill>
              </a:endParaRPr>
            </a:p>
          </p:txBody>
        </p:sp>
        <p:sp>
          <p:nvSpPr>
            <p:cNvPr id="69" name="Rounded Rectangle 52"/>
            <p:cNvSpPr/>
            <p:nvPr/>
          </p:nvSpPr>
          <p:spPr bwMode="auto">
            <a:xfrm>
              <a:off x="4714586" y="3946950"/>
              <a:ext cx="4226531" cy="203198"/>
            </a:xfrm>
            <a:prstGeom prst="roundRect">
              <a:avLst>
                <a:gd name="adj" fmla="val 7738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1000" b="1" dirty="0">
                  <a:solidFill>
                    <a:srgbClr val="FFFFFF"/>
                  </a:solidFill>
                </a:rPr>
                <a:t>K. Digitale skjema</a:t>
              </a:r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210454" y="3676803"/>
            <a:ext cx="4357914" cy="558518"/>
            <a:chOff x="210454" y="3090920"/>
            <a:chExt cx="4357914" cy="74469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246740" y="3127204"/>
              <a:ext cx="4321628" cy="708406"/>
            </a:xfrm>
            <a:prstGeom prst="roundRect">
              <a:avLst>
                <a:gd name="adj" fmla="val 7738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21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900" dirty="0">
                  <a:solidFill>
                    <a:srgbClr val="000000"/>
                  </a:solidFill>
                </a:rPr>
                <a:t>Støtter behov for oversikt over nåværende og tidligere behandlere og behandlings-steder. Tilgang til generell informasjon inkl. kontaktopplysninger, behandlingstilbud og </a:t>
              </a:r>
              <a:r>
                <a:rPr lang="nb-NO" sz="900" dirty="0" smtClean="0">
                  <a:solidFill>
                    <a:srgbClr val="000000"/>
                  </a:solidFill>
                </a:rPr>
                <a:t>kvalitet.</a:t>
              </a:r>
              <a:endParaRPr lang="nb-NO" sz="900" dirty="0">
                <a:solidFill>
                  <a:srgbClr val="000000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210454" y="3090920"/>
              <a:ext cx="4226531" cy="203198"/>
            </a:xfrm>
            <a:prstGeom prst="roundRect">
              <a:avLst>
                <a:gd name="adj" fmla="val 7738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1000" b="1" dirty="0">
                  <a:solidFill>
                    <a:srgbClr val="FFFFFF"/>
                  </a:solidFill>
                </a:rPr>
                <a:t>E. Om behandler og behandlingssted</a:t>
              </a:r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210454" y="4330483"/>
            <a:ext cx="4357914" cy="559610"/>
            <a:chOff x="210454" y="3946951"/>
            <a:chExt cx="4357914" cy="746147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246740" y="3983235"/>
              <a:ext cx="4321628" cy="709863"/>
            </a:xfrm>
            <a:prstGeom prst="roundRect">
              <a:avLst>
                <a:gd name="adj" fmla="val 7738"/>
              </a:avLst>
            </a:pr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21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900" dirty="0">
                  <a:solidFill>
                    <a:srgbClr val="000000"/>
                  </a:solidFill>
                </a:rPr>
                <a:t>Støtter behov for innsyn i dokumentasjon om seg selv hos behandler, samt hvordan denne er brukt. Innsyn i journaldokumenter, strukturert informasjon, logg over bruk. </a:t>
              </a: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210454" y="3946951"/>
              <a:ext cx="4226531" cy="203198"/>
            </a:xfrm>
            <a:prstGeom prst="roundRect">
              <a:avLst>
                <a:gd name="adj" fmla="val 7738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1000" b="1" dirty="0">
                  <a:solidFill>
                    <a:srgbClr val="FFFFFF"/>
                  </a:solidFill>
                </a:rPr>
                <a:t>F. Tilgang til journaldokumentasjon</a:t>
              </a:r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3863" y="483518"/>
            <a:ext cx="8236286" cy="402291"/>
          </a:xfrm>
        </p:spPr>
        <p:txBody>
          <a:bodyPr/>
          <a:lstStyle/>
          <a:p>
            <a:r>
              <a:rPr lang="nb-NO" sz="2000" dirty="0" smtClean="0"/>
              <a:t>Det nasjonale målbildet for digitale innbyggertjenester</a:t>
            </a:r>
            <a:endParaRPr lang="nb-NO" sz="2000" dirty="0"/>
          </a:p>
        </p:txBody>
      </p:sp>
      <p:grpSp>
        <p:nvGrpSpPr>
          <p:cNvPr id="18" name="Gruppe 17"/>
          <p:cNvGrpSpPr/>
          <p:nvPr/>
        </p:nvGrpSpPr>
        <p:grpSpPr>
          <a:xfrm>
            <a:off x="210454" y="1060689"/>
            <a:ext cx="4357914" cy="555238"/>
            <a:chOff x="210454" y="2234889"/>
            <a:chExt cx="4357914" cy="740317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246740" y="2271173"/>
              <a:ext cx="4321628" cy="704033"/>
            </a:xfrm>
            <a:prstGeom prst="roundRect">
              <a:avLst>
                <a:gd name="adj" fmla="val 7738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21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900" dirty="0">
                  <a:solidFill>
                    <a:srgbClr val="000000"/>
                  </a:solidFill>
                </a:rPr>
                <a:t>Støtter behov for informasjon, forberedelser og oppfølging knyttet til timeavtaler. Fokus på logistikk og kommunikasjon. 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210454" y="2234889"/>
              <a:ext cx="4226531" cy="203198"/>
            </a:xfrm>
            <a:prstGeom prst="roundRect">
              <a:avLst>
                <a:gd name="adj" fmla="val 7738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1000" b="1" dirty="0">
                  <a:solidFill>
                    <a:srgbClr val="FFFFFF"/>
                  </a:solidFill>
                </a:rPr>
                <a:t>A. Timeavtaler og administrativt</a:t>
              </a:r>
            </a:p>
          </p:txBody>
        </p:sp>
      </p:grpSp>
      <p:grpSp>
        <p:nvGrpSpPr>
          <p:cNvPr id="16" name="Gruppe 15"/>
          <p:cNvGrpSpPr/>
          <p:nvPr/>
        </p:nvGrpSpPr>
        <p:grpSpPr>
          <a:xfrm>
            <a:off x="210454" y="1714368"/>
            <a:ext cx="4357914" cy="555238"/>
            <a:chOff x="210454" y="4802982"/>
            <a:chExt cx="4357914" cy="740317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46740" y="4839266"/>
              <a:ext cx="4321628" cy="704033"/>
            </a:xfrm>
            <a:prstGeom prst="roundRect">
              <a:avLst>
                <a:gd name="adj" fmla="val 7738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21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900" dirty="0">
                  <a:solidFill>
                    <a:srgbClr val="000000"/>
                  </a:solidFill>
                </a:rPr>
                <a:t>Støtter behov for bruk av digitale verktøy i symptomavklaring, behandling og oppfølging av tilstand, slik som </a:t>
              </a:r>
              <a:r>
                <a:rPr lang="nb-NO" sz="900" dirty="0" smtClean="0">
                  <a:solidFill>
                    <a:srgbClr val="000000"/>
                  </a:solidFill>
                </a:rPr>
                <a:t>f eks utveksling </a:t>
              </a:r>
              <a:r>
                <a:rPr lang="nb-NO" sz="900" dirty="0">
                  <a:solidFill>
                    <a:srgbClr val="000000"/>
                  </a:solidFill>
                </a:rPr>
                <a:t>av egenregistreringer og -målinger med </a:t>
              </a:r>
              <a:r>
                <a:rPr lang="nb-NO" sz="900" dirty="0" smtClean="0">
                  <a:solidFill>
                    <a:srgbClr val="000000"/>
                  </a:solidFill>
                </a:rPr>
                <a:t>behandler.</a:t>
              </a:r>
              <a:endParaRPr lang="nb-NO" sz="900" dirty="0">
                <a:solidFill>
                  <a:srgbClr val="000000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210454" y="4802982"/>
              <a:ext cx="4226531" cy="203198"/>
            </a:xfrm>
            <a:prstGeom prst="roundRect">
              <a:avLst>
                <a:gd name="adj" fmla="val 7738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1000" b="1" dirty="0">
                  <a:solidFill>
                    <a:srgbClr val="FFFFFF"/>
                  </a:solidFill>
                </a:rPr>
                <a:t>B Oppfølging og behandling</a:t>
              </a:r>
            </a:p>
          </p:txBody>
        </p:sp>
      </p:grpSp>
      <p:grpSp>
        <p:nvGrpSpPr>
          <p:cNvPr id="15" name="Gruppe 14"/>
          <p:cNvGrpSpPr/>
          <p:nvPr/>
        </p:nvGrpSpPr>
        <p:grpSpPr>
          <a:xfrm>
            <a:off x="210454" y="3023127"/>
            <a:ext cx="4357914" cy="555238"/>
            <a:chOff x="210454" y="5659013"/>
            <a:chExt cx="4357914" cy="740317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246740" y="5695297"/>
              <a:ext cx="4321628" cy="704033"/>
            </a:xfrm>
            <a:prstGeom prst="roundRect">
              <a:avLst>
                <a:gd name="adj" fmla="val 7738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21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900" dirty="0">
                  <a:solidFill>
                    <a:srgbClr val="000000"/>
                  </a:solidFill>
                </a:rPr>
                <a:t>Støtter behov for person-/situasjonstilpasset informasjon ved å tilgjengeliggjøre relevant informasjon om diagnoser, behandlinger, </a:t>
              </a:r>
              <a:r>
                <a:rPr lang="nb-NO" sz="900" dirty="0" smtClean="0">
                  <a:solidFill>
                    <a:srgbClr val="000000"/>
                  </a:solidFill>
                </a:rPr>
                <a:t>øvelser og legemidler.</a:t>
              </a:r>
              <a:endParaRPr lang="nb-NO" sz="900" dirty="0">
                <a:solidFill>
                  <a:srgbClr val="000000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210454" y="5659013"/>
              <a:ext cx="4226531" cy="203198"/>
            </a:xfrm>
            <a:prstGeom prst="roundRect">
              <a:avLst>
                <a:gd name="adj" fmla="val 7738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1000" b="1" dirty="0">
                  <a:solidFill>
                    <a:srgbClr val="FFFFFF"/>
                  </a:solidFill>
                </a:rPr>
                <a:t>D. Personlig kunnskapssenter</a:t>
              </a:r>
            </a:p>
          </p:txBody>
        </p:sp>
      </p:grpSp>
      <p:grpSp>
        <p:nvGrpSpPr>
          <p:cNvPr id="14" name="Gruppe 13"/>
          <p:cNvGrpSpPr/>
          <p:nvPr/>
        </p:nvGrpSpPr>
        <p:grpSpPr>
          <a:xfrm>
            <a:off x="4708874" y="1069017"/>
            <a:ext cx="4357914" cy="555238"/>
            <a:chOff x="4708874" y="1378857"/>
            <a:chExt cx="4357914" cy="722885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4745160" y="1415141"/>
              <a:ext cx="4321628" cy="686601"/>
            </a:xfrm>
            <a:prstGeom prst="roundRect">
              <a:avLst>
                <a:gd name="adj" fmla="val 7738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21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900" dirty="0">
                  <a:solidFill>
                    <a:srgbClr val="000000"/>
                  </a:solidFill>
                </a:rPr>
                <a:t>Støtter behov for oversikt over pasientens forløp. Henvisning, standardisert og personlig/planlagt behandlingsforløp i forhold til faktisk forløp. </a:t>
              </a:r>
              <a:r>
                <a:rPr lang="nb-NO" sz="900" dirty="0" smtClean="0">
                  <a:solidFill>
                    <a:srgbClr val="000000"/>
                  </a:solidFill>
                </a:rPr>
                <a:t>Beslutningsstøtte.</a:t>
              </a:r>
              <a:endParaRPr lang="nb-NO" sz="900" dirty="0">
                <a:solidFill>
                  <a:srgbClr val="000000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4708874" y="1378857"/>
              <a:ext cx="4226531" cy="203198"/>
            </a:xfrm>
            <a:prstGeom prst="roundRect">
              <a:avLst>
                <a:gd name="adj" fmla="val 7738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1000" b="1" dirty="0">
                  <a:solidFill>
                    <a:srgbClr val="FFFFFF"/>
                  </a:solidFill>
                </a:rPr>
                <a:t>G. Pasientforløp</a:t>
              </a:r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4714586" y="1723787"/>
            <a:ext cx="4357914" cy="555238"/>
            <a:chOff x="4714586" y="2234888"/>
            <a:chExt cx="4357914" cy="722885"/>
          </a:xfrm>
        </p:grpSpPr>
        <p:sp>
          <p:nvSpPr>
            <p:cNvPr id="22" name="Rounded Rectangle 45"/>
            <p:cNvSpPr/>
            <p:nvPr/>
          </p:nvSpPr>
          <p:spPr bwMode="auto">
            <a:xfrm>
              <a:off x="4750872" y="2271172"/>
              <a:ext cx="4321628" cy="686601"/>
            </a:xfrm>
            <a:prstGeom prst="roundRect">
              <a:avLst>
                <a:gd name="adj" fmla="val 7738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21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900" dirty="0">
                  <a:solidFill>
                    <a:srgbClr val="000000"/>
                  </a:solidFill>
                </a:rPr>
                <a:t>Støtter behov for person-/situasjonstilpasset veiledning ved å tilgjengeliggjøre relevant informasjon om rettigheter f.eks. relatert til fristbrudd, vedtak, diagnose. </a:t>
              </a:r>
            </a:p>
          </p:txBody>
        </p:sp>
        <p:sp>
          <p:nvSpPr>
            <p:cNvPr id="23" name="Rounded Rectangle 46"/>
            <p:cNvSpPr/>
            <p:nvPr/>
          </p:nvSpPr>
          <p:spPr bwMode="auto">
            <a:xfrm>
              <a:off x="4714586" y="2234888"/>
              <a:ext cx="4226531" cy="203198"/>
            </a:xfrm>
            <a:prstGeom prst="roundRect">
              <a:avLst>
                <a:gd name="adj" fmla="val 7738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1000" b="1" dirty="0">
                  <a:solidFill>
                    <a:srgbClr val="FFFFFF"/>
                  </a:solidFill>
                </a:rPr>
                <a:t>H. Rettigheter og økonomi</a:t>
              </a: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4714586" y="2378556"/>
            <a:ext cx="4357914" cy="555238"/>
            <a:chOff x="4714586" y="3090919"/>
            <a:chExt cx="4357914" cy="722885"/>
          </a:xfrm>
        </p:grpSpPr>
        <p:sp>
          <p:nvSpPr>
            <p:cNvPr id="25" name="Rounded Rectangle 48"/>
            <p:cNvSpPr/>
            <p:nvPr/>
          </p:nvSpPr>
          <p:spPr bwMode="auto">
            <a:xfrm>
              <a:off x="4750872" y="3127203"/>
              <a:ext cx="4321628" cy="686601"/>
            </a:xfrm>
            <a:prstGeom prst="roundRect">
              <a:avLst>
                <a:gd name="adj" fmla="val 7738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21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900" dirty="0">
                  <a:solidFill>
                    <a:srgbClr val="000000"/>
                  </a:solidFill>
                </a:rPr>
                <a:t>Støtter behov for samhandling i grupper innen behandlingsløp og i forbindelse med individuell plan. Grupperom for utarbeiding/oppfølging av plan og deling av informasjon. </a:t>
              </a:r>
              <a:endParaRPr lang="nb-NO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49"/>
            <p:cNvSpPr/>
            <p:nvPr/>
          </p:nvSpPr>
          <p:spPr bwMode="auto">
            <a:xfrm>
              <a:off x="4714586" y="3090919"/>
              <a:ext cx="4226531" cy="203198"/>
            </a:xfrm>
            <a:prstGeom prst="roundRect">
              <a:avLst>
                <a:gd name="adj" fmla="val 7738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1000" b="1" dirty="0">
                  <a:solidFill>
                    <a:srgbClr val="FFFFFF"/>
                  </a:solidFill>
                </a:rPr>
                <a:t>I. Samhandlingsarena</a:t>
              </a:r>
            </a:p>
          </p:txBody>
        </p:sp>
      </p:grpSp>
      <p:grpSp>
        <p:nvGrpSpPr>
          <p:cNvPr id="73" name="Gruppe 72"/>
          <p:cNvGrpSpPr/>
          <p:nvPr/>
        </p:nvGrpSpPr>
        <p:grpSpPr>
          <a:xfrm>
            <a:off x="4708874" y="3033327"/>
            <a:ext cx="4357914" cy="555238"/>
            <a:chOff x="4714586" y="5659013"/>
            <a:chExt cx="4357914" cy="740317"/>
          </a:xfrm>
        </p:grpSpPr>
        <p:sp>
          <p:nvSpPr>
            <p:cNvPr id="74" name="Rounded Rectangle 57"/>
            <p:cNvSpPr/>
            <p:nvPr/>
          </p:nvSpPr>
          <p:spPr bwMode="auto">
            <a:xfrm>
              <a:off x="4750872" y="5695297"/>
              <a:ext cx="4321628" cy="704033"/>
            </a:xfrm>
            <a:prstGeom prst="roundRect">
              <a:avLst>
                <a:gd name="adj" fmla="val 7738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21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900" dirty="0">
                  <a:solidFill>
                    <a:srgbClr val="000000"/>
                  </a:solidFill>
                </a:rPr>
                <a:t>Støtter innbyggers behov for å gi fullmakt til at andre kan agere på egne vegne, til å samtykke til innsyn i/utlevering av egne data, for eksempel til </a:t>
              </a:r>
              <a:r>
                <a:rPr lang="nb-NO" sz="900" dirty="0" smtClean="0">
                  <a:solidFill>
                    <a:srgbClr val="000000"/>
                  </a:solidFill>
                </a:rPr>
                <a:t>forskningsformål.</a:t>
              </a:r>
              <a:endParaRPr lang="nb-NO" sz="900" dirty="0">
                <a:solidFill>
                  <a:srgbClr val="000000"/>
                </a:solidFill>
              </a:endParaRPr>
            </a:p>
          </p:txBody>
        </p:sp>
        <p:sp>
          <p:nvSpPr>
            <p:cNvPr id="75" name="Rounded Rectangle 58"/>
            <p:cNvSpPr/>
            <p:nvPr/>
          </p:nvSpPr>
          <p:spPr bwMode="auto">
            <a:xfrm>
              <a:off x="4714586" y="5659013"/>
              <a:ext cx="4226531" cy="203198"/>
            </a:xfrm>
            <a:prstGeom prst="roundRect">
              <a:avLst>
                <a:gd name="adj" fmla="val 7738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1000" b="1" dirty="0">
                  <a:solidFill>
                    <a:srgbClr val="FFFFFF"/>
                  </a:solidFill>
                </a:rPr>
                <a:t>J. Personvern og tilgangsstyring</a:t>
              </a:r>
            </a:p>
          </p:txBody>
        </p:sp>
      </p:grpSp>
      <p:grpSp>
        <p:nvGrpSpPr>
          <p:cNvPr id="80" name="Gruppe 79"/>
          <p:cNvGrpSpPr/>
          <p:nvPr/>
        </p:nvGrpSpPr>
        <p:grpSpPr>
          <a:xfrm>
            <a:off x="210454" y="2370542"/>
            <a:ext cx="4357914" cy="555238"/>
            <a:chOff x="210454" y="4802982"/>
            <a:chExt cx="4357914" cy="740317"/>
          </a:xfrm>
        </p:grpSpPr>
        <p:sp>
          <p:nvSpPr>
            <p:cNvPr id="81" name="Rounded Rectangle 51"/>
            <p:cNvSpPr/>
            <p:nvPr/>
          </p:nvSpPr>
          <p:spPr bwMode="auto">
            <a:xfrm>
              <a:off x="246740" y="4839266"/>
              <a:ext cx="4321628" cy="704033"/>
            </a:xfrm>
            <a:prstGeom prst="roundRect">
              <a:avLst>
                <a:gd name="adj" fmla="val 7738"/>
              </a:avLst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21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900" dirty="0">
                  <a:solidFill>
                    <a:srgbClr val="000000"/>
                  </a:solidFill>
                </a:rPr>
                <a:t>Støtter behov for å logge og ha tilgang til strukturert informasjon om egen helse. Opplysninger om diagnose, behandlinger, legemidler, symptomer </a:t>
              </a:r>
              <a:r>
                <a:rPr lang="nb-NO" sz="900" dirty="0" smtClean="0">
                  <a:solidFill>
                    <a:srgbClr val="000000"/>
                  </a:solidFill>
                </a:rPr>
                <a:t>mm.</a:t>
              </a:r>
              <a:endParaRPr lang="nb-NO" sz="900" dirty="0">
                <a:solidFill>
                  <a:srgbClr val="000000"/>
                </a:solidFill>
              </a:endParaRPr>
            </a:p>
          </p:txBody>
        </p:sp>
        <p:sp>
          <p:nvSpPr>
            <p:cNvPr id="82" name="Rounded Rectangle 52"/>
            <p:cNvSpPr/>
            <p:nvPr/>
          </p:nvSpPr>
          <p:spPr bwMode="auto">
            <a:xfrm>
              <a:off x="210454" y="4802982"/>
              <a:ext cx="4226531" cy="203198"/>
            </a:xfrm>
            <a:prstGeom prst="roundRect">
              <a:avLst>
                <a:gd name="adj" fmla="val 7738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nb-NO" sz="1000" b="1" dirty="0">
                  <a:solidFill>
                    <a:srgbClr val="FFFFFF"/>
                  </a:solidFill>
                </a:rPr>
                <a:t>C. Oversikt over egen helsetilstand</a:t>
              </a:r>
            </a:p>
          </p:txBody>
        </p:sp>
      </p:grpSp>
      <p:sp>
        <p:nvSpPr>
          <p:cNvPr id="83" name="Rounded Rectangle 51"/>
          <p:cNvSpPr/>
          <p:nvPr/>
        </p:nvSpPr>
        <p:spPr bwMode="auto">
          <a:xfrm>
            <a:off x="4708874" y="4330483"/>
            <a:ext cx="4363626" cy="559610"/>
          </a:xfrm>
          <a:prstGeom prst="roundRect">
            <a:avLst>
              <a:gd name="adj" fmla="val 6682"/>
            </a:avLst>
          </a:prstGeom>
          <a:solidFill>
            <a:srgbClr val="41233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nb-NO" sz="1050" dirty="0">
                <a:solidFill>
                  <a:srgbClr val="FFFFFF"/>
                </a:solidFill>
              </a:rPr>
              <a:t>Tjenestene benytter et sett med felles løsningskomponenter, slik som personlig helsearkiv, meldingsformidler og fullmaktregister.</a:t>
            </a:r>
          </a:p>
        </p:txBody>
      </p:sp>
    </p:spTree>
    <p:extLst>
      <p:ext uri="{BB962C8B-B14F-4D97-AF65-F5344CB8AC3E}">
        <p14:creationId xmlns:p14="http://schemas.microsoft.com/office/powerpoint/2010/main" val="20596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>
            <a:spLocks/>
          </p:cNvSpPr>
          <p:nvPr/>
        </p:nvSpPr>
        <p:spPr bwMode="auto">
          <a:xfrm>
            <a:off x="1637206" y="85326"/>
            <a:ext cx="7059199" cy="3652864"/>
          </a:xfrm>
          <a:custGeom>
            <a:avLst/>
            <a:gdLst>
              <a:gd name="T0" fmla="*/ 23812 w 4369"/>
              <a:gd name="T1" fmla="*/ 0 h 2366"/>
              <a:gd name="T2" fmla="*/ 23812 w 4369"/>
              <a:gd name="T3" fmla="*/ 576262 h 2366"/>
              <a:gd name="T4" fmla="*/ 168275 w 4369"/>
              <a:gd name="T5" fmla="*/ 1296987 h 2366"/>
              <a:gd name="T6" fmla="*/ 960438 w 4369"/>
              <a:gd name="T7" fmla="*/ 2736850 h 2366"/>
              <a:gd name="T8" fmla="*/ 2255836 w 4369"/>
              <a:gd name="T9" fmla="*/ 3457574 h 2366"/>
              <a:gd name="T10" fmla="*/ 3911599 w 4369"/>
              <a:gd name="T11" fmla="*/ 3673473 h 2366"/>
              <a:gd name="T12" fmla="*/ 5640383 w 4369"/>
              <a:gd name="T13" fmla="*/ 3744911 h 2366"/>
              <a:gd name="T14" fmla="*/ 6935787 w 4369"/>
              <a:gd name="T15" fmla="*/ 3744911 h 23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69"/>
              <a:gd name="T25" fmla="*/ 0 h 2366"/>
              <a:gd name="T26" fmla="*/ 4369 w 4369"/>
              <a:gd name="T27" fmla="*/ 2366 h 23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69" h="2366">
                <a:moveTo>
                  <a:pt x="15" y="0"/>
                </a:moveTo>
                <a:cubicBezTo>
                  <a:pt x="7" y="113"/>
                  <a:pt x="0" y="227"/>
                  <a:pt x="15" y="363"/>
                </a:cubicBezTo>
                <a:cubicBezTo>
                  <a:pt x="30" y="499"/>
                  <a:pt x="8" y="590"/>
                  <a:pt x="106" y="817"/>
                </a:cubicBezTo>
                <a:cubicBezTo>
                  <a:pt x="204" y="1044"/>
                  <a:pt x="386" y="1497"/>
                  <a:pt x="605" y="1724"/>
                </a:cubicBezTo>
                <a:cubicBezTo>
                  <a:pt x="824" y="1951"/>
                  <a:pt x="1111" y="2080"/>
                  <a:pt x="1421" y="2178"/>
                </a:cubicBezTo>
                <a:cubicBezTo>
                  <a:pt x="1731" y="2276"/>
                  <a:pt x="2109" y="2284"/>
                  <a:pt x="2464" y="2314"/>
                </a:cubicBezTo>
                <a:cubicBezTo>
                  <a:pt x="2819" y="2344"/>
                  <a:pt x="3236" y="2352"/>
                  <a:pt x="3553" y="2359"/>
                </a:cubicBezTo>
                <a:cubicBezTo>
                  <a:pt x="3870" y="2366"/>
                  <a:pt x="4119" y="2362"/>
                  <a:pt x="4369" y="235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128" tIns="42565" rIns="85128" bIns="42565"/>
          <a:lstStyle/>
          <a:p>
            <a:pPr defTabSz="851415"/>
            <a:endParaRPr lang="nb-NO" sz="1539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3348295" y="15826"/>
            <a:ext cx="5569481" cy="2334374"/>
          </a:xfrm>
          <a:custGeom>
            <a:avLst/>
            <a:gdLst>
              <a:gd name="T0" fmla="*/ 71437 w 3447"/>
              <a:gd name="T1" fmla="*/ 0 h 1512"/>
              <a:gd name="T2" fmla="*/ 71437 w 3447"/>
              <a:gd name="T3" fmla="*/ 576263 h 1512"/>
              <a:gd name="T4" fmla="*/ 503238 w 3447"/>
              <a:gd name="T5" fmla="*/ 1584325 h 1512"/>
              <a:gd name="T6" fmla="*/ 2016125 w 3447"/>
              <a:gd name="T7" fmla="*/ 2232024 h 1512"/>
              <a:gd name="T8" fmla="*/ 3816350 w 3447"/>
              <a:gd name="T9" fmla="*/ 2376488 h 1512"/>
              <a:gd name="T10" fmla="*/ 5472112 w 3447"/>
              <a:gd name="T11" fmla="*/ 2376488 h 1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47"/>
              <a:gd name="T19" fmla="*/ 0 h 1512"/>
              <a:gd name="T20" fmla="*/ 3447 w 3447"/>
              <a:gd name="T21" fmla="*/ 1512 h 15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47" h="1512">
                <a:moveTo>
                  <a:pt x="45" y="0"/>
                </a:moveTo>
                <a:cubicBezTo>
                  <a:pt x="22" y="98"/>
                  <a:pt x="0" y="197"/>
                  <a:pt x="45" y="363"/>
                </a:cubicBezTo>
                <a:cubicBezTo>
                  <a:pt x="90" y="529"/>
                  <a:pt x="113" y="824"/>
                  <a:pt x="317" y="998"/>
                </a:cubicBezTo>
                <a:cubicBezTo>
                  <a:pt x="521" y="1172"/>
                  <a:pt x="922" y="1323"/>
                  <a:pt x="1270" y="1406"/>
                </a:cubicBezTo>
                <a:cubicBezTo>
                  <a:pt x="1618" y="1489"/>
                  <a:pt x="2041" y="1482"/>
                  <a:pt x="2404" y="1497"/>
                </a:cubicBezTo>
                <a:cubicBezTo>
                  <a:pt x="2767" y="1512"/>
                  <a:pt x="3107" y="1504"/>
                  <a:pt x="3447" y="1497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128" tIns="42565" rIns="85128" bIns="42565"/>
          <a:lstStyle/>
          <a:p>
            <a:pPr defTabSz="851415"/>
            <a:endParaRPr lang="nb-NO" sz="1539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3762487" y="361638"/>
            <a:ext cx="5129997" cy="2521186"/>
          </a:xfrm>
          <a:custGeom>
            <a:avLst/>
            <a:gdLst>
              <a:gd name="T0" fmla="*/ 0 w 3175"/>
              <a:gd name="T1" fmla="*/ 0 h 1633"/>
              <a:gd name="T2" fmla="*/ 1008063 w 3175"/>
              <a:gd name="T3" fmla="*/ 2160586 h 1633"/>
              <a:gd name="T4" fmla="*/ 5040312 w 3175"/>
              <a:gd name="T5" fmla="*/ 2592386 h 1633"/>
              <a:gd name="T6" fmla="*/ 0 60000 65536"/>
              <a:gd name="T7" fmla="*/ 0 60000 65536"/>
              <a:gd name="T8" fmla="*/ 0 60000 65536"/>
              <a:gd name="T9" fmla="*/ 0 w 3175"/>
              <a:gd name="T10" fmla="*/ 0 h 1633"/>
              <a:gd name="T11" fmla="*/ 3175 w 3175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5" h="1633">
                <a:moveTo>
                  <a:pt x="0" y="0"/>
                </a:moveTo>
                <a:cubicBezTo>
                  <a:pt x="53" y="544"/>
                  <a:pt x="106" y="1089"/>
                  <a:pt x="635" y="1361"/>
                </a:cubicBezTo>
                <a:cubicBezTo>
                  <a:pt x="1164" y="1633"/>
                  <a:pt x="2169" y="1633"/>
                  <a:pt x="3175" y="16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128" tIns="42565" rIns="85128" bIns="42565"/>
          <a:lstStyle/>
          <a:p>
            <a:pPr defTabSz="851415"/>
            <a:endParaRPr lang="nb-NO" sz="1539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966946" y="527879"/>
            <a:ext cx="6853995" cy="3666253"/>
          </a:xfrm>
          <a:custGeom>
            <a:avLst/>
            <a:gdLst>
              <a:gd name="T0" fmla="*/ 0 w 4491"/>
              <a:gd name="T1" fmla="*/ 0 h 2268"/>
              <a:gd name="T2" fmla="*/ 1223962 w 4491"/>
              <a:gd name="T3" fmla="*/ 2808286 h 2268"/>
              <a:gd name="T4" fmla="*/ 7129459 w 4491"/>
              <a:gd name="T5" fmla="*/ 3600449 h 2268"/>
              <a:gd name="T6" fmla="*/ 0 60000 65536"/>
              <a:gd name="T7" fmla="*/ 0 60000 65536"/>
              <a:gd name="T8" fmla="*/ 0 60000 65536"/>
              <a:gd name="T9" fmla="*/ 0 w 4491"/>
              <a:gd name="T10" fmla="*/ 0 h 2268"/>
              <a:gd name="T11" fmla="*/ 4491 w 4491"/>
              <a:gd name="T12" fmla="*/ 2268 h 2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1" h="2268">
                <a:moveTo>
                  <a:pt x="0" y="0"/>
                </a:moveTo>
                <a:cubicBezTo>
                  <a:pt x="11" y="695"/>
                  <a:pt x="22" y="1391"/>
                  <a:pt x="771" y="1769"/>
                </a:cubicBezTo>
                <a:cubicBezTo>
                  <a:pt x="1520" y="2147"/>
                  <a:pt x="3005" y="2207"/>
                  <a:pt x="4491" y="2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128" tIns="42565" rIns="85128" bIns="42565"/>
          <a:lstStyle/>
          <a:p>
            <a:pPr defTabSz="851415"/>
            <a:endParaRPr lang="nb-NO" sz="1539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 flipV="1">
            <a:off x="8828855" y="955033"/>
            <a:ext cx="46366" cy="3872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128" tIns="42565" rIns="85128" bIns="42565"/>
          <a:lstStyle/>
          <a:p>
            <a:pPr defTabSz="851415"/>
            <a:endParaRPr lang="nb-NO" sz="1454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06013" y="156297"/>
            <a:ext cx="21172" cy="46713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128" tIns="42565" rIns="85128" bIns="42565"/>
          <a:lstStyle/>
          <a:p>
            <a:pPr defTabSz="851415"/>
            <a:endParaRPr lang="nb-NO" sz="1539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527286" y="4827630"/>
            <a:ext cx="8347936" cy="153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128" tIns="42565" rIns="85128" bIns="42565"/>
          <a:lstStyle/>
          <a:p>
            <a:pPr defTabSz="851415"/>
            <a:endParaRPr lang="nb-NO" sz="1454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525544" y="500387"/>
            <a:ext cx="6597122" cy="80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128" tIns="42565" rIns="85128" bIns="42565"/>
          <a:lstStyle/>
          <a:p>
            <a:pPr defTabSz="851415"/>
            <a:endParaRPr lang="nb-NO" sz="1539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2053986" y="934468"/>
            <a:ext cx="5180494" cy="3908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128" tIns="42565" rIns="85128" bIns="42565"/>
          <a:lstStyle/>
          <a:p>
            <a:pPr defTabSz="851415"/>
            <a:endParaRPr lang="nb-NO" sz="1454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-39668" y="756184"/>
            <a:ext cx="566770" cy="14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85128" tIns="42565" rIns="85128" bIns="42565">
            <a:spAutoFit/>
          </a:bodyPr>
          <a:lstStyle>
            <a:lvl1pPr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9pPr>
          </a:lstStyle>
          <a:p>
            <a:pPr defTabSz="851415">
              <a:spcBef>
                <a:spcPct val="50000"/>
              </a:spcBef>
            </a:pPr>
            <a:r>
              <a:rPr lang="nb-NO" sz="1283" dirty="0" smtClean="0">
                <a:solidFill>
                  <a:prstClr val="black"/>
                </a:solidFill>
                <a:latin typeface="Arial" pitchFamily="34" charset="0"/>
              </a:rPr>
              <a:t>Helseregistre og andre</a:t>
            </a:r>
            <a:endParaRPr lang="nb-NO" sz="1283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588224" y="4897491"/>
            <a:ext cx="2083992" cy="2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128" tIns="42565" rIns="85128" bIns="42565">
            <a:spAutoFit/>
          </a:bodyPr>
          <a:lstStyle>
            <a:lvl1pPr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9pPr>
          </a:lstStyle>
          <a:p>
            <a:pPr defTabSz="851415">
              <a:spcBef>
                <a:spcPct val="50000"/>
              </a:spcBef>
            </a:pPr>
            <a:r>
              <a:rPr lang="nb-NO" sz="1283" dirty="0" smtClean="0">
                <a:solidFill>
                  <a:prstClr val="black"/>
                </a:solidFill>
                <a:latin typeface="Arial" pitchFamily="34" charset="0"/>
              </a:rPr>
              <a:t>Plattform </a:t>
            </a:r>
            <a:r>
              <a:rPr lang="nb-NO" sz="1283" dirty="0" err="1" smtClean="0">
                <a:solidFill>
                  <a:prstClr val="black"/>
                </a:solidFill>
                <a:latin typeface="Arial" pitchFamily="34" charset="0"/>
              </a:rPr>
              <a:t>Helsenorge</a:t>
            </a:r>
            <a:endParaRPr lang="nb-NO" sz="1283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940362" y="332852"/>
            <a:ext cx="880583" cy="2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28" tIns="42565" rIns="85128" bIns="42565">
            <a:spAutoFit/>
          </a:bodyPr>
          <a:lstStyle>
            <a:lvl1pPr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9pPr>
          </a:lstStyle>
          <a:p>
            <a:pPr defTabSz="851415">
              <a:spcBef>
                <a:spcPct val="50000"/>
              </a:spcBef>
            </a:pPr>
            <a:r>
              <a:rPr lang="nb-NO" sz="1283" dirty="0" smtClean="0">
                <a:solidFill>
                  <a:prstClr val="black"/>
                </a:solidFill>
                <a:latin typeface="Arial" pitchFamily="34" charset="0"/>
              </a:rPr>
              <a:t>2016</a:t>
            </a:r>
            <a:endParaRPr lang="nb-NO" sz="1283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407654" y="335207"/>
            <a:ext cx="1173032" cy="2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28" tIns="42565" rIns="85128" bIns="42565">
            <a:spAutoFit/>
          </a:bodyPr>
          <a:lstStyle>
            <a:lvl1pPr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9pPr>
          </a:lstStyle>
          <a:p>
            <a:pPr defTabSz="851415">
              <a:spcBef>
                <a:spcPct val="50000"/>
              </a:spcBef>
            </a:pPr>
            <a:r>
              <a:rPr lang="nb-NO" sz="1283" dirty="0" smtClean="0">
                <a:solidFill>
                  <a:prstClr val="black"/>
                </a:solidFill>
                <a:latin typeface="Arial" pitchFamily="34" charset="0"/>
              </a:rPr>
              <a:t>2017</a:t>
            </a:r>
            <a:endParaRPr lang="nb-NO" sz="1283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4405059" y="320771"/>
            <a:ext cx="1173032" cy="2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28" tIns="42565" rIns="85128" bIns="42565">
            <a:spAutoFit/>
          </a:bodyPr>
          <a:lstStyle>
            <a:lvl1pPr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9pPr>
          </a:lstStyle>
          <a:p>
            <a:pPr defTabSz="851415">
              <a:spcBef>
                <a:spcPct val="50000"/>
              </a:spcBef>
            </a:pPr>
            <a:r>
              <a:rPr lang="nb-NO" sz="1283" dirty="0" smtClean="0">
                <a:solidFill>
                  <a:prstClr val="black"/>
                </a:solidFill>
                <a:latin typeface="Arial" pitchFamily="34" charset="0"/>
              </a:rPr>
              <a:t>2018</a:t>
            </a:r>
            <a:endParaRPr lang="nb-NO" sz="1283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5694343" y="675064"/>
            <a:ext cx="1467098" cy="61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28" tIns="42565" rIns="85128" bIns="42565">
            <a:spAutoFit/>
          </a:bodyPr>
          <a:lstStyle>
            <a:lvl1pPr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9pPr>
          </a:lstStyle>
          <a:p>
            <a:pPr defTabSz="851415">
              <a:spcBef>
                <a:spcPct val="50000"/>
              </a:spcBef>
            </a:pPr>
            <a:endParaRPr lang="nb-NO" sz="855">
              <a:solidFill>
                <a:prstClr val="black"/>
              </a:solidFill>
            </a:endParaRPr>
          </a:p>
          <a:p>
            <a:pPr defTabSz="851415">
              <a:spcBef>
                <a:spcPct val="50000"/>
              </a:spcBef>
            </a:pPr>
            <a:endParaRPr lang="nb-NO" sz="855">
              <a:solidFill>
                <a:prstClr val="black"/>
              </a:solidFill>
            </a:endParaRPr>
          </a:p>
          <a:p>
            <a:pPr defTabSz="851415">
              <a:spcBef>
                <a:spcPct val="50000"/>
              </a:spcBef>
            </a:pPr>
            <a:endParaRPr lang="nb-NO" sz="855">
              <a:solidFill>
                <a:prstClr val="black"/>
              </a:solidFill>
            </a:endParaRPr>
          </a:p>
        </p:txBody>
      </p:sp>
      <p:sp>
        <p:nvSpPr>
          <p:cNvPr id="45" name="Freeform 7"/>
          <p:cNvSpPr>
            <a:spLocks/>
          </p:cNvSpPr>
          <p:nvPr/>
        </p:nvSpPr>
        <p:spPr bwMode="auto">
          <a:xfrm>
            <a:off x="5694361" y="172557"/>
            <a:ext cx="3160401" cy="1344736"/>
          </a:xfrm>
          <a:custGeom>
            <a:avLst/>
            <a:gdLst>
              <a:gd name="T0" fmla="*/ 0 w 3175"/>
              <a:gd name="T1" fmla="*/ 0 h 1633"/>
              <a:gd name="T2" fmla="*/ 1008063 w 3175"/>
              <a:gd name="T3" fmla="*/ 2160586 h 1633"/>
              <a:gd name="T4" fmla="*/ 5040312 w 3175"/>
              <a:gd name="T5" fmla="*/ 2592386 h 1633"/>
              <a:gd name="T6" fmla="*/ 0 60000 65536"/>
              <a:gd name="T7" fmla="*/ 0 60000 65536"/>
              <a:gd name="T8" fmla="*/ 0 60000 65536"/>
              <a:gd name="T9" fmla="*/ 0 w 3175"/>
              <a:gd name="T10" fmla="*/ 0 h 1633"/>
              <a:gd name="T11" fmla="*/ 3175 w 3175"/>
              <a:gd name="T12" fmla="*/ 1633 h 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5" h="1633">
                <a:moveTo>
                  <a:pt x="0" y="0"/>
                </a:moveTo>
                <a:cubicBezTo>
                  <a:pt x="53" y="544"/>
                  <a:pt x="106" y="1089"/>
                  <a:pt x="635" y="1361"/>
                </a:cubicBezTo>
                <a:cubicBezTo>
                  <a:pt x="1164" y="1633"/>
                  <a:pt x="2169" y="1633"/>
                  <a:pt x="3175" y="16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128" tIns="42565" rIns="85128" bIns="42565"/>
          <a:lstStyle/>
          <a:p>
            <a:pPr defTabSz="851415"/>
            <a:endParaRPr lang="nb-NO" sz="1539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V="1">
            <a:off x="568744" y="884382"/>
            <a:ext cx="6599366" cy="9312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128" tIns="42565" rIns="85128" bIns="42565"/>
          <a:lstStyle/>
          <a:p>
            <a:pPr defTabSz="851415"/>
            <a:endParaRPr lang="nb-NO" sz="1454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V="1">
            <a:off x="6385770" y="955036"/>
            <a:ext cx="952270" cy="38879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128" tIns="42565" rIns="85128" bIns="42565"/>
          <a:lstStyle/>
          <a:p>
            <a:pPr defTabSz="851415"/>
            <a:endParaRPr lang="nb-NO" sz="1454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2271984" y="4897491"/>
            <a:ext cx="3306106" cy="2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128" tIns="42565" rIns="85128" bIns="42565">
            <a:spAutoFit/>
          </a:bodyPr>
          <a:lstStyle>
            <a:lvl1pPr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9pPr>
          </a:lstStyle>
          <a:p>
            <a:pPr defTabSz="851415">
              <a:spcBef>
                <a:spcPct val="50000"/>
              </a:spcBef>
            </a:pPr>
            <a:r>
              <a:rPr lang="nb-NO" sz="1283" dirty="0" smtClean="0">
                <a:solidFill>
                  <a:prstClr val="black"/>
                </a:solidFill>
                <a:latin typeface="Arial" pitchFamily="34" charset="0"/>
              </a:rPr>
              <a:t>Primærhelsetjenesten</a:t>
            </a:r>
            <a:endParaRPr lang="nb-NO" sz="1283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5" name="TekstSylinder 64"/>
          <p:cNvSpPr txBox="1"/>
          <p:nvPr/>
        </p:nvSpPr>
        <p:spPr>
          <a:xfrm>
            <a:off x="975953" y="2072759"/>
            <a:ext cx="150275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200" b="1">
                <a:solidFill>
                  <a:srgbClr val="303030"/>
                </a:solidFill>
                <a:cs typeface="Arial"/>
              </a:defRPr>
            </a:lvl1pPr>
          </a:lstStyle>
          <a:p>
            <a:r>
              <a:rPr lang="nb-NO" dirty="0">
                <a:ea typeface="MS PGothic" panose="020B0600070205080204" pitchFamily="34" charset="-128"/>
              </a:rPr>
              <a:t>[K]-</a:t>
            </a:r>
            <a:r>
              <a:rPr lang="nb-NO" b="0" dirty="0">
                <a:ea typeface="MS PGothic" panose="020B0600070205080204" pitchFamily="34" charset="-128"/>
              </a:rPr>
              <a:t>Digitale skjema </a:t>
            </a:r>
          </a:p>
        </p:txBody>
      </p:sp>
      <p:sp>
        <p:nvSpPr>
          <p:cNvPr id="66" name="TekstSylinder 65"/>
          <p:cNvSpPr txBox="1"/>
          <p:nvPr/>
        </p:nvSpPr>
        <p:spPr>
          <a:xfrm>
            <a:off x="395541" y="2328884"/>
            <a:ext cx="200508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[A]-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Endringer varselprofil</a:t>
            </a:r>
          </a:p>
        </p:txBody>
      </p:sp>
      <p:sp>
        <p:nvSpPr>
          <p:cNvPr id="67" name="TekstSylinder 66"/>
          <p:cNvSpPr txBox="1"/>
          <p:nvPr/>
        </p:nvSpPr>
        <p:spPr>
          <a:xfrm>
            <a:off x="611562" y="4626385"/>
            <a:ext cx="166042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[E]-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Felles nettløsning</a:t>
            </a:r>
          </a:p>
        </p:txBody>
      </p:sp>
      <p:sp>
        <p:nvSpPr>
          <p:cNvPr id="71" name="TekstSylinder 70"/>
          <p:cNvSpPr txBox="1"/>
          <p:nvPr/>
        </p:nvSpPr>
        <p:spPr>
          <a:xfrm>
            <a:off x="899592" y="3200750"/>
            <a:ext cx="150806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[B]-</a:t>
            </a:r>
            <a:r>
              <a:rPr lang="nb-NO" sz="1200" dirty="0" err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eKonsultasjon</a:t>
            </a:r>
            <a:endParaRPr lang="nb-NO" sz="1200" dirty="0">
              <a:solidFill>
                <a:srgbClr val="303030"/>
              </a:solidFill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72" name="TekstSylinder 71"/>
          <p:cNvSpPr txBox="1"/>
          <p:nvPr/>
        </p:nvSpPr>
        <p:spPr>
          <a:xfrm>
            <a:off x="1619676" y="4380607"/>
            <a:ext cx="1451503" cy="276999"/>
          </a:xfrm>
          <a:prstGeom prst="rect">
            <a:avLst/>
          </a:prstGeom>
          <a:gradFill flip="none" rotWithShape="1">
            <a:gsLst>
              <a:gs pos="5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0">
                <a:srgbClr val="BCE292"/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[H]-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Pasientreiser</a:t>
            </a:r>
          </a:p>
        </p:txBody>
      </p:sp>
      <p:sp>
        <p:nvSpPr>
          <p:cNvPr id="73" name="TekstSylinder 72"/>
          <p:cNvSpPr txBox="1"/>
          <p:nvPr/>
        </p:nvSpPr>
        <p:spPr>
          <a:xfrm>
            <a:off x="6804249" y="4670954"/>
            <a:ext cx="214217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Hjelpetjenester i brukerflate</a:t>
            </a:r>
          </a:p>
        </p:txBody>
      </p:sp>
      <p:sp>
        <p:nvSpPr>
          <p:cNvPr id="74" name="TekstSylinder 73"/>
          <p:cNvSpPr txBox="1"/>
          <p:nvPr/>
        </p:nvSpPr>
        <p:spPr>
          <a:xfrm>
            <a:off x="683573" y="3014831"/>
            <a:ext cx="172408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200" b="1">
                <a:solidFill>
                  <a:srgbClr val="303030"/>
                </a:solidFill>
                <a:cs typeface="Arial"/>
              </a:defRPr>
            </a:lvl1pPr>
          </a:lstStyle>
          <a:p>
            <a:r>
              <a:rPr lang="nb-NO" dirty="0">
                <a:ea typeface="MS PGothic" panose="020B0600070205080204" pitchFamily="34" charset="-128"/>
              </a:rPr>
              <a:t>[A]-</a:t>
            </a:r>
            <a:r>
              <a:rPr lang="nb-NO" b="0" dirty="0">
                <a:ea typeface="MS PGothic" panose="020B0600070205080204" pitchFamily="34" charset="-128"/>
              </a:rPr>
              <a:t>Selvbooking timer</a:t>
            </a:r>
          </a:p>
        </p:txBody>
      </p:sp>
      <p:sp>
        <p:nvSpPr>
          <p:cNvPr id="75" name="TekstSylinder 74"/>
          <p:cNvSpPr txBox="1"/>
          <p:nvPr/>
        </p:nvSpPr>
        <p:spPr>
          <a:xfrm>
            <a:off x="650661" y="3424313"/>
            <a:ext cx="240917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200" b="1">
                <a:solidFill>
                  <a:srgbClr val="303030"/>
                </a:solidFill>
                <a:cs typeface="Arial"/>
              </a:defRPr>
            </a:lvl1pPr>
          </a:lstStyle>
          <a:p>
            <a:r>
              <a:rPr lang="nb-NO" dirty="0">
                <a:ea typeface="MS PGothic" panose="020B0600070205080204" pitchFamily="34" charset="-128"/>
              </a:rPr>
              <a:t>[B]-</a:t>
            </a:r>
            <a:r>
              <a:rPr lang="nb-NO" b="0" dirty="0">
                <a:ea typeface="MS PGothic" panose="020B0600070205080204" pitchFamily="34" charset="-128"/>
              </a:rPr>
              <a:t>Dialog forløpskoordinator </a:t>
            </a:r>
          </a:p>
        </p:txBody>
      </p:sp>
      <p:sp>
        <p:nvSpPr>
          <p:cNvPr id="93" name="TekstSylinder 92"/>
          <p:cNvSpPr txBox="1"/>
          <p:nvPr/>
        </p:nvSpPr>
        <p:spPr>
          <a:xfrm>
            <a:off x="2400618" y="1555083"/>
            <a:ext cx="187689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[B]-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Symptomavklaring</a:t>
            </a:r>
          </a:p>
        </p:txBody>
      </p:sp>
      <p:sp>
        <p:nvSpPr>
          <p:cNvPr id="94" name="TekstSylinder 93"/>
          <p:cNvSpPr txBox="1"/>
          <p:nvPr/>
        </p:nvSpPr>
        <p:spPr>
          <a:xfrm>
            <a:off x="2217569" y="1817327"/>
            <a:ext cx="199439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[C]-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Medisinske prøvesvar</a:t>
            </a:r>
          </a:p>
        </p:txBody>
      </p:sp>
      <p:sp>
        <p:nvSpPr>
          <p:cNvPr id="95" name="TekstSylinder 94"/>
          <p:cNvSpPr txBox="1"/>
          <p:nvPr/>
        </p:nvSpPr>
        <p:spPr>
          <a:xfrm>
            <a:off x="2523820" y="2080334"/>
            <a:ext cx="240893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[C]-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Felles legemiddelvisning ?</a:t>
            </a:r>
          </a:p>
        </p:txBody>
      </p:sp>
      <p:sp>
        <p:nvSpPr>
          <p:cNvPr id="96" name="TekstSylinder 95"/>
          <p:cNvSpPr txBox="1"/>
          <p:nvPr/>
        </p:nvSpPr>
        <p:spPr>
          <a:xfrm>
            <a:off x="6784131" y="4001467"/>
            <a:ext cx="182032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[D]-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Oppslagsverk term</a:t>
            </a:r>
          </a:p>
        </p:txBody>
      </p:sp>
      <p:sp>
        <p:nvSpPr>
          <p:cNvPr id="97" name="TekstSylinder 96"/>
          <p:cNvSpPr txBox="1"/>
          <p:nvPr/>
        </p:nvSpPr>
        <p:spPr>
          <a:xfrm>
            <a:off x="2576158" y="2404370"/>
            <a:ext cx="241541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[D]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-Personlig kunnskapssenter</a:t>
            </a:r>
          </a:p>
        </p:txBody>
      </p:sp>
      <p:sp>
        <p:nvSpPr>
          <p:cNvPr id="98" name="TekstSylinder 97"/>
          <p:cNvSpPr txBox="1"/>
          <p:nvPr/>
        </p:nvSpPr>
        <p:spPr>
          <a:xfrm>
            <a:off x="2339756" y="4651142"/>
            <a:ext cx="2377693" cy="276999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[E]-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Behandlerhistorikk, fastlege</a:t>
            </a:r>
          </a:p>
        </p:txBody>
      </p:sp>
      <p:sp>
        <p:nvSpPr>
          <p:cNvPr id="100" name="TekstSylinder 99"/>
          <p:cNvSpPr txBox="1"/>
          <p:nvPr/>
        </p:nvSpPr>
        <p:spPr>
          <a:xfrm>
            <a:off x="2830905" y="2706371"/>
            <a:ext cx="253318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72000" rIns="72000" rtlCol="0">
            <a:spAutoFit/>
          </a:bodyPr>
          <a:lstStyle/>
          <a:p>
            <a:r>
              <a:rPr lang="nb-NO" sz="14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</a:t>
            </a:r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E]-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Behandlerhistorikk, spesialist</a:t>
            </a:r>
          </a:p>
        </p:txBody>
      </p:sp>
      <p:sp>
        <p:nvSpPr>
          <p:cNvPr id="101" name="TekstSylinder 100"/>
          <p:cNvSpPr txBox="1"/>
          <p:nvPr/>
        </p:nvSpPr>
        <p:spPr>
          <a:xfrm>
            <a:off x="1619672" y="4109408"/>
            <a:ext cx="1964124" cy="276999"/>
          </a:xfrm>
          <a:prstGeom prst="rect">
            <a:avLst/>
          </a:prstGeom>
          <a:gradFill flip="none" rotWithShape="1">
            <a:gsLst>
              <a:gs pos="0">
                <a:srgbClr val="BCE292"/>
              </a:gs>
              <a:gs pos="49000">
                <a:schemeClr val="accent2">
                  <a:lumMod val="40000"/>
                  <a:lumOff val="60000"/>
                </a:schemeClr>
              </a:gs>
              <a:gs pos="98000">
                <a:schemeClr val="accent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[E]-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Velg behandlingssted</a:t>
            </a:r>
          </a:p>
        </p:txBody>
      </p:sp>
      <p:sp>
        <p:nvSpPr>
          <p:cNvPr id="102" name="TekstSylinder 101"/>
          <p:cNvSpPr txBox="1"/>
          <p:nvPr/>
        </p:nvSpPr>
        <p:spPr>
          <a:xfrm>
            <a:off x="755577" y="3902828"/>
            <a:ext cx="194350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[G]-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Pilot beslutningsstøtte</a:t>
            </a:r>
          </a:p>
        </p:txBody>
      </p:sp>
      <p:sp>
        <p:nvSpPr>
          <p:cNvPr id="103" name="TekstSylinder 102"/>
          <p:cNvSpPr txBox="1"/>
          <p:nvPr/>
        </p:nvSpPr>
        <p:spPr>
          <a:xfrm>
            <a:off x="611560" y="627534"/>
            <a:ext cx="216024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[C]- 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Livmorhalsprogrammet</a:t>
            </a:r>
          </a:p>
        </p:txBody>
      </p:sp>
      <p:sp>
        <p:nvSpPr>
          <p:cNvPr id="104" name="TekstSylinder 103"/>
          <p:cNvSpPr txBox="1"/>
          <p:nvPr/>
        </p:nvSpPr>
        <p:spPr>
          <a:xfrm>
            <a:off x="5076775" y="1234815"/>
            <a:ext cx="179948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[I]-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Samhandlingsarena</a:t>
            </a:r>
          </a:p>
        </p:txBody>
      </p:sp>
      <p:sp>
        <p:nvSpPr>
          <p:cNvPr id="105" name="TekstSylinder 104"/>
          <p:cNvSpPr txBox="1"/>
          <p:nvPr/>
        </p:nvSpPr>
        <p:spPr>
          <a:xfrm>
            <a:off x="6669154" y="4443174"/>
            <a:ext cx="171927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nn-NO"/>
            </a:defPPr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30303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nb-NO" dirty="0"/>
              <a:t>[J</a:t>
            </a:r>
            <a:r>
              <a:rPr lang="nb-NO" b="0" dirty="0"/>
              <a:t>]-Personvern del 2</a:t>
            </a:r>
          </a:p>
        </p:txBody>
      </p:sp>
      <p:sp>
        <p:nvSpPr>
          <p:cNvPr id="106" name="TekstSylinder 105"/>
          <p:cNvSpPr txBox="1"/>
          <p:nvPr/>
        </p:nvSpPr>
        <p:spPr>
          <a:xfrm>
            <a:off x="5008159" y="2949794"/>
            <a:ext cx="2008907" cy="276999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[A]-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Selvbooking timer</a:t>
            </a:r>
          </a:p>
        </p:txBody>
      </p:sp>
      <p:sp>
        <p:nvSpPr>
          <p:cNvPr id="107" name="TekstSylinder 106"/>
          <p:cNvSpPr txBox="1"/>
          <p:nvPr/>
        </p:nvSpPr>
        <p:spPr>
          <a:xfrm>
            <a:off x="4640860" y="4138025"/>
            <a:ext cx="1833816" cy="276999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[A]-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Vise/</a:t>
            </a:r>
            <a:r>
              <a:rPr lang="nb-NO" sz="1200" dirty="0" err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adm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 time</a:t>
            </a:r>
          </a:p>
        </p:txBody>
      </p:sp>
      <p:sp>
        <p:nvSpPr>
          <p:cNvPr id="108" name="TekstSylinder 107"/>
          <p:cNvSpPr txBox="1"/>
          <p:nvPr/>
        </p:nvSpPr>
        <p:spPr>
          <a:xfrm>
            <a:off x="6367910" y="1383620"/>
            <a:ext cx="1300434" cy="276999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[A]-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Avrop time</a:t>
            </a:r>
          </a:p>
        </p:txBody>
      </p:sp>
      <p:sp>
        <p:nvSpPr>
          <p:cNvPr id="109" name="TekstSylinder 108"/>
          <p:cNvSpPr txBox="1"/>
          <p:nvPr/>
        </p:nvSpPr>
        <p:spPr>
          <a:xfrm>
            <a:off x="3059835" y="4399901"/>
            <a:ext cx="1657613" cy="276999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[B]-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Dialog behandler</a:t>
            </a:r>
          </a:p>
        </p:txBody>
      </p:sp>
      <p:sp>
        <p:nvSpPr>
          <p:cNvPr id="111" name="TekstSylinder 110"/>
          <p:cNvSpPr txBox="1"/>
          <p:nvPr/>
        </p:nvSpPr>
        <p:spPr>
          <a:xfrm>
            <a:off x="4283969" y="3229268"/>
            <a:ext cx="1656184" cy="276999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[B]-</a:t>
            </a:r>
            <a:r>
              <a:rPr lang="nb-NO" sz="120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Strukturert dialog</a:t>
            </a:r>
            <a:endParaRPr lang="nb-NO" sz="1200" dirty="0">
              <a:solidFill>
                <a:srgbClr val="303030"/>
              </a:solidFill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12" name="TekstSylinder 111"/>
          <p:cNvSpPr txBox="1"/>
          <p:nvPr/>
        </p:nvSpPr>
        <p:spPr>
          <a:xfrm>
            <a:off x="5758890" y="1726544"/>
            <a:ext cx="1621422" cy="276999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[B]-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Individuell plan</a:t>
            </a:r>
          </a:p>
        </p:txBody>
      </p:sp>
      <p:sp>
        <p:nvSpPr>
          <p:cNvPr id="113" name="TekstSylinder 112"/>
          <p:cNvSpPr txBox="1"/>
          <p:nvPr/>
        </p:nvSpPr>
        <p:spPr>
          <a:xfrm>
            <a:off x="5370476" y="2409735"/>
            <a:ext cx="1413655" cy="276999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[F]-</a:t>
            </a:r>
            <a:r>
              <a:rPr lang="nb-NO" sz="120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Innsyn journal</a:t>
            </a:r>
            <a:endParaRPr lang="nb-NO" sz="1200" dirty="0">
              <a:solidFill>
                <a:srgbClr val="303030"/>
              </a:solidFill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14" name="TekstSylinder 113"/>
          <p:cNvSpPr txBox="1"/>
          <p:nvPr/>
        </p:nvSpPr>
        <p:spPr>
          <a:xfrm>
            <a:off x="3491880" y="3733040"/>
            <a:ext cx="1823856" cy="276999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[C]-</a:t>
            </a:r>
            <a:r>
              <a:rPr lang="nb-NO" sz="120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Tilpasset helseinfo</a:t>
            </a:r>
            <a:endParaRPr lang="nb-NO" sz="1200" dirty="0">
              <a:solidFill>
                <a:srgbClr val="303030"/>
              </a:solidFill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16" name="TekstSylinder 115"/>
          <p:cNvSpPr txBox="1"/>
          <p:nvPr/>
        </p:nvSpPr>
        <p:spPr>
          <a:xfrm>
            <a:off x="5071951" y="3517016"/>
            <a:ext cx="1300250" cy="276999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[H</a:t>
            </a:r>
            <a:r>
              <a:rPr lang="nb-NO" sz="120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]-Innsyn sak</a:t>
            </a:r>
            <a:endParaRPr lang="nb-NO" sz="1200" dirty="0">
              <a:solidFill>
                <a:srgbClr val="303030"/>
              </a:solidFill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17" name="TekstSylinder 116"/>
          <p:cNvSpPr txBox="1"/>
          <p:nvPr/>
        </p:nvSpPr>
        <p:spPr>
          <a:xfrm>
            <a:off x="589728" y="915566"/>
            <a:ext cx="26250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[C]- 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Oppslag (kreft-, vaksine-, &amp; </a:t>
            </a:r>
            <a:r>
              <a:rPr lang="nb-NO" sz="1200" dirty="0" err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nasj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. fødselsregister) Søke om innsyn (alle andre registre)</a:t>
            </a:r>
          </a:p>
        </p:txBody>
      </p:sp>
      <p:sp>
        <p:nvSpPr>
          <p:cNvPr id="131" name="TekstSylinder 130"/>
          <p:cNvSpPr txBox="1"/>
          <p:nvPr/>
        </p:nvSpPr>
        <p:spPr>
          <a:xfrm>
            <a:off x="589731" y="1509502"/>
            <a:ext cx="137721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[J]- 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Reservasjon</a:t>
            </a:r>
          </a:p>
        </p:txBody>
      </p:sp>
      <p:sp>
        <p:nvSpPr>
          <p:cNvPr id="134" name="TekstSylinder 133"/>
          <p:cNvSpPr txBox="1"/>
          <p:nvPr/>
        </p:nvSpPr>
        <p:spPr>
          <a:xfrm>
            <a:off x="4860033" y="4649234"/>
            <a:ext cx="1411103" cy="307777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</a:t>
            </a:r>
            <a:r>
              <a:rPr lang="nb-NO" sz="1200" b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E]- </a:t>
            </a:r>
            <a:r>
              <a:rPr lang="nb-NO" sz="120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Bytt 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Fastlege</a:t>
            </a:r>
          </a:p>
        </p:txBody>
      </p:sp>
      <p:sp>
        <p:nvSpPr>
          <p:cNvPr id="135" name="TekstSylinder 12"/>
          <p:cNvSpPr txBox="1"/>
          <p:nvPr/>
        </p:nvSpPr>
        <p:spPr>
          <a:xfrm>
            <a:off x="5540112" y="1977687"/>
            <a:ext cx="1552168" cy="276999"/>
          </a:xfrm>
          <a:prstGeom prst="rect">
            <a:avLst/>
          </a:prstGeom>
          <a:solidFill>
            <a:srgbClr val="BCE292"/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[C]-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Egen helseinfo</a:t>
            </a:r>
          </a:p>
        </p:txBody>
      </p:sp>
      <p:sp>
        <p:nvSpPr>
          <p:cNvPr id="136" name="TekstSylinder 14"/>
          <p:cNvSpPr txBox="1"/>
          <p:nvPr/>
        </p:nvSpPr>
        <p:spPr>
          <a:xfrm>
            <a:off x="7213080" y="4220117"/>
            <a:ext cx="148884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[K]-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Digitale skjema</a:t>
            </a:r>
          </a:p>
        </p:txBody>
      </p:sp>
      <p:sp>
        <p:nvSpPr>
          <p:cNvPr id="24" name="TekstSylinder 138"/>
          <p:cNvSpPr txBox="1"/>
          <p:nvPr/>
        </p:nvSpPr>
        <p:spPr>
          <a:xfrm>
            <a:off x="430403" y="1788319"/>
            <a:ext cx="182203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[F]-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Innsyn journal XDS</a:t>
            </a:r>
          </a:p>
        </p:txBody>
      </p:sp>
      <p:sp>
        <p:nvSpPr>
          <p:cNvPr id="138" name="TekstSylinder 137"/>
          <p:cNvSpPr txBox="1"/>
          <p:nvPr/>
        </p:nvSpPr>
        <p:spPr>
          <a:xfrm>
            <a:off x="395541" y="2571753"/>
            <a:ext cx="200508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[A]- D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ialogprofil</a:t>
            </a:r>
          </a:p>
        </p:txBody>
      </p:sp>
      <p:sp>
        <p:nvSpPr>
          <p:cNvPr id="133" name="Rektangel 132"/>
          <p:cNvSpPr/>
          <p:nvPr/>
        </p:nvSpPr>
        <p:spPr bwMode="auto">
          <a:xfrm>
            <a:off x="6474676" y="15824"/>
            <a:ext cx="2471744" cy="3458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37" name="TekstSylinder 3"/>
          <p:cNvSpPr txBox="1"/>
          <p:nvPr/>
        </p:nvSpPr>
        <p:spPr>
          <a:xfrm>
            <a:off x="0" y="15823"/>
            <a:ext cx="92525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Tentativt </a:t>
            </a:r>
            <a:r>
              <a:rPr lang="nb-NO" sz="2000" b="1" dirty="0" err="1" smtClean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veiikart</a:t>
            </a:r>
            <a:r>
              <a:rPr lang="nb-NO" sz="2000" b="1" dirty="0" smtClean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 </a:t>
            </a:r>
            <a:r>
              <a:rPr lang="nb-NO" sz="20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for tjenester på </a:t>
            </a:r>
            <a:r>
              <a:rPr lang="nb-NO" sz="2000" b="1" dirty="0" smtClean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helsenorge.no</a:t>
            </a:r>
            <a:endParaRPr lang="nb-NO" sz="2000" b="1" dirty="0">
              <a:solidFill>
                <a:srgbClr val="303030"/>
              </a:solidFill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40" name="TekstSylinder 139"/>
          <p:cNvSpPr txBox="1"/>
          <p:nvPr/>
        </p:nvSpPr>
        <p:spPr>
          <a:xfrm>
            <a:off x="7135191" y="2417863"/>
            <a:ext cx="182032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[D]-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Eksterne </a:t>
            </a:r>
            <a:r>
              <a:rPr lang="nb-NO" sz="1200" dirty="0" err="1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Apper</a:t>
            </a:r>
            <a:endParaRPr lang="nb-NO" sz="1200" dirty="0">
              <a:solidFill>
                <a:srgbClr val="303030"/>
              </a:solidFill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32" name="TekstSylinder 131"/>
          <p:cNvSpPr txBox="1"/>
          <p:nvPr/>
        </p:nvSpPr>
        <p:spPr>
          <a:xfrm>
            <a:off x="650660" y="3669220"/>
            <a:ext cx="218024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[B]-</a:t>
            </a:r>
            <a:r>
              <a:rPr lang="nb-NO" sz="1200" dirty="0">
                <a:solidFill>
                  <a:srgbClr val="303030"/>
                </a:solidFill>
                <a:ea typeface="MS PGothic" panose="020B0600070205080204" pitchFamily="34" charset="-128"/>
                <a:cs typeface="Arial"/>
              </a:rPr>
              <a:t>Piloter velferdsteknologi</a:t>
            </a:r>
            <a:endParaRPr lang="nb-NO" sz="1600" dirty="0">
              <a:solidFill>
                <a:srgbClr val="303030"/>
              </a:solidFill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41" name="TekstSylinder 140"/>
          <p:cNvSpPr txBox="1"/>
          <p:nvPr/>
        </p:nvSpPr>
        <p:spPr>
          <a:xfrm>
            <a:off x="451123" y="2813294"/>
            <a:ext cx="152858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200" b="1">
                <a:solidFill>
                  <a:srgbClr val="303030"/>
                </a:solidFill>
                <a:cs typeface="Arial"/>
              </a:defRPr>
            </a:lvl1pPr>
          </a:lstStyle>
          <a:p>
            <a:r>
              <a:rPr lang="nb-NO" dirty="0">
                <a:ea typeface="MS PGothic" panose="020B0600070205080204" pitchFamily="34" charset="-128"/>
              </a:rPr>
              <a:t>[A</a:t>
            </a:r>
            <a:r>
              <a:rPr lang="nb-NO" dirty="0" smtClean="0">
                <a:ea typeface="MS PGothic" panose="020B0600070205080204" pitchFamily="34" charset="-128"/>
              </a:rPr>
              <a:t>]-</a:t>
            </a:r>
            <a:r>
              <a:rPr lang="nb-NO" b="0" dirty="0" smtClean="0">
                <a:ea typeface="MS PGothic" panose="020B0600070205080204" pitchFamily="34" charset="-128"/>
              </a:rPr>
              <a:t>Vise timeavtaler</a:t>
            </a:r>
            <a:endParaRPr lang="nb-NO" b="0" dirty="0">
              <a:ea typeface="MS PGothic" panose="020B0600070205080204" pitchFamily="34" charset="-128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136672" y="2615180"/>
            <a:ext cx="369345" cy="185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85128" tIns="42565" rIns="85128" bIns="42565">
            <a:spAutoFit/>
          </a:bodyPr>
          <a:lstStyle>
            <a:lvl1pPr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"/>
                <a:ea typeface="MS PGothic" pitchFamily="34" charset="-128"/>
              </a:defRPr>
            </a:lvl9pPr>
          </a:lstStyle>
          <a:p>
            <a:pPr defTabSz="851415">
              <a:spcBef>
                <a:spcPct val="50000"/>
              </a:spcBef>
            </a:pPr>
            <a:r>
              <a:rPr lang="nb-NO" sz="1283" dirty="0" err="1" smtClean="0">
                <a:solidFill>
                  <a:prstClr val="black"/>
                </a:solidFill>
                <a:latin typeface="Arial" pitchFamily="34" charset="0"/>
              </a:rPr>
              <a:t>Spesiealisthelsetjensten</a:t>
            </a:r>
            <a:endParaRPr lang="nb-NO" sz="1283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68" name="Gruppe 67"/>
          <p:cNvGrpSpPr/>
          <p:nvPr/>
        </p:nvGrpSpPr>
        <p:grpSpPr>
          <a:xfrm>
            <a:off x="7168110" y="399783"/>
            <a:ext cx="1900710" cy="708334"/>
            <a:chOff x="240835" y="1697839"/>
            <a:chExt cx="8424387" cy="4345947"/>
          </a:xfrm>
        </p:grpSpPr>
        <p:sp>
          <p:nvSpPr>
            <p:cNvPr id="69" name="Rektangel 68"/>
            <p:cNvSpPr/>
            <p:nvPr/>
          </p:nvSpPr>
          <p:spPr bwMode="auto">
            <a:xfrm>
              <a:off x="5155517" y="2350942"/>
              <a:ext cx="286368" cy="27546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 dirty="0">
                <a:solidFill>
                  <a:srgbClr val="FFFFFF"/>
                </a:solidFill>
              </a:endParaRPr>
            </a:p>
          </p:txBody>
        </p:sp>
        <p:sp>
          <p:nvSpPr>
            <p:cNvPr id="70" name="Rektangel 69"/>
            <p:cNvSpPr/>
            <p:nvPr/>
          </p:nvSpPr>
          <p:spPr bwMode="auto">
            <a:xfrm>
              <a:off x="1710348" y="2350942"/>
              <a:ext cx="1224136" cy="27546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 dirty="0">
                <a:solidFill>
                  <a:srgbClr val="FFFFFF"/>
                </a:solidFill>
              </a:endParaRPr>
            </a:p>
          </p:txBody>
        </p:sp>
        <p:sp>
          <p:nvSpPr>
            <p:cNvPr id="77" name="Rektangel 76"/>
            <p:cNvSpPr/>
            <p:nvPr/>
          </p:nvSpPr>
          <p:spPr bwMode="auto">
            <a:xfrm>
              <a:off x="1710349" y="5177626"/>
              <a:ext cx="2016224" cy="86409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78" name="Rektangel 77"/>
            <p:cNvSpPr/>
            <p:nvPr/>
          </p:nvSpPr>
          <p:spPr bwMode="auto">
            <a:xfrm>
              <a:off x="3006492" y="3116679"/>
              <a:ext cx="2088232" cy="83795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79" name="Rektangel 78"/>
            <p:cNvSpPr/>
            <p:nvPr/>
          </p:nvSpPr>
          <p:spPr bwMode="auto">
            <a:xfrm>
              <a:off x="3006492" y="2353180"/>
              <a:ext cx="2088232" cy="7040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0" name="Rektangel 79"/>
            <p:cNvSpPr/>
            <p:nvPr/>
          </p:nvSpPr>
          <p:spPr bwMode="auto">
            <a:xfrm>
              <a:off x="3006492" y="4014047"/>
              <a:ext cx="2088232" cy="7055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1" name="Rektangel 80"/>
            <p:cNvSpPr/>
            <p:nvPr/>
          </p:nvSpPr>
          <p:spPr bwMode="auto">
            <a:xfrm>
              <a:off x="5483051" y="2253685"/>
              <a:ext cx="90010" cy="3790101"/>
            </a:xfrm>
            <a:prstGeom prst="rect">
              <a:avLst/>
            </a:prstGeom>
            <a:solidFill>
              <a:srgbClr val="1E00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2" name="Rektangel 81"/>
            <p:cNvSpPr/>
            <p:nvPr/>
          </p:nvSpPr>
          <p:spPr bwMode="auto">
            <a:xfrm>
              <a:off x="5483051" y="5177626"/>
              <a:ext cx="90010" cy="858150"/>
            </a:xfrm>
            <a:prstGeom prst="rect">
              <a:avLst/>
            </a:prstGeom>
            <a:solidFill>
              <a:srgbClr val="2A0026"/>
            </a:solidFill>
            <a:ln w="9525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3" name="Rektangel 82"/>
            <p:cNvSpPr/>
            <p:nvPr/>
          </p:nvSpPr>
          <p:spPr bwMode="auto">
            <a:xfrm>
              <a:off x="1548330" y="1920771"/>
              <a:ext cx="90010" cy="4120953"/>
            </a:xfrm>
            <a:prstGeom prst="rect">
              <a:avLst/>
            </a:prstGeom>
            <a:solidFill>
              <a:srgbClr val="1E00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4" name="Rektangel 83"/>
            <p:cNvSpPr/>
            <p:nvPr/>
          </p:nvSpPr>
          <p:spPr bwMode="auto">
            <a:xfrm>
              <a:off x="3006492" y="4778987"/>
              <a:ext cx="2088232" cy="33191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5" name="Rektangel 84"/>
            <p:cNvSpPr/>
            <p:nvPr/>
          </p:nvSpPr>
          <p:spPr bwMode="auto">
            <a:xfrm rot="17281825">
              <a:off x="4370122" y="423172"/>
              <a:ext cx="87489" cy="2989387"/>
            </a:xfrm>
            <a:prstGeom prst="rect">
              <a:avLst/>
            </a:prstGeom>
            <a:solidFill>
              <a:srgbClr val="1E00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6" name="Rektangel 85"/>
            <p:cNvSpPr/>
            <p:nvPr/>
          </p:nvSpPr>
          <p:spPr bwMode="auto">
            <a:xfrm rot="4318175" flipV="1">
              <a:off x="2086610" y="805034"/>
              <a:ext cx="101249" cy="1886860"/>
            </a:xfrm>
            <a:prstGeom prst="rect">
              <a:avLst/>
            </a:prstGeom>
            <a:solidFill>
              <a:srgbClr val="1E001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grpSp>
          <p:nvGrpSpPr>
            <p:cNvPr id="87" name="Gruppe 86"/>
            <p:cNvGrpSpPr/>
            <p:nvPr/>
          </p:nvGrpSpPr>
          <p:grpSpPr>
            <a:xfrm>
              <a:off x="240835" y="4970598"/>
              <a:ext cx="1172389" cy="1060872"/>
              <a:chOff x="1442737" y="5029200"/>
              <a:chExt cx="1473675" cy="1333500"/>
            </a:xfrm>
          </p:grpSpPr>
          <p:pic>
            <p:nvPicPr>
              <p:cNvPr id="129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8" r="65037" b="42236"/>
              <a:stretch/>
            </p:blipFill>
            <p:spPr>
              <a:xfrm>
                <a:off x="1442737" y="5029200"/>
                <a:ext cx="998170" cy="1333500"/>
              </a:xfrm>
              <a:prstGeom prst="rect">
                <a:avLst/>
              </a:prstGeom>
              <a:effectLst/>
            </p:spPr>
          </p:pic>
          <p:sp>
            <p:nvSpPr>
              <p:cNvPr id="130" name="Freeform 10"/>
              <p:cNvSpPr>
                <a:spLocks noEditPoints="1"/>
              </p:cNvSpPr>
              <p:nvPr/>
            </p:nvSpPr>
            <p:spPr bwMode="auto">
              <a:xfrm>
                <a:off x="2229761" y="5191743"/>
                <a:ext cx="686651" cy="1164802"/>
              </a:xfrm>
              <a:custGeom>
                <a:avLst/>
                <a:gdLst>
                  <a:gd name="T0" fmla="*/ 1342 w 1999"/>
                  <a:gd name="T1" fmla="*/ 428 h 3599"/>
                  <a:gd name="T2" fmla="*/ 1322 w 1999"/>
                  <a:gd name="T3" fmla="*/ 352 h 3599"/>
                  <a:gd name="T4" fmla="*/ 1297 w 1999"/>
                  <a:gd name="T5" fmla="*/ 239 h 3599"/>
                  <a:gd name="T6" fmla="*/ 1294 w 1999"/>
                  <a:gd name="T7" fmla="*/ 131 h 3599"/>
                  <a:gd name="T8" fmla="*/ 1377 w 1999"/>
                  <a:gd name="T9" fmla="*/ 40 h 3599"/>
                  <a:gd name="T10" fmla="*/ 1546 w 1999"/>
                  <a:gd name="T11" fmla="*/ 5 h 3599"/>
                  <a:gd name="T12" fmla="*/ 1593 w 1999"/>
                  <a:gd name="T13" fmla="*/ 82 h 3599"/>
                  <a:gd name="T14" fmla="*/ 1637 w 1999"/>
                  <a:gd name="T15" fmla="*/ 169 h 3599"/>
                  <a:gd name="T16" fmla="*/ 1651 w 1999"/>
                  <a:gd name="T17" fmla="*/ 268 h 3599"/>
                  <a:gd name="T18" fmla="*/ 1625 w 1999"/>
                  <a:gd name="T19" fmla="*/ 470 h 3599"/>
                  <a:gd name="T20" fmla="*/ 1616 w 1999"/>
                  <a:gd name="T21" fmla="*/ 554 h 3599"/>
                  <a:gd name="T22" fmla="*/ 1665 w 1999"/>
                  <a:gd name="T23" fmla="*/ 589 h 3599"/>
                  <a:gd name="T24" fmla="*/ 1750 w 1999"/>
                  <a:gd name="T25" fmla="*/ 636 h 3599"/>
                  <a:gd name="T26" fmla="*/ 1853 w 1999"/>
                  <a:gd name="T27" fmla="*/ 763 h 3599"/>
                  <a:gd name="T28" fmla="*/ 1945 w 1999"/>
                  <a:gd name="T29" fmla="*/ 1083 h 3599"/>
                  <a:gd name="T30" fmla="*/ 1999 w 1999"/>
                  <a:gd name="T31" fmla="*/ 1247 h 3599"/>
                  <a:gd name="T32" fmla="*/ 1889 w 1999"/>
                  <a:gd name="T33" fmla="*/ 1348 h 3599"/>
                  <a:gd name="T34" fmla="*/ 1809 w 1999"/>
                  <a:gd name="T35" fmla="*/ 1318 h 3599"/>
                  <a:gd name="T36" fmla="*/ 1773 w 1999"/>
                  <a:gd name="T37" fmla="*/ 1388 h 3599"/>
                  <a:gd name="T38" fmla="*/ 1785 w 1999"/>
                  <a:gd name="T39" fmla="*/ 1511 h 3599"/>
                  <a:gd name="T40" fmla="*/ 1827 w 1999"/>
                  <a:gd name="T41" fmla="*/ 1708 h 3599"/>
                  <a:gd name="T42" fmla="*/ 1783 w 1999"/>
                  <a:gd name="T43" fmla="*/ 2058 h 3599"/>
                  <a:gd name="T44" fmla="*/ 1692 w 1999"/>
                  <a:gd name="T45" fmla="*/ 3031 h 3599"/>
                  <a:gd name="T46" fmla="*/ 1691 w 1999"/>
                  <a:gd name="T47" fmla="*/ 3223 h 3599"/>
                  <a:gd name="T48" fmla="*/ 1780 w 1999"/>
                  <a:gd name="T49" fmla="*/ 3343 h 3599"/>
                  <a:gd name="T50" fmla="*/ 1719 w 1999"/>
                  <a:gd name="T51" fmla="*/ 3395 h 3599"/>
                  <a:gd name="T52" fmla="*/ 1541 w 1999"/>
                  <a:gd name="T53" fmla="*/ 3406 h 3599"/>
                  <a:gd name="T54" fmla="*/ 1553 w 1999"/>
                  <a:gd name="T55" fmla="*/ 3515 h 3599"/>
                  <a:gd name="T56" fmla="*/ 1437 w 1999"/>
                  <a:gd name="T57" fmla="*/ 3590 h 3599"/>
                  <a:gd name="T58" fmla="*/ 1329 w 1999"/>
                  <a:gd name="T59" fmla="*/ 3568 h 3599"/>
                  <a:gd name="T60" fmla="*/ 1229 w 1999"/>
                  <a:gd name="T61" fmla="*/ 3303 h 3599"/>
                  <a:gd name="T62" fmla="*/ 1198 w 1999"/>
                  <a:gd name="T63" fmla="*/ 2840 h 3599"/>
                  <a:gd name="T64" fmla="*/ 1184 w 1999"/>
                  <a:gd name="T65" fmla="*/ 2465 h 3599"/>
                  <a:gd name="T66" fmla="*/ 1156 w 1999"/>
                  <a:gd name="T67" fmla="*/ 2133 h 3599"/>
                  <a:gd name="T68" fmla="*/ 1141 w 1999"/>
                  <a:gd name="T69" fmla="*/ 1936 h 3599"/>
                  <a:gd name="T70" fmla="*/ 1146 w 1999"/>
                  <a:gd name="T71" fmla="*/ 1726 h 3599"/>
                  <a:gd name="T72" fmla="*/ 1170 w 1999"/>
                  <a:gd name="T73" fmla="*/ 1564 h 3599"/>
                  <a:gd name="T74" fmla="*/ 1092 w 1999"/>
                  <a:gd name="T75" fmla="*/ 1530 h 3599"/>
                  <a:gd name="T76" fmla="*/ 1078 w 1999"/>
                  <a:gd name="T77" fmla="*/ 1581 h 3599"/>
                  <a:gd name="T78" fmla="*/ 1059 w 1999"/>
                  <a:gd name="T79" fmla="*/ 1668 h 3599"/>
                  <a:gd name="T80" fmla="*/ 1094 w 1999"/>
                  <a:gd name="T81" fmla="*/ 1938 h 3599"/>
                  <a:gd name="T82" fmla="*/ 1080 w 1999"/>
                  <a:gd name="T83" fmla="*/ 2004 h 3599"/>
                  <a:gd name="T84" fmla="*/ 1017 w 1999"/>
                  <a:gd name="T85" fmla="*/ 2009 h 3599"/>
                  <a:gd name="T86" fmla="*/ 935 w 1999"/>
                  <a:gd name="T87" fmla="*/ 1886 h 3599"/>
                  <a:gd name="T88" fmla="*/ 925 w 1999"/>
                  <a:gd name="T89" fmla="*/ 1797 h 3599"/>
                  <a:gd name="T90" fmla="*/ 923 w 1999"/>
                  <a:gd name="T91" fmla="*/ 1630 h 3599"/>
                  <a:gd name="T92" fmla="*/ 886 w 1999"/>
                  <a:gd name="T93" fmla="*/ 1490 h 3599"/>
                  <a:gd name="T94" fmla="*/ 925 w 1999"/>
                  <a:gd name="T95" fmla="*/ 1381 h 3599"/>
                  <a:gd name="T96" fmla="*/ 944 w 1999"/>
                  <a:gd name="T97" fmla="*/ 1217 h 3599"/>
                  <a:gd name="T98" fmla="*/ 975 w 1999"/>
                  <a:gd name="T99" fmla="*/ 1029 h 3599"/>
                  <a:gd name="T100" fmla="*/ 1113 w 1999"/>
                  <a:gd name="T101" fmla="*/ 644 h 3599"/>
                  <a:gd name="T102" fmla="*/ 1261 w 1999"/>
                  <a:gd name="T103" fmla="*/ 564 h 3599"/>
                  <a:gd name="T104" fmla="*/ 1360 w 1999"/>
                  <a:gd name="T105" fmla="*/ 461 h 3599"/>
                  <a:gd name="T106" fmla="*/ 1010 w 1999"/>
                  <a:gd name="T107" fmla="*/ 1936 h 3599"/>
                  <a:gd name="T108" fmla="*/ 1464 w 1999"/>
                  <a:gd name="T109" fmla="*/ 2086 h 3599"/>
                  <a:gd name="T110" fmla="*/ 1445 w 1999"/>
                  <a:gd name="T111" fmla="*/ 2328 h 3599"/>
                  <a:gd name="T112" fmla="*/ 1416 w 1999"/>
                  <a:gd name="T113" fmla="*/ 2528 h 3599"/>
                  <a:gd name="T114" fmla="*/ 1412 w 1999"/>
                  <a:gd name="T115" fmla="*/ 2643 h 3599"/>
                  <a:gd name="T116" fmla="*/ 1480 w 1999"/>
                  <a:gd name="T117" fmla="*/ 2854 h 3599"/>
                  <a:gd name="T118" fmla="*/ 1497 w 1999"/>
                  <a:gd name="T119" fmla="*/ 2610 h 3599"/>
                  <a:gd name="T120" fmla="*/ 1496 w 1999"/>
                  <a:gd name="T121" fmla="*/ 2511 h 3599"/>
                  <a:gd name="T122" fmla="*/ 1478 w 1999"/>
                  <a:gd name="T123" fmla="*/ 2368 h 3599"/>
                  <a:gd name="T124" fmla="*/ 1477 w 1999"/>
                  <a:gd name="T125" fmla="*/ 2176 h 35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99"/>
                  <a:gd name="T190" fmla="*/ 0 h 3599"/>
                  <a:gd name="T191" fmla="*/ 1999 w 1999"/>
                  <a:gd name="T192" fmla="*/ 3599 h 35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99" h="3599">
                    <a:moveTo>
                      <a:pt x="1360" y="461"/>
                    </a:moveTo>
                    <a:lnTo>
                      <a:pt x="1360" y="461"/>
                    </a:lnTo>
                    <a:lnTo>
                      <a:pt x="1360" y="447"/>
                    </a:lnTo>
                    <a:lnTo>
                      <a:pt x="1358" y="444"/>
                    </a:lnTo>
                    <a:lnTo>
                      <a:pt x="1356" y="444"/>
                    </a:lnTo>
                    <a:lnTo>
                      <a:pt x="1349" y="444"/>
                    </a:lnTo>
                    <a:lnTo>
                      <a:pt x="1348" y="442"/>
                    </a:lnTo>
                    <a:lnTo>
                      <a:pt x="1348" y="441"/>
                    </a:lnTo>
                    <a:lnTo>
                      <a:pt x="1348" y="437"/>
                    </a:lnTo>
                    <a:lnTo>
                      <a:pt x="1348" y="435"/>
                    </a:lnTo>
                    <a:lnTo>
                      <a:pt x="1342" y="428"/>
                    </a:lnTo>
                    <a:lnTo>
                      <a:pt x="1339" y="423"/>
                    </a:lnTo>
                    <a:lnTo>
                      <a:pt x="1336" y="418"/>
                    </a:lnTo>
                    <a:lnTo>
                      <a:pt x="1336" y="413"/>
                    </a:lnTo>
                    <a:lnTo>
                      <a:pt x="1332" y="399"/>
                    </a:lnTo>
                    <a:lnTo>
                      <a:pt x="1330" y="387"/>
                    </a:lnTo>
                    <a:lnTo>
                      <a:pt x="1329" y="371"/>
                    </a:lnTo>
                    <a:lnTo>
                      <a:pt x="1330" y="366"/>
                    </a:lnTo>
                    <a:lnTo>
                      <a:pt x="1329" y="359"/>
                    </a:lnTo>
                    <a:lnTo>
                      <a:pt x="1325" y="355"/>
                    </a:lnTo>
                    <a:lnTo>
                      <a:pt x="1322" y="352"/>
                    </a:lnTo>
                    <a:lnTo>
                      <a:pt x="1313" y="341"/>
                    </a:lnTo>
                    <a:lnTo>
                      <a:pt x="1308" y="329"/>
                    </a:lnTo>
                    <a:lnTo>
                      <a:pt x="1304" y="315"/>
                    </a:lnTo>
                    <a:lnTo>
                      <a:pt x="1301" y="301"/>
                    </a:lnTo>
                    <a:lnTo>
                      <a:pt x="1301" y="272"/>
                    </a:lnTo>
                    <a:lnTo>
                      <a:pt x="1301" y="275"/>
                    </a:lnTo>
                    <a:lnTo>
                      <a:pt x="1301" y="249"/>
                    </a:lnTo>
                    <a:lnTo>
                      <a:pt x="1299" y="244"/>
                    </a:lnTo>
                    <a:lnTo>
                      <a:pt x="1297" y="239"/>
                    </a:lnTo>
                    <a:lnTo>
                      <a:pt x="1292" y="228"/>
                    </a:lnTo>
                    <a:lnTo>
                      <a:pt x="1289" y="218"/>
                    </a:lnTo>
                    <a:lnTo>
                      <a:pt x="1287" y="212"/>
                    </a:lnTo>
                    <a:lnTo>
                      <a:pt x="1285" y="207"/>
                    </a:lnTo>
                    <a:lnTo>
                      <a:pt x="1285" y="185"/>
                    </a:lnTo>
                    <a:lnTo>
                      <a:pt x="1285" y="151"/>
                    </a:lnTo>
                    <a:lnTo>
                      <a:pt x="1287" y="146"/>
                    </a:lnTo>
                    <a:lnTo>
                      <a:pt x="1289" y="141"/>
                    </a:lnTo>
                    <a:lnTo>
                      <a:pt x="1294" y="131"/>
                    </a:lnTo>
                    <a:lnTo>
                      <a:pt x="1299" y="120"/>
                    </a:lnTo>
                    <a:lnTo>
                      <a:pt x="1306" y="110"/>
                    </a:lnTo>
                    <a:lnTo>
                      <a:pt x="1311" y="99"/>
                    </a:lnTo>
                    <a:lnTo>
                      <a:pt x="1316" y="89"/>
                    </a:lnTo>
                    <a:lnTo>
                      <a:pt x="1322" y="78"/>
                    </a:lnTo>
                    <a:lnTo>
                      <a:pt x="1330" y="70"/>
                    </a:lnTo>
                    <a:lnTo>
                      <a:pt x="1339" y="63"/>
                    </a:lnTo>
                    <a:lnTo>
                      <a:pt x="1349" y="57"/>
                    </a:lnTo>
                    <a:lnTo>
                      <a:pt x="1358" y="54"/>
                    </a:lnTo>
                    <a:lnTo>
                      <a:pt x="1369" y="47"/>
                    </a:lnTo>
                    <a:lnTo>
                      <a:pt x="1377" y="40"/>
                    </a:lnTo>
                    <a:lnTo>
                      <a:pt x="1388" y="33"/>
                    </a:lnTo>
                    <a:lnTo>
                      <a:pt x="1407" y="23"/>
                    </a:lnTo>
                    <a:lnTo>
                      <a:pt x="1426" y="12"/>
                    </a:lnTo>
                    <a:lnTo>
                      <a:pt x="1447" y="5"/>
                    </a:lnTo>
                    <a:lnTo>
                      <a:pt x="1457" y="3"/>
                    </a:lnTo>
                    <a:lnTo>
                      <a:pt x="1468" y="2"/>
                    </a:lnTo>
                    <a:lnTo>
                      <a:pt x="1517" y="0"/>
                    </a:lnTo>
                    <a:lnTo>
                      <a:pt x="1527" y="2"/>
                    </a:lnTo>
                    <a:lnTo>
                      <a:pt x="1539" y="3"/>
                    </a:lnTo>
                    <a:lnTo>
                      <a:pt x="1546" y="5"/>
                    </a:lnTo>
                    <a:lnTo>
                      <a:pt x="1555" y="7"/>
                    </a:lnTo>
                    <a:lnTo>
                      <a:pt x="1569" y="12"/>
                    </a:lnTo>
                    <a:lnTo>
                      <a:pt x="1574" y="14"/>
                    </a:lnTo>
                    <a:lnTo>
                      <a:pt x="1578" y="16"/>
                    </a:lnTo>
                    <a:lnTo>
                      <a:pt x="1583" y="24"/>
                    </a:lnTo>
                    <a:lnTo>
                      <a:pt x="1588" y="33"/>
                    </a:lnTo>
                    <a:lnTo>
                      <a:pt x="1595" y="44"/>
                    </a:lnTo>
                    <a:lnTo>
                      <a:pt x="1600" y="54"/>
                    </a:lnTo>
                    <a:lnTo>
                      <a:pt x="1602" y="64"/>
                    </a:lnTo>
                    <a:lnTo>
                      <a:pt x="1600" y="68"/>
                    </a:lnTo>
                    <a:lnTo>
                      <a:pt x="1598" y="73"/>
                    </a:lnTo>
                    <a:lnTo>
                      <a:pt x="1593" y="82"/>
                    </a:lnTo>
                    <a:lnTo>
                      <a:pt x="1586" y="87"/>
                    </a:lnTo>
                    <a:lnTo>
                      <a:pt x="1585" y="87"/>
                    </a:lnTo>
                    <a:lnTo>
                      <a:pt x="1586" y="89"/>
                    </a:lnTo>
                    <a:lnTo>
                      <a:pt x="1595" y="96"/>
                    </a:lnTo>
                    <a:lnTo>
                      <a:pt x="1605" y="106"/>
                    </a:lnTo>
                    <a:lnTo>
                      <a:pt x="1619" y="125"/>
                    </a:lnTo>
                    <a:lnTo>
                      <a:pt x="1626" y="136"/>
                    </a:lnTo>
                    <a:lnTo>
                      <a:pt x="1632" y="146"/>
                    </a:lnTo>
                    <a:lnTo>
                      <a:pt x="1635" y="157"/>
                    </a:lnTo>
                    <a:lnTo>
                      <a:pt x="1637" y="169"/>
                    </a:lnTo>
                    <a:lnTo>
                      <a:pt x="1640" y="192"/>
                    </a:lnTo>
                    <a:lnTo>
                      <a:pt x="1644" y="202"/>
                    </a:lnTo>
                    <a:lnTo>
                      <a:pt x="1647" y="212"/>
                    </a:lnTo>
                    <a:lnTo>
                      <a:pt x="1652" y="223"/>
                    </a:lnTo>
                    <a:lnTo>
                      <a:pt x="1652" y="233"/>
                    </a:lnTo>
                    <a:lnTo>
                      <a:pt x="1652" y="242"/>
                    </a:lnTo>
                    <a:lnTo>
                      <a:pt x="1649" y="251"/>
                    </a:lnTo>
                    <a:lnTo>
                      <a:pt x="1647" y="256"/>
                    </a:lnTo>
                    <a:lnTo>
                      <a:pt x="1649" y="259"/>
                    </a:lnTo>
                    <a:lnTo>
                      <a:pt x="1651" y="268"/>
                    </a:lnTo>
                    <a:lnTo>
                      <a:pt x="1654" y="286"/>
                    </a:lnTo>
                    <a:lnTo>
                      <a:pt x="1656" y="303"/>
                    </a:lnTo>
                    <a:lnTo>
                      <a:pt x="1659" y="322"/>
                    </a:lnTo>
                    <a:lnTo>
                      <a:pt x="1659" y="333"/>
                    </a:lnTo>
                    <a:lnTo>
                      <a:pt x="1659" y="341"/>
                    </a:lnTo>
                    <a:lnTo>
                      <a:pt x="1656" y="359"/>
                    </a:lnTo>
                    <a:lnTo>
                      <a:pt x="1652" y="374"/>
                    </a:lnTo>
                    <a:lnTo>
                      <a:pt x="1632" y="453"/>
                    </a:lnTo>
                    <a:lnTo>
                      <a:pt x="1628" y="461"/>
                    </a:lnTo>
                    <a:lnTo>
                      <a:pt x="1625" y="470"/>
                    </a:lnTo>
                    <a:lnTo>
                      <a:pt x="1619" y="477"/>
                    </a:lnTo>
                    <a:lnTo>
                      <a:pt x="1614" y="484"/>
                    </a:lnTo>
                    <a:lnTo>
                      <a:pt x="1609" y="489"/>
                    </a:lnTo>
                    <a:lnTo>
                      <a:pt x="1600" y="493"/>
                    </a:lnTo>
                    <a:lnTo>
                      <a:pt x="1593" y="496"/>
                    </a:lnTo>
                    <a:lnTo>
                      <a:pt x="1585" y="496"/>
                    </a:lnTo>
                    <a:lnTo>
                      <a:pt x="1590" y="507"/>
                    </a:lnTo>
                    <a:lnTo>
                      <a:pt x="1598" y="517"/>
                    </a:lnTo>
                    <a:lnTo>
                      <a:pt x="1604" y="526"/>
                    </a:lnTo>
                    <a:lnTo>
                      <a:pt x="1611" y="538"/>
                    </a:lnTo>
                    <a:lnTo>
                      <a:pt x="1614" y="548"/>
                    </a:lnTo>
                    <a:lnTo>
                      <a:pt x="1616" y="554"/>
                    </a:lnTo>
                    <a:lnTo>
                      <a:pt x="1616" y="559"/>
                    </a:lnTo>
                    <a:lnTo>
                      <a:pt x="1616" y="564"/>
                    </a:lnTo>
                    <a:lnTo>
                      <a:pt x="1616" y="571"/>
                    </a:lnTo>
                    <a:lnTo>
                      <a:pt x="1618" y="576"/>
                    </a:lnTo>
                    <a:lnTo>
                      <a:pt x="1621" y="578"/>
                    </a:lnTo>
                    <a:lnTo>
                      <a:pt x="1623" y="578"/>
                    </a:lnTo>
                    <a:lnTo>
                      <a:pt x="1628" y="578"/>
                    </a:lnTo>
                    <a:lnTo>
                      <a:pt x="1632" y="576"/>
                    </a:lnTo>
                    <a:lnTo>
                      <a:pt x="1635" y="576"/>
                    </a:lnTo>
                    <a:lnTo>
                      <a:pt x="1640" y="576"/>
                    </a:lnTo>
                    <a:lnTo>
                      <a:pt x="1665" y="589"/>
                    </a:lnTo>
                    <a:lnTo>
                      <a:pt x="1673" y="595"/>
                    </a:lnTo>
                    <a:lnTo>
                      <a:pt x="1679" y="599"/>
                    </a:lnTo>
                    <a:lnTo>
                      <a:pt x="1684" y="599"/>
                    </a:lnTo>
                    <a:lnTo>
                      <a:pt x="1687" y="601"/>
                    </a:lnTo>
                    <a:lnTo>
                      <a:pt x="1692" y="602"/>
                    </a:lnTo>
                    <a:lnTo>
                      <a:pt x="1703" y="608"/>
                    </a:lnTo>
                    <a:lnTo>
                      <a:pt x="1722" y="618"/>
                    </a:lnTo>
                    <a:lnTo>
                      <a:pt x="1731" y="625"/>
                    </a:lnTo>
                    <a:lnTo>
                      <a:pt x="1740" y="630"/>
                    </a:lnTo>
                    <a:lnTo>
                      <a:pt x="1750" y="636"/>
                    </a:lnTo>
                    <a:lnTo>
                      <a:pt x="1760" y="641"/>
                    </a:lnTo>
                    <a:lnTo>
                      <a:pt x="1769" y="646"/>
                    </a:lnTo>
                    <a:lnTo>
                      <a:pt x="1780" y="649"/>
                    </a:lnTo>
                    <a:lnTo>
                      <a:pt x="1790" y="656"/>
                    </a:lnTo>
                    <a:lnTo>
                      <a:pt x="1799" y="665"/>
                    </a:lnTo>
                    <a:lnTo>
                      <a:pt x="1806" y="674"/>
                    </a:lnTo>
                    <a:lnTo>
                      <a:pt x="1814" y="684"/>
                    </a:lnTo>
                    <a:lnTo>
                      <a:pt x="1840" y="726"/>
                    </a:lnTo>
                    <a:lnTo>
                      <a:pt x="1844" y="735"/>
                    </a:lnTo>
                    <a:lnTo>
                      <a:pt x="1847" y="743"/>
                    </a:lnTo>
                    <a:lnTo>
                      <a:pt x="1853" y="763"/>
                    </a:lnTo>
                    <a:lnTo>
                      <a:pt x="1874" y="827"/>
                    </a:lnTo>
                    <a:lnTo>
                      <a:pt x="1903" y="925"/>
                    </a:lnTo>
                    <a:lnTo>
                      <a:pt x="1917" y="968"/>
                    </a:lnTo>
                    <a:lnTo>
                      <a:pt x="1929" y="1012"/>
                    </a:lnTo>
                    <a:lnTo>
                      <a:pt x="1936" y="1034"/>
                    </a:lnTo>
                    <a:lnTo>
                      <a:pt x="1938" y="1046"/>
                    </a:lnTo>
                    <a:lnTo>
                      <a:pt x="1940" y="1059"/>
                    </a:lnTo>
                    <a:lnTo>
                      <a:pt x="1941" y="1071"/>
                    </a:lnTo>
                    <a:lnTo>
                      <a:pt x="1945" y="1083"/>
                    </a:lnTo>
                    <a:lnTo>
                      <a:pt x="1955" y="1107"/>
                    </a:lnTo>
                    <a:lnTo>
                      <a:pt x="1959" y="1118"/>
                    </a:lnTo>
                    <a:lnTo>
                      <a:pt x="1962" y="1130"/>
                    </a:lnTo>
                    <a:lnTo>
                      <a:pt x="1966" y="1153"/>
                    </a:lnTo>
                    <a:lnTo>
                      <a:pt x="1969" y="1175"/>
                    </a:lnTo>
                    <a:lnTo>
                      <a:pt x="1973" y="1186"/>
                    </a:lnTo>
                    <a:lnTo>
                      <a:pt x="1976" y="1196"/>
                    </a:lnTo>
                    <a:lnTo>
                      <a:pt x="1990" y="1221"/>
                    </a:lnTo>
                    <a:lnTo>
                      <a:pt x="1997" y="1234"/>
                    </a:lnTo>
                    <a:lnTo>
                      <a:pt x="1999" y="1240"/>
                    </a:lnTo>
                    <a:lnTo>
                      <a:pt x="1999" y="1247"/>
                    </a:lnTo>
                    <a:lnTo>
                      <a:pt x="1997" y="1259"/>
                    </a:lnTo>
                    <a:lnTo>
                      <a:pt x="1994" y="1269"/>
                    </a:lnTo>
                    <a:lnTo>
                      <a:pt x="1985" y="1292"/>
                    </a:lnTo>
                    <a:lnTo>
                      <a:pt x="1982" y="1301"/>
                    </a:lnTo>
                    <a:lnTo>
                      <a:pt x="1976" y="1311"/>
                    </a:lnTo>
                    <a:lnTo>
                      <a:pt x="1969" y="1318"/>
                    </a:lnTo>
                    <a:lnTo>
                      <a:pt x="1961" y="1323"/>
                    </a:lnTo>
                    <a:lnTo>
                      <a:pt x="1908" y="1342"/>
                    </a:lnTo>
                    <a:lnTo>
                      <a:pt x="1900" y="1346"/>
                    </a:lnTo>
                    <a:lnTo>
                      <a:pt x="1889" y="1348"/>
                    </a:lnTo>
                    <a:lnTo>
                      <a:pt x="1886" y="1348"/>
                    </a:lnTo>
                    <a:lnTo>
                      <a:pt x="1881" y="1348"/>
                    </a:lnTo>
                    <a:lnTo>
                      <a:pt x="1877" y="1344"/>
                    </a:lnTo>
                    <a:lnTo>
                      <a:pt x="1874" y="1342"/>
                    </a:lnTo>
                    <a:lnTo>
                      <a:pt x="1846" y="1346"/>
                    </a:lnTo>
                    <a:lnTo>
                      <a:pt x="1835" y="1348"/>
                    </a:lnTo>
                    <a:lnTo>
                      <a:pt x="1832" y="1346"/>
                    </a:lnTo>
                    <a:lnTo>
                      <a:pt x="1828" y="1341"/>
                    </a:lnTo>
                    <a:lnTo>
                      <a:pt x="1814" y="1327"/>
                    </a:lnTo>
                    <a:lnTo>
                      <a:pt x="1809" y="1318"/>
                    </a:lnTo>
                    <a:lnTo>
                      <a:pt x="1806" y="1309"/>
                    </a:lnTo>
                    <a:lnTo>
                      <a:pt x="1804" y="1306"/>
                    </a:lnTo>
                    <a:lnTo>
                      <a:pt x="1799" y="1302"/>
                    </a:lnTo>
                    <a:lnTo>
                      <a:pt x="1790" y="1297"/>
                    </a:lnTo>
                    <a:lnTo>
                      <a:pt x="1773" y="1283"/>
                    </a:lnTo>
                    <a:lnTo>
                      <a:pt x="1767" y="1341"/>
                    </a:lnTo>
                    <a:lnTo>
                      <a:pt x="1767" y="1351"/>
                    </a:lnTo>
                    <a:lnTo>
                      <a:pt x="1767" y="1363"/>
                    </a:lnTo>
                    <a:lnTo>
                      <a:pt x="1773" y="1388"/>
                    </a:lnTo>
                    <a:lnTo>
                      <a:pt x="1774" y="1398"/>
                    </a:lnTo>
                    <a:lnTo>
                      <a:pt x="1780" y="1409"/>
                    </a:lnTo>
                    <a:lnTo>
                      <a:pt x="1788" y="1428"/>
                    </a:lnTo>
                    <a:lnTo>
                      <a:pt x="1793" y="1440"/>
                    </a:lnTo>
                    <a:lnTo>
                      <a:pt x="1797" y="1450"/>
                    </a:lnTo>
                    <a:lnTo>
                      <a:pt x="1799" y="1461"/>
                    </a:lnTo>
                    <a:lnTo>
                      <a:pt x="1799" y="1473"/>
                    </a:lnTo>
                    <a:lnTo>
                      <a:pt x="1792" y="1499"/>
                    </a:lnTo>
                    <a:lnTo>
                      <a:pt x="1790" y="1503"/>
                    </a:lnTo>
                    <a:lnTo>
                      <a:pt x="1788" y="1508"/>
                    </a:lnTo>
                    <a:lnTo>
                      <a:pt x="1785" y="1511"/>
                    </a:lnTo>
                    <a:lnTo>
                      <a:pt x="1783" y="1517"/>
                    </a:lnTo>
                    <a:lnTo>
                      <a:pt x="1780" y="1527"/>
                    </a:lnTo>
                    <a:lnTo>
                      <a:pt x="1778" y="1532"/>
                    </a:lnTo>
                    <a:lnTo>
                      <a:pt x="1778" y="1537"/>
                    </a:lnTo>
                    <a:lnTo>
                      <a:pt x="1783" y="1565"/>
                    </a:lnTo>
                    <a:lnTo>
                      <a:pt x="1788" y="1590"/>
                    </a:lnTo>
                    <a:lnTo>
                      <a:pt x="1795" y="1612"/>
                    </a:lnTo>
                    <a:lnTo>
                      <a:pt x="1811" y="1659"/>
                    </a:lnTo>
                    <a:lnTo>
                      <a:pt x="1820" y="1684"/>
                    </a:lnTo>
                    <a:lnTo>
                      <a:pt x="1827" y="1708"/>
                    </a:lnTo>
                    <a:lnTo>
                      <a:pt x="1828" y="1722"/>
                    </a:lnTo>
                    <a:lnTo>
                      <a:pt x="1827" y="1736"/>
                    </a:lnTo>
                    <a:lnTo>
                      <a:pt x="1821" y="1762"/>
                    </a:lnTo>
                    <a:lnTo>
                      <a:pt x="1813" y="1809"/>
                    </a:lnTo>
                    <a:lnTo>
                      <a:pt x="1809" y="1826"/>
                    </a:lnTo>
                    <a:lnTo>
                      <a:pt x="1806" y="1844"/>
                    </a:lnTo>
                    <a:lnTo>
                      <a:pt x="1795" y="1952"/>
                    </a:lnTo>
                    <a:lnTo>
                      <a:pt x="1790" y="2006"/>
                    </a:lnTo>
                    <a:lnTo>
                      <a:pt x="1783" y="2058"/>
                    </a:lnTo>
                    <a:lnTo>
                      <a:pt x="1769" y="2159"/>
                    </a:lnTo>
                    <a:lnTo>
                      <a:pt x="1755" y="2260"/>
                    </a:lnTo>
                    <a:lnTo>
                      <a:pt x="1743" y="2352"/>
                    </a:lnTo>
                    <a:lnTo>
                      <a:pt x="1733" y="2445"/>
                    </a:lnTo>
                    <a:lnTo>
                      <a:pt x="1710" y="2659"/>
                    </a:lnTo>
                    <a:lnTo>
                      <a:pt x="1701" y="2765"/>
                    </a:lnTo>
                    <a:lnTo>
                      <a:pt x="1694" y="2873"/>
                    </a:lnTo>
                    <a:lnTo>
                      <a:pt x="1691" y="2925"/>
                    </a:lnTo>
                    <a:lnTo>
                      <a:pt x="1691" y="2979"/>
                    </a:lnTo>
                    <a:lnTo>
                      <a:pt x="1692" y="3031"/>
                    </a:lnTo>
                    <a:lnTo>
                      <a:pt x="1692" y="3082"/>
                    </a:lnTo>
                    <a:lnTo>
                      <a:pt x="1692" y="3106"/>
                    </a:lnTo>
                    <a:lnTo>
                      <a:pt x="1691" y="3131"/>
                    </a:lnTo>
                    <a:lnTo>
                      <a:pt x="1689" y="3153"/>
                    </a:lnTo>
                    <a:lnTo>
                      <a:pt x="1687" y="3165"/>
                    </a:lnTo>
                    <a:lnTo>
                      <a:pt x="1682" y="3176"/>
                    </a:lnTo>
                    <a:lnTo>
                      <a:pt x="1680" y="3179"/>
                    </a:lnTo>
                    <a:lnTo>
                      <a:pt x="1680" y="3185"/>
                    </a:lnTo>
                    <a:lnTo>
                      <a:pt x="1682" y="3199"/>
                    </a:lnTo>
                    <a:lnTo>
                      <a:pt x="1691" y="3223"/>
                    </a:lnTo>
                    <a:lnTo>
                      <a:pt x="1694" y="3233"/>
                    </a:lnTo>
                    <a:lnTo>
                      <a:pt x="1699" y="3244"/>
                    </a:lnTo>
                    <a:lnTo>
                      <a:pt x="1706" y="3253"/>
                    </a:lnTo>
                    <a:lnTo>
                      <a:pt x="1715" y="3261"/>
                    </a:lnTo>
                    <a:lnTo>
                      <a:pt x="1733" y="3275"/>
                    </a:lnTo>
                    <a:lnTo>
                      <a:pt x="1750" y="3291"/>
                    </a:lnTo>
                    <a:lnTo>
                      <a:pt x="1757" y="3300"/>
                    </a:lnTo>
                    <a:lnTo>
                      <a:pt x="1766" y="3308"/>
                    </a:lnTo>
                    <a:lnTo>
                      <a:pt x="1771" y="3317"/>
                    </a:lnTo>
                    <a:lnTo>
                      <a:pt x="1774" y="3329"/>
                    </a:lnTo>
                    <a:lnTo>
                      <a:pt x="1778" y="3340"/>
                    </a:lnTo>
                    <a:lnTo>
                      <a:pt x="1780" y="3343"/>
                    </a:lnTo>
                    <a:lnTo>
                      <a:pt x="1781" y="3348"/>
                    </a:lnTo>
                    <a:lnTo>
                      <a:pt x="1783" y="3353"/>
                    </a:lnTo>
                    <a:lnTo>
                      <a:pt x="1785" y="3359"/>
                    </a:lnTo>
                    <a:lnTo>
                      <a:pt x="1783" y="3364"/>
                    </a:lnTo>
                    <a:lnTo>
                      <a:pt x="1780" y="3369"/>
                    </a:lnTo>
                    <a:lnTo>
                      <a:pt x="1776" y="3373"/>
                    </a:lnTo>
                    <a:lnTo>
                      <a:pt x="1773" y="3376"/>
                    </a:lnTo>
                    <a:lnTo>
                      <a:pt x="1762" y="3381"/>
                    </a:lnTo>
                    <a:lnTo>
                      <a:pt x="1740" y="3390"/>
                    </a:lnTo>
                    <a:lnTo>
                      <a:pt x="1729" y="3394"/>
                    </a:lnTo>
                    <a:lnTo>
                      <a:pt x="1719" y="3395"/>
                    </a:lnTo>
                    <a:lnTo>
                      <a:pt x="1706" y="3397"/>
                    </a:lnTo>
                    <a:lnTo>
                      <a:pt x="1696" y="3397"/>
                    </a:lnTo>
                    <a:lnTo>
                      <a:pt x="1673" y="3395"/>
                    </a:lnTo>
                    <a:lnTo>
                      <a:pt x="1652" y="3388"/>
                    </a:lnTo>
                    <a:lnTo>
                      <a:pt x="1630" y="3381"/>
                    </a:lnTo>
                    <a:lnTo>
                      <a:pt x="1609" y="3371"/>
                    </a:lnTo>
                    <a:lnTo>
                      <a:pt x="1569" y="3350"/>
                    </a:lnTo>
                    <a:lnTo>
                      <a:pt x="1538" y="3334"/>
                    </a:lnTo>
                    <a:lnTo>
                      <a:pt x="1541" y="3357"/>
                    </a:lnTo>
                    <a:lnTo>
                      <a:pt x="1543" y="3381"/>
                    </a:lnTo>
                    <a:lnTo>
                      <a:pt x="1541" y="3406"/>
                    </a:lnTo>
                    <a:lnTo>
                      <a:pt x="1539" y="3420"/>
                    </a:lnTo>
                    <a:lnTo>
                      <a:pt x="1538" y="3425"/>
                    </a:lnTo>
                    <a:lnTo>
                      <a:pt x="1534" y="3428"/>
                    </a:lnTo>
                    <a:lnTo>
                      <a:pt x="1532" y="3432"/>
                    </a:lnTo>
                    <a:lnTo>
                      <a:pt x="1531" y="3439"/>
                    </a:lnTo>
                    <a:lnTo>
                      <a:pt x="1529" y="3451"/>
                    </a:lnTo>
                    <a:lnTo>
                      <a:pt x="1531" y="3454"/>
                    </a:lnTo>
                    <a:lnTo>
                      <a:pt x="1534" y="3461"/>
                    </a:lnTo>
                    <a:lnTo>
                      <a:pt x="1539" y="3472"/>
                    </a:lnTo>
                    <a:lnTo>
                      <a:pt x="1548" y="3493"/>
                    </a:lnTo>
                    <a:lnTo>
                      <a:pt x="1553" y="3515"/>
                    </a:lnTo>
                    <a:lnTo>
                      <a:pt x="1555" y="3526"/>
                    </a:lnTo>
                    <a:lnTo>
                      <a:pt x="1555" y="3531"/>
                    </a:lnTo>
                    <a:lnTo>
                      <a:pt x="1553" y="3535"/>
                    </a:lnTo>
                    <a:lnTo>
                      <a:pt x="1527" y="3543"/>
                    </a:lnTo>
                    <a:lnTo>
                      <a:pt x="1480" y="3561"/>
                    </a:lnTo>
                    <a:lnTo>
                      <a:pt x="1459" y="3568"/>
                    </a:lnTo>
                    <a:lnTo>
                      <a:pt x="1450" y="3573"/>
                    </a:lnTo>
                    <a:lnTo>
                      <a:pt x="1442" y="3582"/>
                    </a:lnTo>
                    <a:lnTo>
                      <a:pt x="1437" y="3590"/>
                    </a:lnTo>
                    <a:lnTo>
                      <a:pt x="1431" y="3596"/>
                    </a:lnTo>
                    <a:lnTo>
                      <a:pt x="1428" y="3597"/>
                    </a:lnTo>
                    <a:lnTo>
                      <a:pt x="1405" y="3597"/>
                    </a:lnTo>
                    <a:lnTo>
                      <a:pt x="1379" y="3597"/>
                    </a:lnTo>
                    <a:lnTo>
                      <a:pt x="1365" y="3599"/>
                    </a:lnTo>
                    <a:lnTo>
                      <a:pt x="1353" y="3597"/>
                    </a:lnTo>
                    <a:lnTo>
                      <a:pt x="1348" y="3596"/>
                    </a:lnTo>
                    <a:lnTo>
                      <a:pt x="1342" y="3592"/>
                    </a:lnTo>
                    <a:lnTo>
                      <a:pt x="1337" y="3587"/>
                    </a:lnTo>
                    <a:lnTo>
                      <a:pt x="1329" y="3568"/>
                    </a:lnTo>
                    <a:lnTo>
                      <a:pt x="1315" y="3549"/>
                    </a:lnTo>
                    <a:lnTo>
                      <a:pt x="1301" y="3529"/>
                    </a:lnTo>
                    <a:lnTo>
                      <a:pt x="1289" y="3508"/>
                    </a:lnTo>
                    <a:lnTo>
                      <a:pt x="1276" y="3488"/>
                    </a:lnTo>
                    <a:lnTo>
                      <a:pt x="1252" y="3442"/>
                    </a:lnTo>
                    <a:lnTo>
                      <a:pt x="1248" y="3428"/>
                    </a:lnTo>
                    <a:lnTo>
                      <a:pt x="1245" y="3416"/>
                    </a:lnTo>
                    <a:lnTo>
                      <a:pt x="1242" y="3390"/>
                    </a:lnTo>
                    <a:lnTo>
                      <a:pt x="1236" y="3347"/>
                    </a:lnTo>
                    <a:lnTo>
                      <a:pt x="1233" y="3324"/>
                    </a:lnTo>
                    <a:lnTo>
                      <a:pt x="1229" y="3303"/>
                    </a:lnTo>
                    <a:lnTo>
                      <a:pt x="1205" y="3199"/>
                    </a:lnTo>
                    <a:lnTo>
                      <a:pt x="1194" y="3146"/>
                    </a:lnTo>
                    <a:lnTo>
                      <a:pt x="1188" y="3094"/>
                    </a:lnTo>
                    <a:lnTo>
                      <a:pt x="1184" y="3068"/>
                    </a:lnTo>
                    <a:lnTo>
                      <a:pt x="1184" y="3042"/>
                    </a:lnTo>
                    <a:lnTo>
                      <a:pt x="1184" y="2990"/>
                    </a:lnTo>
                    <a:lnTo>
                      <a:pt x="1186" y="2943"/>
                    </a:lnTo>
                    <a:lnTo>
                      <a:pt x="1189" y="2896"/>
                    </a:lnTo>
                    <a:lnTo>
                      <a:pt x="1193" y="2868"/>
                    </a:lnTo>
                    <a:lnTo>
                      <a:pt x="1198" y="2840"/>
                    </a:lnTo>
                    <a:lnTo>
                      <a:pt x="1200" y="2829"/>
                    </a:lnTo>
                    <a:lnTo>
                      <a:pt x="1201" y="2824"/>
                    </a:lnTo>
                    <a:lnTo>
                      <a:pt x="1201" y="2819"/>
                    </a:lnTo>
                    <a:lnTo>
                      <a:pt x="1193" y="2795"/>
                    </a:lnTo>
                    <a:lnTo>
                      <a:pt x="1188" y="2770"/>
                    </a:lnTo>
                    <a:lnTo>
                      <a:pt x="1184" y="2746"/>
                    </a:lnTo>
                    <a:lnTo>
                      <a:pt x="1184" y="2732"/>
                    </a:lnTo>
                    <a:lnTo>
                      <a:pt x="1184" y="2718"/>
                    </a:lnTo>
                    <a:lnTo>
                      <a:pt x="1184" y="2465"/>
                    </a:lnTo>
                    <a:lnTo>
                      <a:pt x="1182" y="2358"/>
                    </a:lnTo>
                    <a:lnTo>
                      <a:pt x="1182" y="2337"/>
                    </a:lnTo>
                    <a:lnTo>
                      <a:pt x="1181" y="2316"/>
                    </a:lnTo>
                    <a:lnTo>
                      <a:pt x="1175" y="2276"/>
                    </a:lnTo>
                    <a:lnTo>
                      <a:pt x="1172" y="2255"/>
                    </a:lnTo>
                    <a:lnTo>
                      <a:pt x="1168" y="2236"/>
                    </a:lnTo>
                    <a:lnTo>
                      <a:pt x="1161" y="2180"/>
                    </a:lnTo>
                    <a:lnTo>
                      <a:pt x="1158" y="2157"/>
                    </a:lnTo>
                    <a:lnTo>
                      <a:pt x="1156" y="2133"/>
                    </a:lnTo>
                    <a:lnTo>
                      <a:pt x="1156" y="2109"/>
                    </a:lnTo>
                    <a:lnTo>
                      <a:pt x="1158" y="2096"/>
                    </a:lnTo>
                    <a:lnTo>
                      <a:pt x="1160" y="2089"/>
                    </a:lnTo>
                    <a:lnTo>
                      <a:pt x="1160" y="2084"/>
                    </a:lnTo>
                    <a:lnTo>
                      <a:pt x="1147" y="2035"/>
                    </a:lnTo>
                    <a:lnTo>
                      <a:pt x="1144" y="2011"/>
                    </a:lnTo>
                    <a:lnTo>
                      <a:pt x="1141" y="1987"/>
                    </a:lnTo>
                    <a:lnTo>
                      <a:pt x="1139" y="1962"/>
                    </a:lnTo>
                    <a:lnTo>
                      <a:pt x="1139" y="1948"/>
                    </a:lnTo>
                    <a:lnTo>
                      <a:pt x="1141" y="1936"/>
                    </a:lnTo>
                    <a:lnTo>
                      <a:pt x="1142" y="1926"/>
                    </a:lnTo>
                    <a:lnTo>
                      <a:pt x="1144" y="1915"/>
                    </a:lnTo>
                    <a:lnTo>
                      <a:pt x="1141" y="1891"/>
                    </a:lnTo>
                    <a:lnTo>
                      <a:pt x="1139" y="1865"/>
                    </a:lnTo>
                    <a:lnTo>
                      <a:pt x="1139" y="1839"/>
                    </a:lnTo>
                    <a:lnTo>
                      <a:pt x="1139" y="1786"/>
                    </a:lnTo>
                    <a:lnTo>
                      <a:pt x="1142" y="1762"/>
                    </a:lnTo>
                    <a:lnTo>
                      <a:pt x="1144" y="1738"/>
                    </a:lnTo>
                    <a:lnTo>
                      <a:pt x="1146" y="1726"/>
                    </a:lnTo>
                    <a:lnTo>
                      <a:pt x="1149" y="1713"/>
                    </a:lnTo>
                    <a:lnTo>
                      <a:pt x="1151" y="1703"/>
                    </a:lnTo>
                    <a:lnTo>
                      <a:pt x="1153" y="1691"/>
                    </a:lnTo>
                    <a:lnTo>
                      <a:pt x="1158" y="1630"/>
                    </a:lnTo>
                    <a:lnTo>
                      <a:pt x="1160" y="1598"/>
                    </a:lnTo>
                    <a:lnTo>
                      <a:pt x="1163" y="1584"/>
                    </a:lnTo>
                    <a:lnTo>
                      <a:pt x="1167" y="1576"/>
                    </a:lnTo>
                    <a:lnTo>
                      <a:pt x="1170" y="1571"/>
                    </a:lnTo>
                    <a:lnTo>
                      <a:pt x="1172" y="1565"/>
                    </a:lnTo>
                    <a:lnTo>
                      <a:pt x="1170" y="1564"/>
                    </a:lnTo>
                    <a:lnTo>
                      <a:pt x="1153" y="1550"/>
                    </a:lnTo>
                    <a:lnTo>
                      <a:pt x="1139" y="1539"/>
                    </a:lnTo>
                    <a:lnTo>
                      <a:pt x="1137" y="1539"/>
                    </a:lnTo>
                    <a:lnTo>
                      <a:pt x="1135" y="1539"/>
                    </a:lnTo>
                    <a:lnTo>
                      <a:pt x="1130" y="1541"/>
                    </a:lnTo>
                    <a:lnTo>
                      <a:pt x="1114" y="1543"/>
                    </a:lnTo>
                    <a:lnTo>
                      <a:pt x="1107" y="1541"/>
                    </a:lnTo>
                    <a:lnTo>
                      <a:pt x="1100" y="1541"/>
                    </a:lnTo>
                    <a:lnTo>
                      <a:pt x="1095" y="1536"/>
                    </a:lnTo>
                    <a:lnTo>
                      <a:pt x="1092" y="1530"/>
                    </a:lnTo>
                    <a:lnTo>
                      <a:pt x="1087" y="1517"/>
                    </a:lnTo>
                    <a:lnTo>
                      <a:pt x="1081" y="1527"/>
                    </a:lnTo>
                    <a:lnTo>
                      <a:pt x="1080" y="1532"/>
                    </a:lnTo>
                    <a:lnTo>
                      <a:pt x="1081" y="1537"/>
                    </a:lnTo>
                    <a:lnTo>
                      <a:pt x="1085" y="1543"/>
                    </a:lnTo>
                    <a:lnTo>
                      <a:pt x="1087" y="1550"/>
                    </a:lnTo>
                    <a:lnTo>
                      <a:pt x="1087" y="1562"/>
                    </a:lnTo>
                    <a:lnTo>
                      <a:pt x="1085" y="1567"/>
                    </a:lnTo>
                    <a:lnTo>
                      <a:pt x="1083" y="1572"/>
                    </a:lnTo>
                    <a:lnTo>
                      <a:pt x="1081" y="1578"/>
                    </a:lnTo>
                    <a:lnTo>
                      <a:pt x="1078" y="1581"/>
                    </a:lnTo>
                    <a:lnTo>
                      <a:pt x="1069" y="1588"/>
                    </a:lnTo>
                    <a:lnTo>
                      <a:pt x="1060" y="1595"/>
                    </a:lnTo>
                    <a:lnTo>
                      <a:pt x="1052" y="1604"/>
                    </a:lnTo>
                    <a:lnTo>
                      <a:pt x="1048" y="1607"/>
                    </a:lnTo>
                    <a:lnTo>
                      <a:pt x="1045" y="1612"/>
                    </a:lnTo>
                    <a:lnTo>
                      <a:pt x="1045" y="1618"/>
                    </a:lnTo>
                    <a:lnTo>
                      <a:pt x="1046" y="1623"/>
                    </a:lnTo>
                    <a:lnTo>
                      <a:pt x="1050" y="1628"/>
                    </a:lnTo>
                    <a:lnTo>
                      <a:pt x="1052" y="1633"/>
                    </a:lnTo>
                    <a:lnTo>
                      <a:pt x="1057" y="1651"/>
                    </a:lnTo>
                    <a:lnTo>
                      <a:pt x="1059" y="1668"/>
                    </a:lnTo>
                    <a:lnTo>
                      <a:pt x="1066" y="1793"/>
                    </a:lnTo>
                    <a:lnTo>
                      <a:pt x="1069" y="1804"/>
                    </a:lnTo>
                    <a:lnTo>
                      <a:pt x="1073" y="1813"/>
                    </a:lnTo>
                    <a:lnTo>
                      <a:pt x="1081" y="1832"/>
                    </a:lnTo>
                    <a:lnTo>
                      <a:pt x="1085" y="1844"/>
                    </a:lnTo>
                    <a:lnTo>
                      <a:pt x="1087" y="1856"/>
                    </a:lnTo>
                    <a:lnTo>
                      <a:pt x="1088" y="1882"/>
                    </a:lnTo>
                    <a:lnTo>
                      <a:pt x="1088" y="1910"/>
                    </a:lnTo>
                    <a:lnTo>
                      <a:pt x="1090" y="1924"/>
                    </a:lnTo>
                    <a:lnTo>
                      <a:pt x="1094" y="1938"/>
                    </a:lnTo>
                    <a:lnTo>
                      <a:pt x="1095" y="1950"/>
                    </a:lnTo>
                    <a:lnTo>
                      <a:pt x="1095" y="1964"/>
                    </a:lnTo>
                    <a:lnTo>
                      <a:pt x="1094" y="1971"/>
                    </a:lnTo>
                    <a:lnTo>
                      <a:pt x="1092" y="1976"/>
                    </a:lnTo>
                    <a:lnTo>
                      <a:pt x="1088" y="1980"/>
                    </a:lnTo>
                    <a:lnTo>
                      <a:pt x="1083" y="1981"/>
                    </a:lnTo>
                    <a:lnTo>
                      <a:pt x="1088" y="1988"/>
                    </a:lnTo>
                    <a:lnTo>
                      <a:pt x="1090" y="1992"/>
                    </a:lnTo>
                    <a:lnTo>
                      <a:pt x="1090" y="1995"/>
                    </a:lnTo>
                    <a:lnTo>
                      <a:pt x="1088" y="1997"/>
                    </a:lnTo>
                    <a:lnTo>
                      <a:pt x="1087" y="2001"/>
                    </a:lnTo>
                    <a:lnTo>
                      <a:pt x="1080" y="2004"/>
                    </a:lnTo>
                    <a:lnTo>
                      <a:pt x="1083" y="2015"/>
                    </a:lnTo>
                    <a:lnTo>
                      <a:pt x="1083" y="2020"/>
                    </a:lnTo>
                    <a:lnTo>
                      <a:pt x="1081" y="2023"/>
                    </a:lnTo>
                    <a:lnTo>
                      <a:pt x="1080" y="2027"/>
                    </a:lnTo>
                    <a:lnTo>
                      <a:pt x="1076" y="2028"/>
                    </a:lnTo>
                    <a:lnTo>
                      <a:pt x="1066" y="2030"/>
                    </a:lnTo>
                    <a:lnTo>
                      <a:pt x="1060" y="2028"/>
                    </a:lnTo>
                    <a:lnTo>
                      <a:pt x="1057" y="2027"/>
                    </a:lnTo>
                    <a:lnTo>
                      <a:pt x="1048" y="2023"/>
                    </a:lnTo>
                    <a:lnTo>
                      <a:pt x="1017" y="2009"/>
                    </a:lnTo>
                    <a:lnTo>
                      <a:pt x="1013" y="2009"/>
                    </a:lnTo>
                    <a:lnTo>
                      <a:pt x="1010" y="2009"/>
                    </a:lnTo>
                    <a:lnTo>
                      <a:pt x="1001" y="2011"/>
                    </a:lnTo>
                    <a:lnTo>
                      <a:pt x="996" y="2011"/>
                    </a:lnTo>
                    <a:lnTo>
                      <a:pt x="993" y="2009"/>
                    </a:lnTo>
                    <a:lnTo>
                      <a:pt x="989" y="2008"/>
                    </a:lnTo>
                    <a:lnTo>
                      <a:pt x="986" y="2004"/>
                    </a:lnTo>
                    <a:lnTo>
                      <a:pt x="963" y="1957"/>
                    </a:lnTo>
                    <a:lnTo>
                      <a:pt x="940" y="1908"/>
                    </a:lnTo>
                    <a:lnTo>
                      <a:pt x="937" y="1896"/>
                    </a:lnTo>
                    <a:lnTo>
                      <a:pt x="935" y="1886"/>
                    </a:lnTo>
                    <a:lnTo>
                      <a:pt x="935" y="1861"/>
                    </a:lnTo>
                    <a:lnTo>
                      <a:pt x="937" y="1849"/>
                    </a:lnTo>
                    <a:lnTo>
                      <a:pt x="937" y="1839"/>
                    </a:lnTo>
                    <a:lnTo>
                      <a:pt x="935" y="1821"/>
                    </a:lnTo>
                    <a:lnTo>
                      <a:pt x="935" y="1818"/>
                    </a:lnTo>
                    <a:lnTo>
                      <a:pt x="930" y="1816"/>
                    </a:lnTo>
                    <a:lnTo>
                      <a:pt x="926" y="1814"/>
                    </a:lnTo>
                    <a:lnTo>
                      <a:pt x="925" y="1809"/>
                    </a:lnTo>
                    <a:lnTo>
                      <a:pt x="925" y="1804"/>
                    </a:lnTo>
                    <a:lnTo>
                      <a:pt x="925" y="1797"/>
                    </a:lnTo>
                    <a:lnTo>
                      <a:pt x="928" y="1773"/>
                    </a:lnTo>
                    <a:lnTo>
                      <a:pt x="926" y="1748"/>
                    </a:lnTo>
                    <a:lnTo>
                      <a:pt x="925" y="1726"/>
                    </a:lnTo>
                    <a:lnTo>
                      <a:pt x="919" y="1699"/>
                    </a:lnTo>
                    <a:lnTo>
                      <a:pt x="914" y="1689"/>
                    </a:lnTo>
                    <a:lnTo>
                      <a:pt x="912" y="1684"/>
                    </a:lnTo>
                    <a:lnTo>
                      <a:pt x="912" y="1678"/>
                    </a:lnTo>
                    <a:lnTo>
                      <a:pt x="916" y="1654"/>
                    </a:lnTo>
                    <a:lnTo>
                      <a:pt x="918" y="1642"/>
                    </a:lnTo>
                    <a:lnTo>
                      <a:pt x="923" y="1630"/>
                    </a:lnTo>
                    <a:lnTo>
                      <a:pt x="925" y="1628"/>
                    </a:lnTo>
                    <a:lnTo>
                      <a:pt x="923" y="1623"/>
                    </a:lnTo>
                    <a:lnTo>
                      <a:pt x="918" y="1609"/>
                    </a:lnTo>
                    <a:lnTo>
                      <a:pt x="909" y="1586"/>
                    </a:lnTo>
                    <a:lnTo>
                      <a:pt x="904" y="1564"/>
                    </a:lnTo>
                    <a:lnTo>
                      <a:pt x="897" y="1541"/>
                    </a:lnTo>
                    <a:lnTo>
                      <a:pt x="892" y="1518"/>
                    </a:lnTo>
                    <a:lnTo>
                      <a:pt x="888" y="1504"/>
                    </a:lnTo>
                    <a:lnTo>
                      <a:pt x="886" y="1497"/>
                    </a:lnTo>
                    <a:lnTo>
                      <a:pt x="886" y="1490"/>
                    </a:lnTo>
                    <a:lnTo>
                      <a:pt x="909" y="1443"/>
                    </a:lnTo>
                    <a:lnTo>
                      <a:pt x="914" y="1433"/>
                    </a:lnTo>
                    <a:lnTo>
                      <a:pt x="919" y="1424"/>
                    </a:lnTo>
                    <a:lnTo>
                      <a:pt x="921" y="1419"/>
                    </a:lnTo>
                    <a:lnTo>
                      <a:pt x="921" y="1414"/>
                    </a:lnTo>
                    <a:lnTo>
                      <a:pt x="921" y="1402"/>
                    </a:lnTo>
                    <a:lnTo>
                      <a:pt x="921" y="1389"/>
                    </a:lnTo>
                    <a:lnTo>
                      <a:pt x="921" y="1384"/>
                    </a:lnTo>
                    <a:lnTo>
                      <a:pt x="925" y="1381"/>
                    </a:lnTo>
                    <a:lnTo>
                      <a:pt x="925" y="1379"/>
                    </a:lnTo>
                    <a:lnTo>
                      <a:pt x="926" y="1377"/>
                    </a:lnTo>
                    <a:lnTo>
                      <a:pt x="925" y="1370"/>
                    </a:lnTo>
                    <a:lnTo>
                      <a:pt x="923" y="1360"/>
                    </a:lnTo>
                    <a:lnTo>
                      <a:pt x="918" y="1335"/>
                    </a:lnTo>
                    <a:lnTo>
                      <a:pt x="918" y="1323"/>
                    </a:lnTo>
                    <a:lnTo>
                      <a:pt x="918" y="1311"/>
                    </a:lnTo>
                    <a:lnTo>
                      <a:pt x="921" y="1288"/>
                    </a:lnTo>
                    <a:lnTo>
                      <a:pt x="928" y="1264"/>
                    </a:lnTo>
                    <a:lnTo>
                      <a:pt x="937" y="1241"/>
                    </a:lnTo>
                    <a:lnTo>
                      <a:pt x="944" y="1217"/>
                    </a:lnTo>
                    <a:lnTo>
                      <a:pt x="951" y="1193"/>
                    </a:lnTo>
                    <a:lnTo>
                      <a:pt x="952" y="1187"/>
                    </a:lnTo>
                    <a:lnTo>
                      <a:pt x="952" y="1182"/>
                    </a:lnTo>
                    <a:lnTo>
                      <a:pt x="951" y="1172"/>
                    </a:lnTo>
                    <a:lnTo>
                      <a:pt x="956" y="1123"/>
                    </a:lnTo>
                    <a:lnTo>
                      <a:pt x="958" y="1099"/>
                    </a:lnTo>
                    <a:lnTo>
                      <a:pt x="961" y="1074"/>
                    </a:lnTo>
                    <a:lnTo>
                      <a:pt x="968" y="1052"/>
                    </a:lnTo>
                    <a:lnTo>
                      <a:pt x="975" y="1029"/>
                    </a:lnTo>
                    <a:lnTo>
                      <a:pt x="993" y="928"/>
                    </a:lnTo>
                    <a:lnTo>
                      <a:pt x="1001" y="879"/>
                    </a:lnTo>
                    <a:lnTo>
                      <a:pt x="1012" y="829"/>
                    </a:lnTo>
                    <a:lnTo>
                      <a:pt x="1026" y="778"/>
                    </a:lnTo>
                    <a:lnTo>
                      <a:pt x="1033" y="752"/>
                    </a:lnTo>
                    <a:lnTo>
                      <a:pt x="1041" y="728"/>
                    </a:lnTo>
                    <a:lnTo>
                      <a:pt x="1052" y="707"/>
                    </a:lnTo>
                    <a:lnTo>
                      <a:pt x="1064" y="688"/>
                    </a:lnTo>
                    <a:lnTo>
                      <a:pt x="1080" y="672"/>
                    </a:lnTo>
                    <a:lnTo>
                      <a:pt x="1095" y="656"/>
                    </a:lnTo>
                    <a:lnTo>
                      <a:pt x="1113" y="644"/>
                    </a:lnTo>
                    <a:lnTo>
                      <a:pt x="1130" y="636"/>
                    </a:lnTo>
                    <a:lnTo>
                      <a:pt x="1151" y="627"/>
                    </a:lnTo>
                    <a:lnTo>
                      <a:pt x="1161" y="623"/>
                    </a:lnTo>
                    <a:lnTo>
                      <a:pt x="1170" y="616"/>
                    </a:lnTo>
                    <a:lnTo>
                      <a:pt x="1188" y="604"/>
                    </a:lnTo>
                    <a:lnTo>
                      <a:pt x="1207" y="592"/>
                    </a:lnTo>
                    <a:lnTo>
                      <a:pt x="1214" y="587"/>
                    </a:lnTo>
                    <a:lnTo>
                      <a:pt x="1222" y="583"/>
                    </a:lnTo>
                    <a:lnTo>
                      <a:pt x="1240" y="576"/>
                    </a:lnTo>
                    <a:lnTo>
                      <a:pt x="1261" y="564"/>
                    </a:lnTo>
                    <a:lnTo>
                      <a:pt x="1283" y="554"/>
                    </a:lnTo>
                    <a:lnTo>
                      <a:pt x="1299" y="547"/>
                    </a:lnTo>
                    <a:lnTo>
                      <a:pt x="1306" y="543"/>
                    </a:lnTo>
                    <a:lnTo>
                      <a:pt x="1311" y="535"/>
                    </a:lnTo>
                    <a:lnTo>
                      <a:pt x="1322" y="510"/>
                    </a:lnTo>
                    <a:lnTo>
                      <a:pt x="1330" y="486"/>
                    </a:lnTo>
                    <a:lnTo>
                      <a:pt x="1336" y="477"/>
                    </a:lnTo>
                    <a:lnTo>
                      <a:pt x="1342" y="470"/>
                    </a:lnTo>
                    <a:lnTo>
                      <a:pt x="1351" y="465"/>
                    </a:lnTo>
                    <a:lnTo>
                      <a:pt x="1360" y="461"/>
                    </a:lnTo>
                    <a:close/>
                    <a:moveTo>
                      <a:pt x="0" y="1379"/>
                    </a:moveTo>
                    <a:lnTo>
                      <a:pt x="0" y="1379"/>
                    </a:lnTo>
                    <a:close/>
                    <a:moveTo>
                      <a:pt x="1024" y="1896"/>
                    </a:moveTo>
                    <a:lnTo>
                      <a:pt x="1024" y="1896"/>
                    </a:lnTo>
                    <a:lnTo>
                      <a:pt x="1010" y="1910"/>
                    </a:lnTo>
                    <a:lnTo>
                      <a:pt x="1008" y="1915"/>
                    </a:lnTo>
                    <a:lnTo>
                      <a:pt x="1006" y="1919"/>
                    </a:lnTo>
                    <a:lnTo>
                      <a:pt x="1006" y="1929"/>
                    </a:lnTo>
                    <a:lnTo>
                      <a:pt x="1006" y="1934"/>
                    </a:lnTo>
                    <a:lnTo>
                      <a:pt x="1010" y="1936"/>
                    </a:lnTo>
                    <a:lnTo>
                      <a:pt x="1019" y="1934"/>
                    </a:lnTo>
                    <a:lnTo>
                      <a:pt x="1024" y="1936"/>
                    </a:lnTo>
                    <a:lnTo>
                      <a:pt x="1027" y="1940"/>
                    </a:lnTo>
                    <a:lnTo>
                      <a:pt x="1034" y="1947"/>
                    </a:lnTo>
                    <a:lnTo>
                      <a:pt x="1034" y="1917"/>
                    </a:lnTo>
                    <a:lnTo>
                      <a:pt x="1033" y="1912"/>
                    </a:lnTo>
                    <a:lnTo>
                      <a:pt x="1031" y="1907"/>
                    </a:lnTo>
                    <a:lnTo>
                      <a:pt x="1024" y="1896"/>
                    </a:lnTo>
                    <a:close/>
                    <a:moveTo>
                      <a:pt x="1464" y="2086"/>
                    </a:moveTo>
                    <a:lnTo>
                      <a:pt x="1464" y="2086"/>
                    </a:lnTo>
                    <a:lnTo>
                      <a:pt x="1463" y="2082"/>
                    </a:lnTo>
                    <a:lnTo>
                      <a:pt x="1461" y="2082"/>
                    </a:lnTo>
                    <a:lnTo>
                      <a:pt x="1459" y="2089"/>
                    </a:lnTo>
                    <a:lnTo>
                      <a:pt x="1456" y="2107"/>
                    </a:lnTo>
                    <a:lnTo>
                      <a:pt x="1450" y="2176"/>
                    </a:lnTo>
                    <a:lnTo>
                      <a:pt x="1447" y="2223"/>
                    </a:lnTo>
                    <a:lnTo>
                      <a:pt x="1447" y="2269"/>
                    </a:lnTo>
                    <a:lnTo>
                      <a:pt x="1449" y="2293"/>
                    </a:lnTo>
                    <a:lnTo>
                      <a:pt x="1447" y="2316"/>
                    </a:lnTo>
                    <a:lnTo>
                      <a:pt x="1445" y="2328"/>
                    </a:lnTo>
                    <a:lnTo>
                      <a:pt x="1443" y="2340"/>
                    </a:lnTo>
                    <a:lnTo>
                      <a:pt x="1440" y="2352"/>
                    </a:lnTo>
                    <a:lnTo>
                      <a:pt x="1438" y="2366"/>
                    </a:lnTo>
                    <a:lnTo>
                      <a:pt x="1437" y="2391"/>
                    </a:lnTo>
                    <a:lnTo>
                      <a:pt x="1433" y="2417"/>
                    </a:lnTo>
                    <a:lnTo>
                      <a:pt x="1430" y="2438"/>
                    </a:lnTo>
                    <a:lnTo>
                      <a:pt x="1426" y="2460"/>
                    </a:lnTo>
                    <a:lnTo>
                      <a:pt x="1423" y="2488"/>
                    </a:lnTo>
                    <a:lnTo>
                      <a:pt x="1419" y="2516"/>
                    </a:lnTo>
                    <a:lnTo>
                      <a:pt x="1416" y="2528"/>
                    </a:lnTo>
                    <a:lnTo>
                      <a:pt x="1414" y="2539"/>
                    </a:lnTo>
                    <a:lnTo>
                      <a:pt x="1409" y="2551"/>
                    </a:lnTo>
                    <a:lnTo>
                      <a:pt x="1405" y="2563"/>
                    </a:lnTo>
                    <a:lnTo>
                      <a:pt x="1409" y="2560"/>
                    </a:lnTo>
                    <a:lnTo>
                      <a:pt x="1410" y="2556"/>
                    </a:lnTo>
                    <a:lnTo>
                      <a:pt x="1405" y="2608"/>
                    </a:lnTo>
                    <a:lnTo>
                      <a:pt x="1407" y="2617"/>
                    </a:lnTo>
                    <a:lnTo>
                      <a:pt x="1409" y="2626"/>
                    </a:lnTo>
                    <a:lnTo>
                      <a:pt x="1412" y="2643"/>
                    </a:lnTo>
                    <a:lnTo>
                      <a:pt x="1435" y="2767"/>
                    </a:lnTo>
                    <a:lnTo>
                      <a:pt x="1438" y="2789"/>
                    </a:lnTo>
                    <a:lnTo>
                      <a:pt x="1442" y="2812"/>
                    </a:lnTo>
                    <a:lnTo>
                      <a:pt x="1445" y="2857"/>
                    </a:lnTo>
                    <a:lnTo>
                      <a:pt x="1457" y="2963"/>
                    </a:lnTo>
                    <a:lnTo>
                      <a:pt x="1464" y="2918"/>
                    </a:lnTo>
                    <a:lnTo>
                      <a:pt x="1468" y="2896"/>
                    </a:lnTo>
                    <a:lnTo>
                      <a:pt x="1473" y="2873"/>
                    </a:lnTo>
                    <a:lnTo>
                      <a:pt x="1477" y="2864"/>
                    </a:lnTo>
                    <a:lnTo>
                      <a:pt x="1480" y="2854"/>
                    </a:lnTo>
                    <a:lnTo>
                      <a:pt x="1480" y="2838"/>
                    </a:lnTo>
                    <a:lnTo>
                      <a:pt x="1480" y="2772"/>
                    </a:lnTo>
                    <a:lnTo>
                      <a:pt x="1482" y="2728"/>
                    </a:lnTo>
                    <a:lnTo>
                      <a:pt x="1484" y="2683"/>
                    </a:lnTo>
                    <a:lnTo>
                      <a:pt x="1487" y="2641"/>
                    </a:lnTo>
                    <a:lnTo>
                      <a:pt x="1492" y="2619"/>
                    </a:lnTo>
                    <a:lnTo>
                      <a:pt x="1494" y="2613"/>
                    </a:lnTo>
                    <a:lnTo>
                      <a:pt x="1497" y="2610"/>
                    </a:lnTo>
                    <a:lnTo>
                      <a:pt x="1506" y="2605"/>
                    </a:lnTo>
                    <a:lnTo>
                      <a:pt x="1501" y="2603"/>
                    </a:lnTo>
                    <a:lnTo>
                      <a:pt x="1496" y="2601"/>
                    </a:lnTo>
                    <a:lnTo>
                      <a:pt x="1492" y="2600"/>
                    </a:lnTo>
                    <a:lnTo>
                      <a:pt x="1489" y="2594"/>
                    </a:lnTo>
                    <a:lnTo>
                      <a:pt x="1485" y="2586"/>
                    </a:lnTo>
                    <a:lnTo>
                      <a:pt x="1484" y="2573"/>
                    </a:lnTo>
                    <a:lnTo>
                      <a:pt x="1484" y="2560"/>
                    </a:lnTo>
                    <a:lnTo>
                      <a:pt x="1485" y="2547"/>
                    </a:lnTo>
                    <a:lnTo>
                      <a:pt x="1489" y="2526"/>
                    </a:lnTo>
                    <a:lnTo>
                      <a:pt x="1494" y="2516"/>
                    </a:lnTo>
                    <a:lnTo>
                      <a:pt x="1496" y="2511"/>
                    </a:lnTo>
                    <a:lnTo>
                      <a:pt x="1496" y="2507"/>
                    </a:lnTo>
                    <a:lnTo>
                      <a:pt x="1484" y="2483"/>
                    </a:lnTo>
                    <a:lnTo>
                      <a:pt x="1480" y="2471"/>
                    </a:lnTo>
                    <a:lnTo>
                      <a:pt x="1477" y="2460"/>
                    </a:lnTo>
                    <a:lnTo>
                      <a:pt x="1471" y="2436"/>
                    </a:lnTo>
                    <a:lnTo>
                      <a:pt x="1471" y="2424"/>
                    </a:lnTo>
                    <a:lnTo>
                      <a:pt x="1471" y="2412"/>
                    </a:lnTo>
                    <a:lnTo>
                      <a:pt x="1473" y="2387"/>
                    </a:lnTo>
                    <a:lnTo>
                      <a:pt x="1475" y="2378"/>
                    </a:lnTo>
                    <a:lnTo>
                      <a:pt x="1478" y="2368"/>
                    </a:lnTo>
                    <a:lnTo>
                      <a:pt x="1477" y="2335"/>
                    </a:lnTo>
                    <a:lnTo>
                      <a:pt x="1473" y="2288"/>
                    </a:lnTo>
                    <a:lnTo>
                      <a:pt x="1470" y="2241"/>
                    </a:lnTo>
                    <a:lnTo>
                      <a:pt x="1470" y="2222"/>
                    </a:lnTo>
                    <a:lnTo>
                      <a:pt x="1470" y="2204"/>
                    </a:lnTo>
                    <a:lnTo>
                      <a:pt x="1471" y="2197"/>
                    </a:lnTo>
                    <a:lnTo>
                      <a:pt x="1475" y="2190"/>
                    </a:lnTo>
                    <a:lnTo>
                      <a:pt x="1477" y="2183"/>
                    </a:lnTo>
                    <a:lnTo>
                      <a:pt x="1477" y="2176"/>
                    </a:lnTo>
                    <a:lnTo>
                      <a:pt x="1464" y="20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/>
              <a:lstStyle/>
              <a:p>
                <a:endParaRPr lang="en-US" baseline="-25000">
                  <a:solidFill>
                    <a:srgbClr val="000000"/>
                  </a:solidFill>
                  <a:ea typeface="MS PGothic" panose="020B0600070205080204" pitchFamily="34" charset="-128"/>
                  <a:cs typeface="ＭＳ Ｐゴシック" charset="0"/>
                </a:endParaRPr>
              </a:p>
            </p:txBody>
          </p:sp>
        </p:grpSp>
        <p:sp>
          <p:nvSpPr>
            <p:cNvPr id="88" name="Sylinder 87"/>
            <p:cNvSpPr/>
            <p:nvPr/>
          </p:nvSpPr>
          <p:spPr bwMode="auto">
            <a:xfrm>
              <a:off x="8017150" y="3115134"/>
              <a:ext cx="648072" cy="644184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>
                <a:solidFill>
                  <a:srgbClr val="000000"/>
                </a:solidFill>
                <a:latin typeface="Times" pitchFamily="-109" charset="0"/>
                <a:ea typeface="MS PGothic" panose="020B0600070205080204" pitchFamily="34" charset="-128"/>
              </a:endParaRPr>
            </a:p>
          </p:txBody>
        </p:sp>
        <p:sp>
          <p:nvSpPr>
            <p:cNvPr id="89" name="Rektangel 88"/>
            <p:cNvSpPr/>
            <p:nvPr/>
          </p:nvSpPr>
          <p:spPr bwMode="auto">
            <a:xfrm>
              <a:off x="7028656" y="2780626"/>
              <a:ext cx="1359768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0" name="Rektangel 89"/>
            <p:cNvSpPr/>
            <p:nvPr/>
          </p:nvSpPr>
          <p:spPr bwMode="auto">
            <a:xfrm>
              <a:off x="3851920" y="5162478"/>
              <a:ext cx="1594020" cy="86409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1" name="Rektangel 90"/>
            <p:cNvSpPr/>
            <p:nvPr/>
          </p:nvSpPr>
          <p:spPr bwMode="auto">
            <a:xfrm>
              <a:off x="6876256" y="2700234"/>
              <a:ext cx="1359768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2" name="Sylinder 91"/>
            <p:cNvSpPr/>
            <p:nvPr/>
          </p:nvSpPr>
          <p:spPr bwMode="auto">
            <a:xfrm>
              <a:off x="7884368" y="3043126"/>
              <a:ext cx="648072" cy="644184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>
                <a:solidFill>
                  <a:srgbClr val="000000"/>
                </a:solidFill>
                <a:latin typeface="Times" pitchFamily="-109" charset="0"/>
                <a:ea typeface="MS PGothic" panose="020B0600070205080204" pitchFamily="34" charset="-128"/>
              </a:endParaRPr>
            </a:p>
          </p:txBody>
        </p:sp>
        <p:sp>
          <p:nvSpPr>
            <p:cNvPr id="110" name="Sylinder 109"/>
            <p:cNvSpPr/>
            <p:nvPr/>
          </p:nvSpPr>
          <p:spPr bwMode="auto">
            <a:xfrm>
              <a:off x="8017150" y="4339270"/>
              <a:ext cx="648072" cy="64418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>
                <a:solidFill>
                  <a:srgbClr val="000000"/>
                </a:solidFill>
                <a:latin typeface="Times" pitchFamily="-109" charset="0"/>
                <a:ea typeface="MS PGothic" panose="020B0600070205080204" pitchFamily="34" charset="-128"/>
              </a:endParaRPr>
            </a:p>
          </p:txBody>
        </p:sp>
        <p:sp>
          <p:nvSpPr>
            <p:cNvPr id="115" name="Rektangel 114"/>
            <p:cNvSpPr/>
            <p:nvPr/>
          </p:nvSpPr>
          <p:spPr bwMode="auto">
            <a:xfrm>
              <a:off x="7028656" y="4004762"/>
              <a:ext cx="1359768" cy="86409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8" name="Rektangel 117"/>
            <p:cNvSpPr/>
            <p:nvPr/>
          </p:nvSpPr>
          <p:spPr bwMode="auto">
            <a:xfrm>
              <a:off x="6876256" y="3924370"/>
              <a:ext cx="1359768" cy="86409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9" name="Sylinder 118"/>
            <p:cNvSpPr/>
            <p:nvPr/>
          </p:nvSpPr>
          <p:spPr bwMode="auto">
            <a:xfrm>
              <a:off x="7884368" y="4267262"/>
              <a:ext cx="648072" cy="644184"/>
            </a:xfrm>
            <a:prstGeom prst="can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nb-NO">
                <a:solidFill>
                  <a:srgbClr val="000000"/>
                </a:solidFill>
                <a:latin typeface="Times" pitchFamily="-109" charset="0"/>
                <a:ea typeface="MS PGothic" panose="020B0600070205080204" pitchFamily="34" charset="-128"/>
              </a:endParaRPr>
            </a:p>
          </p:txBody>
        </p:sp>
        <p:sp>
          <p:nvSpPr>
            <p:cNvPr id="120" name="Rektangel 119"/>
            <p:cNvSpPr/>
            <p:nvPr/>
          </p:nvSpPr>
          <p:spPr bwMode="auto">
            <a:xfrm>
              <a:off x="5850143" y="2633449"/>
              <a:ext cx="90010" cy="6642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1" name="Rektangel 120"/>
            <p:cNvSpPr/>
            <p:nvPr/>
          </p:nvSpPr>
          <p:spPr bwMode="auto">
            <a:xfrm>
              <a:off x="5850143" y="3324655"/>
              <a:ext cx="90010" cy="6642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2" name="Rektangel 121"/>
            <p:cNvSpPr/>
            <p:nvPr/>
          </p:nvSpPr>
          <p:spPr bwMode="auto">
            <a:xfrm>
              <a:off x="5850143" y="4017802"/>
              <a:ext cx="90010" cy="6642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3" name="Rektangel 122"/>
            <p:cNvSpPr/>
            <p:nvPr/>
          </p:nvSpPr>
          <p:spPr bwMode="auto">
            <a:xfrm>
              <a:off x="5850143" y="4709008"/>
              <a:ext cx="90010" cy="6642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nb-NO" sz="1400" dirty="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cxnSp>
          <p:nvCxnSpPr>
            <p:cNvPr id="124" name="Rett linje 123"/>
            <p:cNvCxnSpPr>
              <a:stCxn id="123" idx="3"/>
              <a:endCxn id="118" idx="1"/>
            </p:cNvCxnSpPr>
            <p:nvPr/>
          </p:nvCxnSpPr>
          <p:spPr bwMode="auto">
            <a:xfrm flipV="1">
              <a:off x="5940153" y="4356418"/>
              <a:ext cx="936103" cy="6846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Rett linje 124"/>
            <p:cNvCxnSpPr>
              <a:stCxn id="122" idx="3"/>
              <a:endCxn id="118" idx="1"/>
            </p:cNvCxnSpPr>
            <p:nvPr/>
          </p:nvCxnSpPr>
          <p:spPr bwMode="auto">
            <a:xfrm>
              <a:off x="5940153" y="4349906"/>
              <a:ext cx="936103" cy="651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Rett linje 125"/>
            <p:cNvCxnSpPr>
              <a:stCxn id="121" idx="3"/>
              <a:endCxn id="91" idx="1"/>
            </p:cNvCxnSpPr>
            <p:nvPr/>
          </p:nvCxnSpPr>
          <p:spPr bwMode="auto">
            <a:xfrm flipV="1">
              <a:off x="5940153" y="3132282"/>
              <a:ext cx="936103" cy="5244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Rett linje 126"/>
            <p:cNvCxnSpPr>
              <a:stCxn id="120" idx="3"/>
              <a:endCxn id="91" idx="1"/>
            </p:cNvCxnSpPr>
            <p:nvPr/>
          </p:nvCxnSpPr>
          <p:spPr bwMode="auto">
            <a:xfrm>
              <a:off x="5940153" y="2965553"/>
              <a:ext cx="936103" cy="1667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Rett linje 127"/>
            <p:cNvCxnSpPr/>
            <p:nvPr/>
          </p:nvCxnSpPr>
          <p:spPr bwMode="auto">
            <a:xfrm flipV="1">
              <a:off x="5573060" y="3918997"/>
              <a:ext cx="277082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963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25007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Bild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024" y="3652156"/>
            <a:ext cx="1053117" cy="485323"/>
          </a:xfrm>
          <a:prstGeom prst="rect">
            <a:avLst/>
          </a:prstGeom>
        </p:spPr>
      </p:pic>
      <p:sp>
        <p:nvSpPr>
          <p:cNvPr id="23" name="Rektangel 22"/>
          <p:cNvSpPr/>
          <p:nvPr/>
        </p:nvSpPr>
        <p:spPr>
          <a:xfrm>
            <a:off x="107504" y="3405055"/>
            <a:ext cx="2767482" cy="129165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190635" y="3607577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100" dirty="0" smtClean="0">
                <a:solidFill>
                  <a:prstClr val="black"/>
                </a:solidFill>
              </a:rPr>
              <a:t>Slutta på hn.no</a:t>
            </a:r>
            <a:endParaRPr lang="nb-NO" sz="11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100" dirty="0">
                <a:solidFill>
                  <a:prstClr val="black"/>
                </a:solidFill>
              </a:rPr>
              <a:t>h</a:t>
            </a:r>
            <a:r>
              <a:rPr lang="nb-NO" sz="1100" dirty="0" smtClean="0">
                <a:solidFill>
                  <a:prstClr val="black"/>
                </a:solidFill>
              </a:rPr>
              <a:t>elfo.no</a:t>
            </a:r>
            <a:endParaRPr lang="nb-NO" sz="11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100" dirty="0">
                <a:solidFill>
                  <a:prstClr val="black"/>
                </a:solidFill>
              </a:rPr>
              <a:t>ehelse.no </a:t>
            </a:r>
            <a:endParaRPr lang="nb-NO" sz="11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100" dirty="0">
                <a:solidFill>
                  <a:prstClr val="black"/>
                </a:solidFill>
              </a:rPr>
              <a:t>n</a:t>
            </a:r>
            <a:r>
              <a:rPr lang="nb-NO" sz="1100" dirty="0" smtClean="0">
                <a:solidFill>
                  <a:prstClr val="black"/>
                </a:solidFill>
              </a:rPr>
              <a:t>yemetoder.no</a:t>
            </a:r>
            <a:endParaRPr lang="nb-NO" sz="11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100" dirty="0">
                <a:solidFill>
                  <a:prstClr val="black"/>
                </a:solidFill>
              </a:rPr>
              <a:t>h</a:t>
            </a:r>
            <a:r>
              <a:rPr lang="nb-NO" sz="1100" dirty="0" smtClean="0">
                <a:solidFill>
                  <a:prstClr val="black"/>
                </a:solidFill>
              </a:rPr>
              <a:t>elsedirektoratet.no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100" dirty="0" smtClean="0">
                <a:solidFill>
                  <a:prstClr val="black"/>
                </a:solidFill>
              </a:rPr>
              <a:t>spesialisthelsetjenesten (Midt)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118470" y="3409782"/>
            <a:ext cx="24573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dirty="0" smtClean="0">
                <a:solidFill>
                  <a:schemeClr val="tx2"/>
                </a:solidFill>
              </a:rPr>
              <a:t>Portaler på plattformen</a:t>
            </a:r>
            <a:endParaRPr lang="nb-NO" sz="1500" b="1" dirty="0">
              <a:solidFill>
                <a:schemeClr val="tx2"/>
              </a:solidFill>
            </a:endParaRPr>
          </a:p>
        </p:txBody>
      </p:sp>
      <p:sp>
        <p:nvSpPr>
          <p:cNvPr id="26" name="TekstSylinder 25"/>
          <p:cNvSpPr txBox="1"/>
          <p:nvPr/>
        </p:nvSpPr>
        <p:spPr>
          <a:xfrm>
            <a:off x="3036382" y="3405056"/>
            <a:ext cx="290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chemeClr val="tx2"/>
                </a:solidFill>
              </a:rPr>
              <a:t>Forprosjekter - samarbeidsområder</a:t>
            </a:r>
            <a:endParaRPr lang="nb-NO" sz="1400" b="1" dirty="0">
              <a:solidFill>
                <a:schemeClr val="tx2"/>
              </a:solidFill>
            </a:endParaRPr>
          </a:p>
        </p:txBody>
      </p:sp>
      <p:sp>
        <p:nvSpPr>
          <p:cNvPr id="28" name="TekstSylinder 27"/>
          <p:cNvSpPr txBox="1"/>
          <p:nvPr/>
        </p:nvSpPr>
        <p:spPr>
          <a:xfrm>
            <a:off x="6259365" y="3405055"/>
            <a:ext cx="2318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chemeClr val="tx2"/>
                </a:solidFill>
              </a:rPr>
              <a:t>Velferdsteknologi 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161509" y="555526"/>
            <a:ext cx="29653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b="1" dirty="0" smtClean="0">
                <a:solidFill>
                  <a:prstClr val="black"/>
                </a:solidFill>
              </a:rPr>
              <a:t>Digitale tjenester til fastlege: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300" dirty="0">
                <a:solidFill>
                  <a:prstClr val="black"/>
                </a:solidFill>
              </a:rPr>
              <a:t>p</a:t>
            </a:r>
            <a:r>
              <a:rPr lang="nb-NO" sz="1300" dirty="0" smtClean="0">
                <a:solidFill>
                  <a:prstClr val="black"/>
                </a:solidFill>
              </a:rPr>
              <a:t>ilot for en EPJ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>
                <a:solidFill>
                  <a:prstClr val="black"/>
                </a:solidFill>
              </a:rPr>
              <a:t>p</a:t>
            </a:r>
            <a:r>
              <a:rPr lang="nb-NO" sz="1300" dirty="0" smtClean="0">
                <a:solidFill>
                  <a:prstClr val="black"/>
                </a:solidFill>
              </a:rPr>
              <a:t>ilot for alle EPJ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 smtClean="0">
                <a:solidFill>
                  <a:prstClr val="black"/>
                </a:solidFill>
              </a:rPr>
              <a:t>90 kontorer har innført</a:t>
            </a:r>
          </a:p>
          <a:p>
            <a:endParaRPr lang="nb-NO" sz="1300" dirty="0" smtClean="0">
              <a:solidFill>
                <a:prstClr val="black"/>
              </a:solidFill>
            </a:endParaRPr>
          </a:p>
          <a:p>
            <a:r>
              <a:rPr lang="nb-NO" sz="1300" b="1" dirty="0" smtClean="0">
                <a:solidFill>
                  <a:prstClr val="black"/>
                </a:solidFill>
              </a:rPr>
              <a:t>Valg av behandler: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>
                <a:solidFill>
                  <a:prstClr val="black"/>
                </a:solidFill>
              </a:rPr>
              <a:t>b</a:t>
            </a:r>
            <a:r>
              <a:rPr lang="nb-NO" sz="1300" dirty="0" smtClean="0">
                <a:solidFill>
                  <a:prstClr val="black"/>
                </a:solidFill>
              </a:rPr>
              <a:t>ytt fastlege</a:t>
            </a:r>
            <a:r>
              <a:rPr lang="nb-NO" sz="1300" dirty="0">
                <a:solidFill>
                  <a:prstClr val="black"/>
                </a:solidFill>
              </a:rPr>
              <a:t> </a:t>
            </a:r>
            <a:r>
              <a:rPr lang="nb-NO" sz="1300" dirty="0" smtClean="0">
                <a:solidFill>
                  <a:prstClr val="black"/>
                </a:solidFill>
              </a:rPr>
              <a:t>i Min helse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>
                <a:solidFill>
                  <a:prstClr val="black"/>
                </a:solidFill>
              </a:rPr>
              <a:t>v</a:t>
            </a:r>
            <a:r>
              <a:rPr lang="nb-NO" sz="1300" dirty="0" smtClean="0">
                <a:solidFill>
                  <a:prstClr val="black"/>
                </a:solidFill>
              </a:rPr>
              <a:t>elg behandlingssted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300" dirty="0">
              <a:solidFill>
                <a:prstClr val="black"/>
              </a:solidFill>
            </a:endParaRPr>
          </a:p>
          <a:p>
            <a:r>
              <a:rPr lang="nb-NO" sz="1300" b="1" dirty="0">
                <a:solidFill>
                  <a:prstClr val="black"/>
                </a:solidFill>
              </a:rPr>
              <a:t>Min h</a:t>
            </a:r>
            <a:r>
              <a:rPr lang="nb-NO" sz="1300" b="1" dirty="0" smtClean="0">
                <a:solidFill>
                  <a:prstClr val="black"/>
                </a:solidFill>
              </a:rPr>
              <a:t>else kjernejournal: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300" dirty="0" smtClean="0">
                <a:solidFill>
                  <a:prstClr val="black"/>
                </a:solidFill>
              </a:rPr>
              <a:t>bestille kjernejournal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300" dirty="0">
                <a:solidFill>
                  <a:prstClr val="black"/>
                </a:solidFill>
              </a:rPr>
              <a:t>r</a:t>
            </a:r>
            <a:r>
              <a:rPr lang="nb-NO" sz="1300" dirty="0" smtClean="0">
                <a:solidFill>
                  <a:prstClr val="black"/>
                </a:solidFill>
              </a:rPr>
              <a:t>esepter legemidler/handelsvarer</a:t>
            </a:r>
            <a:endParaRPr lang="nb-NO" sz="13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300" dirty="0" smtClean="0">
                <a:solidFill>
                  <a:prstClr val="black"/>
                </a:solidFill>
              </a:rPr>
              <a:t>kontaktinfo </a:t>
            </a:r>
            <a:r>
              <a:rPr lang="nb-NO" sz="1300" dirty="0">
                <a:solidFill>
                  <a:prstClr val="black"/>
                </a:solidFill>
              </a:rPr>
              <a:t>fra </a:t>
            </a:r>
            <a:r>
              <a:rPr lang="nb-NO" sz="1300" dirty="0" smtClean="0">
                <a:solidFill>
                  <a:prstClr val="black"/>
                </a:solidFill>
              </a:rPr>
              <a:t>DIFI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300" dirty="0" smtClean="0">
                <a:solidFill>
                  <a:prstClr val="black"/>
                </a:solidFill>
              </a:rPr>
              <a:t>varselprofil</a:t>
            </a:r>
            <a:endParaRPr lang="nb-NO" sz="1300" dirty="0">
              <a:solidFill>
                <a:prstClr val="black"/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6228184" y="3417377"/>
            <a:ext cx="2736304" cy="128382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2" name="TekstSylinder 31"/>
          <p:cNvSpPr txBox="1"/>
          <p:nvPr/>
        </p:nvSpPr>
        <p:spPr>
          <a:xfrm>
            <a:off x="6245401" y="782517"/>
            <a:ext cx="28568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b="1" dirty="0" smtClean="0">
                <a:solidFill>
                  <a:prstClr val="black"/>
                </a:solidFill>
              </a:rPr>
              <a:t>Helse Vest: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300" dirty="0">
                <a:solidFill>
                  <a:prstClr val="black"/>
                </a:solidFill>
              </a:rPr>
              <a:t>henvisningsstatus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300" dirty="0" smtClean="0">
                <a:solidFill>
                  <a:prstClr val="black"/>
                </a:solidFill>
              </a:rPr>
              <a:t>innkallingsbrev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 smtClean="0">
                <a:solidFill>
                  <a:prstClr val="black"/>
                </a:solidFill>
              </a:rPr>
              <a:t>meldinger pasient/behandler</a:t>
            </a:r>
          </a:p>
          <a:p>
            <a:endParaRPr lang="nb-NO" sz="1300" b="1" dirty="0" smtClean="0">
              <a:solidFill>
                <a:prstClr val="black"/>
              </a:solidFill>
            </a:endParaRPr>
          </a:p>
          <a:p>
            <a:r>
              <a:rPr lang="nb-NO" sz="1300" b="1" dirty="0" smtClean="0">
                <a:solidFill>
                  <a:prstClr val="black"/>
                </a:solidFill>
              </a:rPr>
              <a:t>Helse Nord: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>
                <a:solidFill>
                  <a:prstClr val="black"/>
                </a:solidFill>
              </a:rPr>
              <a:t>innsyn </a:t>
            </a:r>
            <a:r>
              <a:rPr lang="nb-NO" sz="1300" dirty="0" smtClean="0">
                <a:solidFill>
                  <a:prstClr val="black"/>
                </a:solidFill>
              </a:rPr>
              <a:t>journal innført alle HF</a:t>
            </a:r>
            <a:endParaRPr lang="nb-NO" sz="13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 smtClean="0">
                <a:solidFill>
                  <a:prstClr val="black"/>
                </a:solidFill>
              </a:rPr>
              <a:t>timeavtaler/henvisningsstatus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 smtClean="0">
                <a:solidFill>
                  <a:prstClr val="black"/>
                </a:solidFill>
              </a:rPr>
              <a:t>meldinger </a:t>
            </a:r>
            <a:r>
              <a:rPr lang="nb-NO" sz="1300" dirty="0">
                <a:solidFill>
                  <a:prstClr val="black"/>
                </a:solidFill>
              </a:rPr>
              <a:t>pasient/behandler</a:t>
            </a:r>
          </a:p>
          <a:p>
            <a:endParaRPr lang="nb-NO" sz="1300" b="1" dirty="0" smtClean="0">
              <a:solidFill>
                <a:prstClr val="black"/>
              </a:solidFill>
            </a:endParaRPr>
          </a:p>
          <a:p>
            <a:r>
              <a:rPr lang="nb-NO" sz="1300" b="1" dirty="0" smtClean="0">
                <a:solidFill>
                  <a:prstClr val="black"/>
                </a:solidFill>
              </a:rPr>
              <a:t>Mine pasientreiser (HSØ):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 smtClean="0">
                <a:solidFill>
                  <a:prstClr val="black"/>
                </a:solidFill>
              </a:rPr>
              <a:t>selvbetjening refusjon utviklet</a:t>
            </a:r>
          </a:p>
          <a:p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2987824" y="3406244"/>
            <a:ext cx="3096344" cy="129495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7" name="TekstSylinder 36"/>
          <p:cNvSpPr txBox="1"/>
          <p:nvPr/>
        </p:nvSpPr>
        <p:spPr>
          <a:xfrm>
            <a:off x="6282386" y="3595975"/>
            <a:ext cx="29701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100" dirty="0" err="1">
                <a:solidFill>
                  <a:prstClr val="black"/>
                </a:solidFill>
              </a:rPr>
              <a:t>h</a:t>
            </a:r>
            <a:r>
              <a:rPr lang="nb-NO" sz="1100" dirty="0" err="1" smtClean="0">
                <a:solidFill>
                  <a:prstClr val="black"/>
                </a:solidFill>
              </a:rPr>
              <a:t>elseapp</a:t>
            </a:r>
            <a:r>
              <a:rPr lang="nb-NO" sz="1100" dirty="0" smtClean="0">
                <a:solidFill>
                  <a:prstClr val="black"/>
                </a:solidFill>
              </a:rPr>
              <a:t>-meny på </a:t>
            </a:r>
            <a:br>
              <a:rPr lang="nb-NO" sz="1100" dirty="0" smtClean="0">
                <a:solidFill>
                  <a:prstClr val="black"/>
                </a:solidFill>
              </a:rPr>
            </a:br>
            <a:r>
              <a:rPr lang="nb-NO" sz="1100" dirty="0" smtClean="0">
                <a:solidFill>
                  <a:prstClr val="black"/>
                </a:solidFill>
              </a:rPr>
              <a:t>hn.no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100" dirty="0" err="1">
                <a:solidFill>
                  <a:srgbClr val="000000"/>
                </a:solidFill>
              </a:rPr>
              <a:t>e</a:t>
            </a:r>
            <a:r>
              <a:rPr lang="en-US" sz="1100" dirty="0" err="1" smtClean="0">
                <a:solidFill>
                  <a:srgbClr val="000000"/>
                </a:solidFill>
              </a:rPr>
              <a:t>tablert</a:t>
            </a:r>
            <a:r>
              <a:rPr lang="en-US" sz="1100" dirty="0" smtClean="0">
                <a:solidFill>
                  <a:srgbClr val="000000"/>
                </a:solidFill>
              </a:rPr>
              <a:t> Continua </a:t>
            </a:r>
            <a:r>
              <a:rPr lang="en-US" sz="1100" dirty="0">
                <a:solidFill>
                  <a:srgbClr val="000000"/>
                </a:solidFill>
              </a:rPr>
              <a:t>Service </a:t>
            </a:r>
            <a:r>
              <a:rPr lang="en-US" sz="1100" dirty="0" smtClean="0">
                <a:solidFill>
                  <a:srgbClr val="000000"/>
                </a:solidFill>
              </a:rPr>
              <a:t/>
            </a:r>
            <a:br>
              <a:rPr lang="en-US" sz="1100" dirty="0" smtClean="0">
                <a:solidFill>
                  <a:srgbClr val="000000"/>
                </a:solidFill>
              </a:rPr>
            </a:br>
            <a:r>
              <a:rPr lang="en-US" sz="1100" dirty="0" smtClean="0">
                <a:solidFill>
                  <a:srgbClr val="000000"/>
                </a:solidFill>
              </a:rPr>
              <a:t>Center Norway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100" dirty="0" err="1" smtClean="0">
                <a:solidFill>
                  <a:srgbClr val="000000"/>
                </a:solidFill>
              </a:rPr>
              <a:t>Referansearkitektur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nb-NO" sz="1100" dirty="0" smtClean="0">
                <a:solidFill>
                  <a:srgbClr val="000000"/>
                </a:solidFill>
              </a:rPr>
              <a:t>for </a:t>
            </a:r>
            <a:r>
              <a:rPr lang="nb-NO" sz="1100" dirty="0" err="1" smtClean="0">
                <a:solidFill>
                  <a:srgbClr val="000000"/>
                </a:solidFill>
              </a:rPr>
              <a:t>velferdsteknologi</a:t>
            </a:r>
            <a:endParaRPr lang="nb-NO" sz="1100" dirty="0">
              <a:solidFill>
                <a:prstClr val="black"/>
              </a:solidFill>
            </a:endParaRPr>
          </a:p>
        </p:txBody>
      </p:sp>
      <p:sp>
        <p:nvSpPr>
          <p:cNvPr id="38" name="TekstSylinder 37"/>
          <p:cNvSpPr txBox="1"/>
          <p:nvPr/>
        </p:nvSpPr>
        <p:spPr>
          <a:xfrm>
            <a:off x="3042026" y="3757993"/>
            <a:ext cx="33751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100" dirty="0">
                <a:solidFill>
                  <a:prstClr val="black"/>
                </a:solidFill>
              </a:rPr>
              <a:t>s</a:t>
            </a:r>
            <a:r>
              <a:rPr lang="nb-NO" sz="1100" dirty="0" smtClean="0">
                <a:solidFill>
                  <a:prstClr val="black"/>
                </a:solidFill>
              </a:rPr>
              <a:t>trategi og veikart for RHF-ene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100" dirty="0" err="1" smtClean="0">
                <a:solidFill>
                  <a:prstClr val="black"/>
                </a:solidFill>
              </a:rPr>
              <a:t>livmorhalsprogrammet,reservasjon</a:t>
            </a:r>
            <a:r>
              <a:rPr lang="nb-NO" sz="1100" dirty="0" smtClean="0">
                <a:solidFill>
                  <a:prstClr val="black"/>
                </a:solidFill>
              </a:rPr>
              <a:t>, varsling?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100" dirty="0">
                <a:solidFill>
                  <a:prstClr val="black"/>
                </a:solidFill>
              </a:rPr>
              <a:t>h</a:t>
            </a:r>
            <a:r>
              <a:rPr lang="nb-NO" sz="1100" dirty="0" smtClean="0">
                <a:solidFill>
                  <a:prstClr val="black"/>
                </a:solidFill>
              </a:rPr>
              <a:t>elsebiblioteket.no på plattformen?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100" dirty="0" smtClean="0">
                <a:solidFill>
                  <a:prstClr val="black"/>
                </a:solidFill>
              </a:rPr>
              <a:t>Oslo kommune digitale tjenester?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100" dirty="0">
                <a:solidFill>
                  <a:prstClr val="black"/>
                </a:solidFill>
              </a:rPr>
              <a:t>m</a:t>
            </a:r>
            <a:r>
              <a:rPr lang="nb-NO" sz="1100" dirty="0" smtClean="0">
                <a:solidFill>
                  <a:prstClr val="black"/>
                </a:solidFill>
              </a:rPr>
              <a:t>ed. </a:t>
            </a:r>
            <a:r>
              <a:rPr lang="nb-NO" sz="1100" dirty="0">
                <a:solidFill>
                  <a:prstClr val="black"/>
                </a:solidFill>
              </a:rPr>
              <a:t>f</a:t>
            </a:r>
            <a:r>
              <a:rPr lang="nb-NO" sz="1100" dirty="0" smtClean="0">
                <a:solidFill>
                  <a:prstClr val="black"/>
                </a:solidFill>
              </a:rPr>
              <a:t>aglig redaksjon/oppslagsverk</a:t>
            </a:r>
            <a:endParaRPr lang="nb-NO" sz="1200" dirty="0">
              <a:solidFill>
                <a:prstClr val="black"/>
              </a:solidFill>
            </a:endParaRPr>
          </a:p>
        </p:txBody>
      </p:sp>
      <p:sp>
        <p:nvSpPr>
          <p:cNvPr id="39" name="TekstSylinder 38"/>
          <p:cNvSpPr txBox="1"/>
          <p:nvPr/>
        </p:nvSpPr>
        <p:spPr>
          <a:xfrm>
            <a:off x="3036383" y="1523175"/>
            <a:ext cx="2751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chemeClr val="accent2">
                    <a:lumMod val="75000"/>
                  </a:schemeClr>
                </a:solidFill>
              </a:rPr>
              <a:t>Felleskomponenter</a:t>
            </a:r>
            <a:endParaRPr lang="nb-NO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2987824" y="1502350"/>
            <a:ext cx="3096344" cy="110315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1" name="TekstSylinder 40"/>
          <p:cNvSpPr txBox="1"/>
          <p:nvPr/>
        </p:nvSpPr>
        <p:spPr>
          <a:xfrm>
            <a:off x="3042026" y="1764054"/>
            <a:ext cx="28261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300" dirty="0">
                <a:solidFill>
                  <a:prstClr val="black"/>
                </a:solidFill>
              </a:rPr>
              <a:t>p</a:t>
            </a:r>
            <a:r>
              <a:rPr lang="nb-NO" sz="1300" dirty="0" smtClean="0">
                <a:solidFill>
                  <a:prstClr val="black"/>
                </a:solidFill>
              </a:rPr>
              <a:t>ersonlig helsearkiv, MT/ST</a:t>
            </a:r>
            <a:endParaRPr lang="nb-NO" sz="13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>
                <a:solidFill>
                  <a:prstClr val="black"/>
                </a:solidFill>
              </a:rPr>
              <a:t>p</a:t>
            </a:r>
            <a:r>
              <a:rPr lang="nb-NO" sz="1300" dirty="0" smtClean="0">
                <a:solidFill>
                  <a:prstClr val="black"/>
                </a:solidFill>
              </a:rPr>
              <a:t>ersonvern/fullmakt</a:t>
            </a:r>
            <a:endParaRPr lang="nb-NO" sz="13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>
                <a:solidFill>
                  <a:prstClr val="black"/>
                </a:solidFill>
              </a:rPr>
              <a:t>s</a:t>
            </a:r>
            <a:r>
              <a:rPr lang="nb-NO" sz="1300" dirty="0" smtClean="0">
                <a:solidFill>
                  <a:prstClr val="black"/>
                </a:solidFill>
              </a:rPr>
              <a:t>kjema</a:t>
            </a:r>
            <a:endParaRPr lang="nb-NO" sz="13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300" dirty="0">
                <a:solidFill>
                  <a:prstClr val="black"/>
                </a:solidFill>
              </a:rPr>
              <a:t>n</a:t>
            </a:r>
            <a:r>
              <a:rPr lang="nb-NO" sz="1300" dirty="0" smtClean="0">
                <a:solidFill>
                  <a:prstClr val="black"/>
                </a:solidFill>
              </a:rPr>
              <a:t>y bank-id for mobil</a:t>
            </a:r>
            <a:endParaRPr lang="nb-NO" sz="1600" dirty="0">
              <a:solidFill>
                <a:prstClr val="black"/>
              </a:solidFill>
            </a:endParaRPr>
          </a:p>
        </p:txBody>
      </p:sp>
      <p:sp>
        <p:nvSpPr>
          <p:cNvPr id="43" name="TekstSylinder 42"/>
          <p:cNvSpPr txBox="1"/>
          <p:nvPr/>
        </p:nvSpPr>
        <p:spPr>
          <a:xfrm>
            <a:off x="3059844" y="2678828"/>
            <a:ext cx="3227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chemeClr val="tx2"/>
                </a:solidFill>
              </a:rPr>
              <a:t>Besøk i : 950 000/</a:t>
            </a:r>
            <a:r>
              <a:rPr lang="nb-NO" sz="1400" b="1" dirty="0" err="1" smtClean="0">
                <a:solidFill>
                  <a:schemeClr val="tx2"/>
                </a:solidFill>
              </a:rPr>
              <a:t>mnd</a:t>
            </a:r>
            <a:endParaRPr lang="nb-NO" sz="1400" b="1" dirty="0" smtClean="0">
              <a:solidFill>
                <a:schemeClr val="tx2"/>
              </a:solidFill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2987824" y="2678829"/>
            <a:ext cx="3096344" cy="270031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107504" y="555526"/>
            <a:ext cx="8856984" cy="280002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53" name="Tittel 1030"/>
          <p:cNvSpPr txBox="1">
            <a:spLocks/>
          </p:cNvSpPr>
          <p:nvPr/>
        </p:nvSpPr>
        <p:spPr bwMode="auto">
          <a:xfrm>
            <a:off x="161510" y="40219"/>
            <a:ext cx="8901793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33"/>
                </a:solidFill>
                <a:latin typeface="+mj-lt"/>
                <a:ea typeface="ＭＳ Ｐゴシック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5C"/>
                </a:solidFill>
                <a:latin typeface="Arial" pitchFamily="-109" charset="0"/>
                <a:ea typeface="ＭＳ Ｐゴシック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5C"/>
                </a:solidFill>
                <a:latin typeface="Arial" pitchFamily="-109" charset="0"/>
                <a:ea typeface="ＭＳ Ｐゴシック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5C"/>
                </a:solidFill>
                <a:latin typeface="Arial" pitchFamily="-109" charset="0"/>
                <a:ea typeface="ＭＳ Ｐゴシック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25C"/>
                </a:solidFill>
                <a:latin typeface="Arial" pitchFamily="-109" charset="0"/>
                <a:ea typeface="ＭＳ Ｐゴシック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25C"/>
                </a:solidFill>
                <a:latin typeface="Arial" pitchFamily="-10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25C"/>
                </a:solidFill>
                <a:latin typeface="Arial" pitchFamily="-10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25C"/>
                </a:solidFill>
                <a:latin typeface="Arial" pitchFamily="-10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425C"/>
                </a:solidFill>
                <a:latin typeface="Arial" pitchFamily="-109" charset="0"/>
              </a:defRPr>
            </a:lvl9pPr>
          </a:lstStyle>
          <a:p>
            <a:r>
              <a:rPr lang="nb-NO" kern="0" dirty="0" smtClean="0"/>
              <a:t>Mål i 2015 for Digitale innbyggertjenester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48" y="852851"/>
            <a:ext cx="1888245" cy="20994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 bwMode="auto">
          <a:xfrm>
            <a:off x="2987824" y="1154093"/>
            <a:ext cx="3096348" cy="36908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26" y="1152387"/>
            <a:ext cx="1110973" cy="37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3036384" y="1194316"/>
            <a:ext cx="198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Ny brukerflate</a:t>
            </a:r>
          </a:p>
          <a:p>
            <a:endParaRPr lang="nb-NO" dirty="0" err="1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Likebent trekant 6"/>
          <p:cNvSpPr/>
          <p:nvPr/>
        </p:nvSpPr>
        <p:spPr bwMode="auto">
          <a:xfrm rot="10800000" flipH="1">
            <a:off x="5472100" y="1417281"/>
            <a:ext cx="144000" cy="61680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72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85394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e 4"/>
          <p:cNvGrpSpPr/>
          <p:nvPr/>
        </p:nvGrpSpPr>
        <p:grpSpPr>
          <a:xfrm>
            <a:off x="3507611" y="2027619"/>
            <a:ext cx="2160000" cy="2178833"/>
            <a:chOff x="470369" y="1652312"/>
            <a:chExt cx="2160000" cy="2178833"/>
          </a:xfrm>
        </p:grpSpPr>
        <p:pic>
          <p:nvPicPr>
            <p:cNvPr id="6" name="Picture 2" descr="C:\Users\LISKJ\Desktop\Bilde1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59" t="19182" r="26515" b="3682"/>
            <a:stretch/>
          </p:blipFill>
          <p:spPr bwMode="auto">
            <a:xfrm rot="10800000">
              <a:off x="470369" y="1652312"/>
              <a:ext cx="2160000" cy="2178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kstSylinder 6"/>
            <p:cNvSpPr txBox="1"/>
            <p:nvPr/>
          </p:nvSpPr>
          <p:spPr>
            <a:xfrm>
              <a:off x="1008472" y="1995686"/>
              <a:ext cx="1115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nb-NO" sz="1200" b="1" dirty="0" smtClean="0">
                  <a:solidFill>
                    <a:prstClr val="black"/>
                  </a:solidFill>
                </a:rPr>
                <a:t>Premissgiver</a:t>
              </a:r>
              <a:endParaRPr lang="nb-NO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611560" y="2840936"/>
              <a:ext cx="916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nb-NO" sz="1200" b="1" dirty="0" smtClean="0">
                  <a:solidFill>
                    <a:prstClr val="black"/>
                  </a:solidFill>
                </a:rPr>
                <a:t>Virksomhet</a:t>
              </a: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1511265" y="2836157"/>
              <a:ext cx="10642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nb-NO" sz="1200" b="1" dirty="0" smtClean="0">
                  <a:solidFill>
                    <a:prstClr val="black"/>
                  </a:solidFill>
                </a:rPr>
                <a:t>Leverandør</a:t>
              </a:r>
              <a:endParaRPr lang="nb-NO" sz="1200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9" name="Rett linje 18"/>
          <p:cNvCxnSpPr/>
          <p:nvPr/>
        </p:nvCxnSpPr>
        <p:spPr>
          <a:xfrm flipH="1" flipV="1">
            <a:off x="791580" y="723802"/>
            <a:ext cx="3780300" cy="235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 flipV="1">
            <a:off x="4587611" y="839799"/>
            <a:ext cx="4016837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>
            <a:off x="4587611" y="3072047"/>
            <a:ext cx="0" cy="1875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pe 43"/>
          <p:cNvGrpSpPr/>
          <p:nvPr/>
        </p:nvGrpSpPr>
        <p:grpSpPr>
          <a:xfrm>
            <a:off x="35141" y="1249527"/>
            <a:ext cx="5606291" cy="3862687"/>
            <a:chOff x="35141" y="1249527"/>
            <a:chExt cx="5606291" cy="3862687"/>
          </a:xfrm>
        </p:grpSpPr>
        <p:sp>
          <p:nvSpPr>
            <p:cNvPr id="185" name="Pil høyre 184"/>
            <p:cNvSpPr/>
            <p:nvPr/>
          </p:nvSpPr>
          <p:spPr>
            <a:xfrm>
              <a:off x="4283966" y="4139678"/>
              <a:ext cx="309095" cy="2726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200" name="Pil høyre 199"/>
            <p:cNvSpPr/>
            <p:nvPr/>
          </p:nvSpPr>
          <p:spPr>
            <a:xfrm rot="10800000">
              <a:off x="4593062" y="4137936"/>
              <a:ext cx="309095" cy="272643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268" name="TekstSylinder 170"/>
            <p:cNvSpPr txBox="1"/>
            <p:nvPr/>
          </p:nvSpPr>
          <p:spPr>
            <a:xfrm>
              <a:off x="3648802" y="4876006"/>
              <a:ext cx="1859302" cy="236208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51000">
                  <a:schemeClr val="accent4"/>
                </a:gs>
                <a:gs pos="52000">
                  <a:schemeClr val="accent3"/>
                </a:gs>
              </a:gsLst>
              <a:lin ang="0" scaled="0"/>
            </a:gradFill>
            <a:ln>
              <a:solidFill>
                <a:schemeClr val="tx1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1600" dirty="0" smtClean="0">
                  <a:solidFill>
                    <a:prstClr val="black"/>
                  </a:solidFill>
                </a:rPr>
                <a:t>Endringsråd</a:t>
              </a:r>
              <a:endParaRPr lang="nb-NO" sz="1600" dirty="0">
                <a:solidFill>
                  <a:prstClr val="black"/>
                </a:solidFill>
              </a:endParaRPr>
            </a:p>
          </p:txBody>
        </p:sp>
        <p:sp>
          <p:nvSpPr>
            <p:cNvPr id="286" name="TekstSylinder 55"/>
            <p:cNvSpPr txBox="1"/>
            <p:nvPr/>
          </p:nvSpPr>
          <p:spPr>
            <a:xfrm>
              <a:off x="3648802" y="4587974"/>
              <a:ext cx="1859302" cy="236208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51000">
                  <a:schemeClr val="accent4"/>
                </a:gs>
                <a:gs pos="52000">
                  <a:schemeClr val="accent3"/>
                </a:gs>
              </a:gsLst>
              <a:lin ang="0" scaled="0"/>
            </a:gradFill>
            <a:ln>
              <a:solidFill>
                <a:schemeClr val="tx1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1600" dirty="0" smtClean="0">
                  <a:solidFill>
                    <a:prstClr val="black"/>
                  </a:solidFill>
                </a:rPr>
                <a:t>Prosjekter</a:t>
              </a:r>
              <a:endParaRPr lang="nb-NO" sz="1600" dirty="0">
                <a:solidFill>
                  <a:prstClr val="black"/>
                </a:solidFill>
              </a:endParaRPr>
            </a:p>
          </p:txBody>
        </p:sp>
        <p:sp>
          <p:nvSpPr>
            <p:cNvPr id="287" name="TekstSylinder 171"/>
            <p:cNvSpPr txBox="1"/>
            <p:nvPr/>
          </p:nvSpPr>
          <p:spPr>
            <a:xfrm>
              <a:off x="4902157" y="4165948"/>
              <a:ext cx="739275" cy="200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900" b="1" dirty="0" smtClean="0">
                  <a:solidFill>
                    <a:prstClr val="black"/>
                  </a:solidFill>
                </a:rPr>
                <a:t>Leverandør</a:t>
              </a:r>
              <a:endParaRPr lang="nb-NO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88" name="TekstSylinder 56"/>
            <p:cNvSpPr txBox="1"/>
            <p:nvPr/>
          </p:nvSpPr>
          <p:spPr>
            <a:xfrm>
              <a:off x="4237160" y="4159022"/>
              <a:ext cx="7246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1100" dirty="0" smtClean="0">
                  <a:solidFill>
                    <a:prstClr val="black"/>
                  </a:solidFill>
                </a:rPr>
                <a:t>AVTALER</a:t>
              </a:r>
              <a:endParaRPr lang="nb-NO" sz="1100" dirty="0">
                <a:solidFill>
                  <a:prstClr val="black"/>
                </a:solidFill>
              </a:endParaRPr>
            </a:p>
          </p:txBody>
        </p:sp>
        <p:sp>
          <p:nvSpPr>
            <p:cNvPr id="84" name="TekstSylinder 83"/>
            <p:cNvSpPr txBox="1"/>
            <p:nvPr/>
          </p:nvSpPr>
          <p:spPr>
            <a:xfrm>
              <a:off x="35495" y="2388825"/>
              <a:ext cx="3597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914400">
                <a:buFont typeface="Arial" panose="020B0604020202020204" pitchFamily="34" charset="0"/>
                <a:buChar char="•"/>
              </a:pPr>
              <a:r>
                <a:rPr lang="nb-NO" sz="800" b="1" dirty="0" smtClean="0">
                  <a:solidFill>
                    <a:prstClr val="black"/>
                  </a:solidFill>
                </a:rPr>
                <a:t>Strategiske IKT behov fremmes gjennom  deltagelse i </a:t>
              </a:r>
              <a:r>
                <a:rPr lang="nb-NO" sz="800" b="1" dirty="0" err="1" smtClean="0">
                  <a:solidFill>
                    <a:prstClr val="black"/>
                  </a:solidFill>
                </a:rPr>
                <a:t>eHelse</a:t>
              </a:r>
              <a:r>
                <a:rPr lang="nb-NO" sz="800" b="1" dirty="0" smtClean="0">
                  <a:solidFill>
                    <a:prstClr val="black"/>
                  </a:solidFill>
                </a:rPr>
                <a:t> styre og utvalg</a:t>
              </a:r>
            </a:p>
            <a:p>
              <a:pPr marL="171450" indent="-171450" defTabSz="914400">
                <a:buFont typeface="Arial" panose="020B0604020202020204" pitchFamily="34" charset="0"/>
                <a:buChar char="•"/>
              </a:pPr>
              <a:r>
                <a:rPr lang="nb-NO" sz="800" b="1" dirty="0">
                  <a:solidFill>
                    <a:prstClr val="black"/>
                  </a:solidFill>
                </a:rPr>
                <a:t>RHF/HF: </a:t>
              </a:r>
              <a:r>
                <a:rPr lang="nb-NO" sz="800" b="1" dirty="0" smtClean="0">
                  <a:solidFill>
                    <a:prstClr val="black"/>
                  </a:solidFill>
                </a:rPr>
                <a:t>mottar mål/krav </a:t>
              </a:r>
              <a:r>
                <a:rPr lang="nb-NO" sz="800" b="1" dirty="0">
                  <a:solidFill>
                    <a:prstClr val="black"/>
                  </a:solidFill>
                </a:rPr>
                <a:t>i oppdragsbrev, </a:t>
              </a:r>
              <a:r>
                <a:rPr lang="nb-NO" sz="800" b="1" dirty="0" smtClean="0">
                  <a:solidFill>
                    <a:prstClr val="black"/>
                  </a:solidFill>
                </a:rPr>
                <a:t>finansieringsrammer (øremerking)</a:t>
              </a:r>
              <a:endParaRPr lang="nb-NO" sz="800" b="1" dirty="0">
                <a:solidFill>
                  <a:prstClr val="black"/>
                </a:solidFill>
              </a:endParaRPr>
            </a:p>
            <a:p>
              <a:pPr marL="171450" indent="-171450" defTabSz="914400">
                <a:buFont typeface="Arial" panose="020B0604020202020204" pitchFamily="34" charset="0"/>
                <a:buChar char="•"/>
              </a:pPr>
              <a:r>
                <a:rPr lang="nb-NO" sz="800" b="1" dirty="0">
                  <a:solidFill>
                    <a:prstClr val="black"/>
                  </a:solidFill>
                </a:rPr>
                <a:t>Kommune: oppdrag i IS 1, stimulere  til utbredelse gjennom finansieringsmodellen første 2 år, forskrift om bruk av fellesløsninger fra år 3 </a:t>
              </a:r>
            </a:p>
            <a:p>
              <a:pPr marL="171450" indent="-171450" defTabSz="914400">
                <a:buFont typeface="Arial" panose="020B0604020202020204" pitchFamily="34" charset="0"/>
                <a:buChar char="•"/>
              </a:pPr>
              <a:r>
                <a:rPr lang="nb-NO" sz="800" b="1" dirty="0" smtClean="0">
                  <a:solidFill>
                    <a:prstClr val="black"/>
                  </a:solidFill>
                </a:rPr>
                <a:t>Virksomhetsplaner gjenspeiler nasjonal </a:t>
              </a:r>
              <a:r>
                <a:rPr lang="nb-NO" sz="800" b="1" dirty="0" err="1" smtClean="0">
                  <a:solidFill>
                    <a:prstClr val="black"/>
                  </a:solidFill>
                </a:rPr>
                <a:t>eHelse</a:t>
              </a:r>
              <a:r>
                <a:rPr lang="nb-NO" sz="800" b="1" dirty="0" smtClean="0">
                  <a:solidFill>
                    <a:prstClr val="black"/>
                  </a:solidFill>
                </a:rPr>
                <a:t> strategi</a:t>
              </a:r>
            </a:p>
            <a:p>
              <a:pPr marL="171450" indent="-171450" defTabSz="914400">
                <a:buFont typeface="Arial" panose="020B0604020202020204" pitchFamily="34" charset="0"/>
                <a:buChar char="•"/>
              </a:pPr>
              <a:r>
                <a:rPr lang="nb-NO" sz="800" b="1" dirty="0" smtClean="0">
                  <a:solidFill>
                    <a:prstClr val="black"/>
                  </a:solidFill>
                </a:rPr>
                <a:t>Rapportering på fremdrift, resultat og effekter</a:t>
              </a:r>
            </a:p>
          </p:txBody>
        </p:sp>
        <p:sp>
          <p:nvSpPr>
            <p:cNvPr id="103" name="TekstSylinder 102"/>
            <p:cNvSpPr txBox="1"/>
            <p:nvPr/>
          </p:nvSpPr>
          <p:spPr>
            <a:xfrm>
              <a:off x="122329" y="1851670"/>
              <a:ext cx="7052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040"/>
              <a:r>
                <a:rPr lang="nb-NO" sz="600" dirty="0" smtClean="0">
                  <a:solidFill>
                    <a:prstClr val="black"/>
                  </a:solidFill>
                </a:rPr>
                <a:t>Gjennomføringsstyring som mål/oppdrag og øremerking av midler</a:t>
              </a:r>
              <a:endParaRPr lang="nb-NO" sz="600" dirty="0">
                <a:solidFill>
                  <a:prstClr val="black"/>
                </a:solidFill>
              </a:endParaRPr>
            </a:p>
          </p:txBody>
        </p:sp>
        <p:sp>
          <p:nvSpPr>
            <p:cNvPr id="110" name="TekstSylinder 109"/>
            <p:cNvSpPr txBox="1"/>
            <p:nvPr/>
          </p:nvSpPr>
          <p:spPr>
            <a:xfrm>
              <a:off x="130997" y="1249527"/>
              <a:ext cx="696587" cy="200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1100" b="1" dirty="0" smtClean="0">
                  <a:solidFill>
                    <a:prstClr val="black"/>
                  </a:solidFill>
                </a:rPr>
                <a:t>HOD</a:t>
              </a:r>
              <a:endParaRPr lang="nb-NO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112" name="TekstSylinder 111"/>
            <p:cNvSpPr txBox="1"/>
            <p:nvPr/>
          </p:nvSpPr>
          <p:spPr>
            <a:xfrm>
              <a:off x="130997" y="1498307"/>
              <a:ext cx="69658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914400"/>
              <a:r>
                <a:rPr lang="nb-NO" sz="900" b="1" dirty="0" smtClean="0">
                  <a:solidFill>
                    <a:prstClr val="black"/>
                  </a:solidFill>
                </a:rPr>
                <a:t>RHF/ etater</a:t>
              </a:r>
              <a:endParaRPr lang="nb-NO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13" name="Rett linje 112"/>
            <p:cNvCxnSpPr>
              <a:stCxn id="110" idx="2"/>
              <a:endCxn id="112" idx="0"/>
            </p:cNvCxnSpPr>
            <p:nvPr/>
          </p:nvCxnSpPr>
          <p:spPr>
            <a:xfrm>
              <a:off x="479291" y="1449582"/>
              <a:ext cx="0" cy="48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kstSylinder 117"/>
            <p:cNvSpPr txBox="1"/>
            <p:nvPr/>
          </p:nvSpPr>
          <p:spPr>
            <a:xfrm>
              <a:off x="911338" y="1249527"/>
              <a:ext cx="696587" cy="200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1100" b="1" dirty="0" smtClean="0">
                  <a:solidFill>
                    <a:prstClr val="black"/>
                  </a:solidFill>
                </a:rPr>
                <a:t>Storting</a:t>
              </a:r>
              <a:endParaRPr lang="nb-NO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119" name="TekstSylinder 118"/>
            <p:cNvSpPr txBox="1"/>
            <p:nvPr/>
          </p:nvSpPr>
          <p:spPr>
            <a:xfrm>
              <a:off x="911338" y="1498306"/>
              <a:ext cx="696587" cy="3754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800" b="1" dirty="0" smtClean="0">
                  <a:solidFill>
                    <a:prstClr val="black"/>
                  </a:solidFill>
                </a:rPr>
                <a:t>Kommuner</a:t>
              </a:r>
              <a:endParaRPr lang="nb-NO" sz="8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20" name="Rett linje 119"/>
            <p:cNvCxnSpPr>
              <a:stCxn id="118" idx="2"/>
              <a:endCxn id="119" idx="0"/>
            </p:cNvCxnSpPr>
            <p:nvPr/>
          </p:nvCxnSpPr>
          <p:spPr>
            <a:xfrm>
              <a:off x="1259632" y="1449582"/>
              <a:ext cx="0" cy="487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kstSylinder 120"/>
            <p:cNvSpPr txBox="1"/>
            <p:nvPr/>
          </p:nvSpPr>
          <p:spPr>
            <a:xfrm>
              <a:off x="894876" y="1851670"/>
              <a:ext cx="705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040"/>
              <a:r>
                <a:rPr lang="nb-NO" sz="600" dirty="0" smtClean="0">
                  <a:solidFill>
                    <a:prstClr val="black"/>
                  </a:solidFill>
                </a:rPr>
                <a:t>Gjennomføringsstyring som forskrift samt bevilgning</a:t>
              </a:r>
              <a:endParaRPr lang="nb-NO" sz="600" dirty="0">
                <a:solidFill>
                  <a:prstClr val="black"/>
                </a:solidFill>
              </a:endParaRPr>
            </a:p>
          </p:txBody>
        </p:sp>
        <p:sp>
          <p:nvSpPr>
            <p:cNvPr id="278" name="TekstSylinder 142"/>
            <p:cNvSpPr txBox="1"/>
            <p:nvPr/>
          </p:nvSpPr>
          <p:spPr>
            <a:xfrm>
              <a:off x="3587381" y="4171895"/>
              <a:ext cx="696587" cy="200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1100" b="1" dirty="0" smtClean="0">
                  <a:solidFill>
                    <a:prstClr val="black"/>
                  </a:solidFill>
                </a:rPr>
                <a:t>RHF</a:t>
              </a:r>
              <a:endParaRPr lang="nb-NO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279" name="TekstSylinder 146"/>
            <p:cNvSpPr txBox="1"/>
            <p:nvPr/>
          </p:nvSpPr>
          <p:spPr>
            <a:xfrm>
              <a:off x="3587379" y="4387919"/>
              <a:ext cx="696587" cy="200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 defTabSz="914400"/>
              <a:r>
                <a:rPr lang="nb-NO" sz="800" b="1" dirty="0" smtClean="0">
                  <a:solidFill>
                    <a:prstClr val="black"/>
                  </a:solidFill>
                </a:rPr>
                <a:t>Kommune</a:t>
              </a:r>
              <a:endParaRPr lang="nb-NO" sz="800" b="1" dirty="0">
                <a:solidFill>
                  <a:prstClr val="black"/>
                </a:solidFill>
              </a:endParaRPr>
            </a:p>
          </p:txBody>
        </p:sp>
        <p:sp>
          <p:nvSpPr>
            <p:cNvPr id="281" name="TekstSylinder 85"/>
            <p:cNvSpPr txBox="1"/>
            <p:nvPr/>
          </p:nvSpPr>
          <p:spPr>
            <a:xfrm>
              <a:off x="1152958" y="4083918"/>
              <a:ext cx="1008467" cy="4981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defTabSz="914400"/>
              <a:r>
                <a:rPr lang="nb-NO" sz="900" b="1" dirty="0" smtClean="0">
                  <a:solidFill>
                    <a:prstClr val="black"/>
                  </a:solidFill>
                </a:rPr>
                <a:t>Tjenesteeiere</a:t>
              </a:r>
            </a:p>
            <a:p>
              <a:pPr defTabSz="914400"/>
              <a:r>
                <a:rPr lang="nb-NO" sz="900" b="1" dirty="0" smtClean="0">
                  <a:solidFill>
                    <a:prstClr val="black"/>
                  </a:solidFill>
                </a:rPr>
                <a:t>RHF</a:t>
              </a:r>
            </a:p>
          </p:txBody>
        </p:sp>
        <p:sp>
          <p:nvSpPr>
            <p:cNvPr id="282" name="TekstSylinder 85"/>
            <p:cNvSpPr txBox="1"/>
            <p:nvPr/>
          </p:nvSpPr>
          <p:spPr>
            <a:xfrm>
              <a:off x="2267389" y="4083918"/>
              <a:ext cx="1008467" cy="507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defTabSz="914400"/>
              <a:r>
                <a:rPr lang="nb-NO" sz="900" b="1" dirty="0" smtClean="0">
                  <a:solidFill>
                    <a:prstClr val="black"/>
                  </a:solidFill>
                </a:rPr>
                <a:t>Tjenesteeiere</a:t>
              </a:r>
            </a:p>
            <a:p>
              <a:pPr defTabSz="914400"/>
              <a:r>
                <a:rPr lang="nb-NO" sz="900" b="1" dirty="0" smtClean="0">
                  <a:solidFill>
                    <a:prstClr val="black"/>
                  </a:solidFill>
                </a:rPr>
                <a:t>Kommune</a:t>
              </a:r>
            </a:p>
          </p:txBody>
        </p:sp>
        <p:sp>
          <p:nvSpPr>
            <p:cNvPr id="283" name="TekstSylinder 85"/>
            <p:cNvSpPr txBox="1"/>
            <p:nvPr/>
          </p:nvSpPr>
          <p:spPr>
            <a:xfrm>
              <a:off x="35496" y="4881759"/>
              <a:ext cx="3237756" cy="21404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 defTabSz="914400"/>
              <a:r>
                <a:rPr lang="nb-NO" sz="600" dirty="0" smtClean="0">
                  <a:solidFill>
                    <a:prstClr val="black"/>
                  </a:solidFill>
                </a:rPr>
                <a:t>Bruker-/faggrupper</a:t>
              </a:r>
              <a:endParaRPr lang="nb-NO" sz="600" dirty="0">
                <a:solidFill>
                  <a:prstClr val="black"/>
                </a:solidFill>
              </a:endParaRPr>
            </a:p>
          </p:txBody>
        </p:sp>
        <p:sp>
          <p:nvSpPr>
            <p:cNvPr id="284" name="TekstSylinder 85"/>
            <p:cNvSpPr txBox="1"/>
            <p:nvPr/>
          </p:nvSpPr>
          <p:spPr>
            <a:xfrm>
              <a:off x="35495" y="4627462"/>
              <a:ext cx="1008468" cy="21404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defTabSz="914400"/>
              <a:r>
                <a:rPr lang="nb-NO" sz="600" dirty="0" smtClean="0">
                  <a:solidFill>
                    <a:prstClr val="black"/>
                  </a:solidFill>
                </a:rPr>
                <a:t>Bruker-/faggrupper</a:t>
              </a:r>
              <a:endParaRPr lang="nb-NO" sz="600" dirty="0">
                <a:solidFill>
                  <a:prstClr val="black"/>
                </a:solidFill>
              </a:endParaRPr>
            </a:p>
          </p:txBody>
        </p:sp>
        <p:sp>
          <p:nvSpPr>
            <p:cNvPr id="285" name="TekstSylinder 53"/>
            <p:cNvSpPr txBox="1"/>
            <p:nvPr/>
          </p:nvSpPr>
          <p:spPr>
            <a:xfrm>
              <a:off x="35496" y="3610941"/>
              <a:ext cx="3197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900" dirty="0" smtClean="0">
                  <a:solidFill>
                    <a:prstClr val="black"/>
                  </a:solidFill>
                </a:rPr>
                <a:t>Prosjektgjennomføring og IKT forvaltning skjer gjennom styring og deltagelse fra virksomhetene:</a:t>
              </a:r>
              <a:endParaRPr lang="nb-NO" sz="900" dirty="0">
                <a:solidFill>
                  <a:prstClr val="black"/>
                </a:solidFill>
              </a:endParaRPr>
            </a:p>
          </p:txBody>
        </p:sp>
        <p:sp>
          <p:nvSpPr>
            <p:cNvPr id="289" name="Høyre klammeparentes 57"/>
            <p:cNvSpPr/>
            <p:nvPr/>
          </p:nvSpPr>
          <p:spPr>
            <a:xfrm>
              <a:off x="3273252" y="4627462"/>
              <a:ext cx="146620" cy="46834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2" name="Høyre klammeparentes 185"/>
            <p:cNvSpPr/>
            <p:nvPr/>
          </p:nvSpPr>
          <p:spPr>
            <a:xfrm>
              <a:off x="3276034" y="4090730"/>
              <a:ext cx="143838" cy="49132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nb-NO">
                <a:solidFill>
                  <a:prstClr val="black"/>
                </a:solidFill>
              </a:endParaRPr>
            </a:p>
          </p:txBody>
        </p:sp>
        <p:cxnSp>
          <p:nvCxnSpPr>
            <p:cNvPr id="293" name="Rett pil 186"/>
            <p:cNvCxnSpPr/>
            <p:nvPr/>
          </p:nvCxnSpPr>
          <p:spPr>
            <a:xfrm>
              <a:off x="3337821" y="4324901"/>
              <a:ext cx="2983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tt pil 186"/>
            <p:cNvCxnSpPr/>
            <p:nvPr/>
          </p:nvCxnSpPr>
          <p:spPr>
            <a:xfrm>
              <a:off x="3337821" y="4863899"/>
              <a:ext cx="2983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kstSylinder 85"/>
            <p:cNvSpPr txBox="1"/>
            <p:nvPr/>
          </p:nvSpPr>
          <p:spPr>
            <a:xfrm>
              <a:off x="35141" y="4083918"/>
              <a:ext cx="1008467" cy="4981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defTabSz="914400"/>
              <a:r>
                <a:rPr lang="nb-NO" sz="900" b="1" dirty="0" smtClean="0">
                  <a:solidFill>
                    <a:prstClr val="black"/>
                  </a:solidFill>
                </a:rPr>
                <a:t>Tjenesteeiere</a:t>
              </a:r>
            </a:p>
            <a:p>
              <a:pPr defTabSz="914400"/>
              <a:r>
                <a:rPr lang="nb-NO" sz="900" b="1" dirty="0" smtClean="0">
                  <a:solidFill>
                    <a:prstClr val="black"/>
                  </a:solidFill>
                </a:rPr>
                <a:t>Helse-forvaltningen</a:t>
              </a:r>
            </a:p>
          </p:txBody>
        </p:sp>
        <p:sp>
          <p:nvSpPr>
            <p:cNvPr id="141" name="TekstSylinder 85"/>
            <p:cNvSpPr txBox="1"/>
            <p:nvPr/>
          </p:nvSpPr>
          <p:spPr>
            <a:xfrm>
              <a:off x="1152957" y="4627462"/>
              <a:ext cx="1008468" cy="21404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defTabSz="914400"/>
              <a:r>
                <a:rPr lang="nb-NO" sz="600" dirty="0" smtClean="0">
                  <a:solidFill>
                    <a:prstClr val="black"/>
                  </a:solidFill>
                </a:rPr>
                <a:t>Bruker-/faggrupper</a:t>
              </a:r>
              <a:endParaRPr lang="nb-NO" sz="600" dirty="0">
                <a:solidFill>
                  <a:prstClr val="black"/>
                </a:solidFill>
              </a:endParaRPr>
            </a:p>
          </p:txBody>
        </p:sp>
        <p:sp>
          <p:nvSpPr>
            <p:cNvPr id="143" name="TekstSylinder 85"/>
            <p:cNvSpPr txBox="1"/>
            <p:nvPr/>
          </p:nvSpPr>
          <p:spPr>
            <a:xfrm>
              <a:off x="2267566" y="4627462"/>
              <a:ext cx="1008468" cy="21404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defTabSz="914400"/>
              <a:r>
                <a:rPr lang="nb-NO" sz="600" dirty="0" smtClean="0">
                  <a:solidFill>
                    <a:prstClr val="black"/>
                  </a:solidFill>
                </a:rPr>
                <a:t>Bruker-/faggrupper</a:t>
              </a:r>
              <a:endParaRPr lang="nb-NO" sz="600" dirty="0">
                <a:solidFill>
                  <a:prstClr val="black"/>
                </a:solidFill>
              </a:endParaRPr>
            </a:p>
          </p:txBody>
        </p:sp>
        <p:sp>
          <p:nvSpPr>
            <p:cNvPr id="144" name="TekstSylinder 142"/>
            <p:cNvSpPr txBox="1"/>
            <p:nvPr/>
          </p:nvSpPr>
          <p:spPr>
            <a:xfrm>
              <a:off x="3587381" y="3955871"/>
              <a:ext cx="696587" cy="200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700" b="1" dirty="0" smtClean="0">
                  <a:solidFill>
                    <a:prstClr val="black"/>
                  </a:solidFill>
                </a:rPr>
                <a:t>Helse forvaltningen</a:t>
              </a:r>
              <a:endParaRPr lang="nb-NO" sz="7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uppe 42"/>
          <p:cNvGrpSpPr/>
          <p:nvPr/>
        </p:nvGrpSpPr>
        <p:grpSpPr>
          <a:xfrm>
            <a:off x="827584" y="52390"/>
            <a:ext cx="8352928" cy="2138744"/>
            <a:chOff x="827584" y="51470"/>
            <a:chExt cx="8352928" cy="2138744"/>
          </a:xfrm>
        </p:grpSpPr>
        <p:sp>
          <p:nvSpPr>
            <p:cNvPr id="107" name="TekstSylinder 106"/>
            <p:cNvSpPr txBox="1"/>
            <p:nvPr/>
          </p:nvSpPr>
          <p:spPr>
            <a:xfrm>
              <a:off x="827584" y="195486"/>
              <a:ext cx="202094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1050" b="1" i="1" dirty="0" smtClean="0">
                  <a:solidFill>
                    <a:prstClr val="black"/>
                  </a:solidFill>
                </a:rPr>
                <a:t>Pasientforløp og praksis </a:t>
              </a:r>
              <a:r>
                <a:rPr lang="nb-NO" sz="1050" i="1" dirty="0" smtClean="0">
                  <a:solidFill>
                    <a:prstClr val="black"/>
                  </a:solidFill>
                </a:rPr>
                <a:t>Nasjonale rammer for operasjonalisering (HDIR)</a:t>
              </a:r>
              <a:endParaRPr lang="nb-NO" sz="1050" i="1" dirty="0">
                <a:solidFill>
                  <a:prstClr val="black"/>
                </a:solidFill>
              </a:endParaRPr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4323760" y="51470"/>
              <a:ext cx="696587" cy="200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1100" b="1" dirty="0" smtClean="0">
                  <a:solidFill>
                    <a:prstClr val="black"/>
                  </a:solidFill>
                </a:rPr>
                <a:t>HOD</a:t>
              </a:r>
              <a:endParaRPr lang="nb-NO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102" name="TekstSylinder 101"/>
            <p:cNvSpPr txBox="1"/>
            <p:nvPr/>
          </p:nvSpPr>
          <p:spPr>
            <a:xfrm>
              <a:off x="4323760" y="300250"/>
              <a:ext cx="696587" cy="255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700" b="1" dirty="0" smtClean="0">
                  <a:solidFill>
                    <a:prstClr val="black"/>
                  </a:solidFill>
                </a:rPr>
                <a:t>Direktoratet for </a:t>
              </a:r>
              <a:r>
                <a:rPr lang="nb-NO" sz="700" b="1" dirty="0" err="1" smtClean="0">
                  <a:solidFill>
                    <a:prstClr val="black"/>
                  </a:solidFill>
                </a:rPr>
                <a:t>eHelse</a:t>
              </a:r>
              <a:endParaRPr lang="nb-NO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106" name="TekstSylinder 105"/>
            <p:cNvSpPr txBox="1"/>
            <p:nvPr/>
          </p:nvSpPr>
          <p:spPr>
            <a:xfrm>
              <a:off x="4961502" y="267494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40"/>
              <a:r>
                <a:rPr lang="nb-NO" sz="600" dirty="0" smtClean="0">
                  <a:solidFill>
                    <a:prstClr val="black"/>
                  </a:solidFill>
                </a:rPr>
                <a:t>Leder utvalgene og  er sekretariat for </a:t>
              </a:r>
              <a:r>
                <a:rPr lang="nb-NO" sz="600" dirty="0" err="1" smtClean="0">
                  <a:solidFill>
                    <a:prstClr val="black"/>
                  </a:solidFill>
                </a:rPr>
                <a:t>eHelse</a:t>
              </a:r>
              <a:r>
                <a:rPr lang="nb-NO" sz="600" dirty="0" smtClean="0">
                  <a:solidFill>
                    <a:prstClr val="black"/>
                  </a:solidFill>
                </a:rPr>
                <a:t> styret</a:t>
              </a:r>
            </a:p>
            <a:p>
              <a:pPr defTabSz="914040"/>
              <a:r>
                <a:rPr lang="nb-NO" sz="600" dirty="0" smtClean="0">
                  <a:solidFill>
                    <a:prstClr val="black"/>
                  </a:solidFill>
                </a:rPr>
                <a:t>Overleverer innstillinger til HOD etter behandling i </a:t>
              </a:r>
              <a:r>
                <a:rPr lang="nb-NO" sz="600" dirty="0" err="1" smtClean="0">
                  <a:solidFill>
                    <a:prstClr val="black"/>
                  </a:solidFill>
                </a:rPr>
                <a:t>eHelse</a:t>
              </a:r>
              <a:r>
                <a:rPr lang="nb-NO" sz="600" dirty="0" smtClean="0">
                  <a:solidFill>
                    <a:prstClr val="black"/>
                  </a:solidFill>
                </a:rPr>
                <a:t> styret.</a:t>
              </a:r>
            </a:p>
          </p:txBody>
        </p:sp>
        <p:sp>
          <p:nvSpPr>
            <p:cNvPr id="108" name="TekstSylinder 107"/>
            <p:cNvSpPr txBox="1"/>
            <p:nvPr/>
          </p:nvSpPr>
          <p:spPr>
            <a:xfrm>
              <a:off x="4961502" y="51470"/>
              <a:ext cx="230425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40"/>
              <a:r>
                <a:rPr lang="nb-NO" sz="600" dirty="0" smtClean="0">
                  <a:solidFill>
                    <a:prstClr val="black"/>
                  </a:solidFill>
                </a:rPr>
                <a:t>Bestiller innspill til politikkutforming og gir rammer.</a:t>
              </a:r>
            </a:p>
          </p:txBody>
        </p:sp>
        <p:sp>
          <p:nvSpPr>
            <p:cNvPr id="109" name="Rektangel 108"/>
            <p:cNvSpPr/>
            <p:nvPr/>
          </p:nvSpPr>
          <p:spPr>
            <a:xfrm>
              <a:off x="2812284" y="627534"/>
              <a:ext cx="3672408" cy="34472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 defTabSz="913936"/>
              <a:r>
                <a:rPr lang="nb-NO" sz="1600" b="1" err="1">
                  <a:solidFill>
                    <a:prstClr val="black"/>
                  </a:solidFill>
                </a:rPr>
                <a:t>eHelse</a:t>
              </a:r>
              <a:r>
                <a:rPr lang="nb-NO" sz="1600" b="1">
                  <a:solidFill>
                    <a:prstClr val="black"/>
                  </a:solidFill>
                </a:rPr>
                <a:t> styre</a:t>
              </a:r>
              <a:endParaRPr lang="nb-NO" sz="1600" dirty="0">
                <a:solidFill>
                  <a:prstClr val="black"/>
                </a:solidFill>
              </a:endParaRPr>
            </a:p>
          </p:txBody>
        </p:sp>
        <p:sp>
          <p:nvSpPr>
            <p:cNvPr id="111" name="TekstSylinder 110"/>
            <p:cNvSpPr txBox="1"/>
            <p:nvPr/>
          </p:nvSpPr>
          <p:spPr>
            <a:xfrm>
              <a:off x="6404308" y="483518"/>
              <a:ext cx="2776204" cy="707876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nb-NO" sz="800" dirty="0" smtClean="0">
                  <a:solidFill>
                    <a:prstClr val="black"/>
                  </a:solidFill>
                </a:rPr>
                <a:t>Beslutter nasjonal </a:t>
              </a:r>
              <a:r>
                <a:rPr lang="nb-NO" sz="800" dirty="0">
                  <a:solidFill>
                    <a:prstClr val="black"/>
                  </a:solidFill>
                </a:rPr>
                <a:t>e-helsestrategi,  rullerende treårige planer, oppstart og finansiering av nasjonale prosjekter, arkitektur og standarder, samt IKT leverandørstrategier (</a:t>
              </a:r>
              <a:r>
                <a:rPr lang="nb-NO" sz="800" dirty="0" err="1">
                  <a:solidFill>
                    <a:prstClr val="black"/>
                  </a:solidFill>
                </a:rPr>
                <a:t>sourcingstrategi</a:t>
              </a:r>
              <a:r>
                <a:rPr lang="nb-NO" sz="800" dirty="0">
                  <a:solidFill>
                    <a:prstClr val="black"/>
                  </a:solidFill>
                </a:rPr>
                <a:t>). </a:t>
              </a:r>
            </a:p>
            <a:p>
              <a:r>
                <a:rPr lang="nb-NO" sz="800" dirty="0" smtClean="0">
                  <a:solidFill>
                    <a:prstClr val="black"/>
                  </a:solidFill>
                </a:rPr>
                <a:t>Oppretter</a:t>
              </a:r>
              <a:r>
                <a:rPr lang="nb-NO" sz="800" dirty="0">
                  <a:solidFill>
                    <a:prstClr val="black"/>
                  </a:solidFill>
                </a:rPr>
                <a:t>, gir mandat og delegerer fullmakter til underutvalgene.</a:t>
              </a:r>
            </a:p>
          </p:txBody>
        </p:sp>
        <p:sp>
          <p:nvSpPr>
            <p:cNvPr id="114" name="TekstSylinder 113"/>
            <p:cNvSpPr txBox="1"/>
            <p:nvPr/>
          </p:nvSpPr>
          <p:spPr>
            <a:xfrm>
              <a:off x="2730420" y="915566"/>
              <a:ext cx="3568161" cy="338544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nb-NO" sz="800" dirty="0">
                  <a:solidFill>
                    <a:prstClr val="black"/>
                  </a:solidFill>
                </a:rPr>
                <a:t>Øverste leder i </a:t>
              </a:r>
              <a:r>
                <a:rPr lang="nb-NO" sz="800" dirty="0" smtClean="0">
                  <a:solidFill>
                    <a:prstClr val="black"/>
                  </a:solidFill>
                </a:rPr>
                <a:t>virksomhetene (KS, 4 Kommuner, RHF, HDIR, FHI, </a:t>
              </a:r>
              <a:r>
                <a:rPr lang="nb-NO" sz="800" dirty="0" err="1" smtClean="0">
                  <a:solidFill>
                    <a:prstClr val="black"/>
                  </a:solidFill>
                </a:rPr>
                <a:t>Dir</a:t>
              </a:r>
              <a:r>
                <a:rPr lang="nb-NO" sz="800" dirty="0" smtClean="0">
                  <a:solidFill>
                    <a:prstClr val="black"/>
                  </a:solidFill>
                </a:rPr>
                <a:t> for </a:t>
              </a:r>
              <a:r>
                <a:rPr lang="nb-NO" sz="800" dirty="0" err="1" smtClean="0">
                  <a:solidFill>
                    <a:prstClr val="black"/>
                  </a:solidFill>
                </a:rPr>
                <a:t>eHelse</a:t>
              </a:r>
              <a:r>
                <a:rPr lang="nb-NO" sz="800" dirty="0" smtClean="0">
                  <a:solidFill>
                    <a:prstClr val="black"/>
                  </a:solidFill>
                </a:rPr>
                <a:t>, brukerrepresentanter)</a:t>
              </a:r>
              <a:endParaRPr lang="nb-NO" sz="800" dirty="0">
                <a:solidFill>
                  <a:prstClr val="black"/>
                </a:solidFill>
              </a:endParaRPr>
            </a:p>
          </p:txBody>
        </p:sp>
        <p:sp>
          <p:nvSpPr>
            <p:cNvPr id="124" name="TekstSylinder 85"/>
            <p:cNvSpPr txBox="1"/>
            <p:nvPr/>
          </p:nvSpPr>
          <p:spPr>
            <a:xfrm>
              <a:off x="2812283" y="1347614"/>
              <a:ext cx="1349439" cy="57014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lIns="91430" tIns="45715" rIns="91430" bIns="45715" rtlCol="0">
              <a:noAutofit/>
            </a:bodyPr>
            <a:lstStyle/>
            <a:p>
              <a:r>
                <a:rPr lang="nb-NO" sz="1050" b="1" dirty="0" smtClean="0">
                  <a:solidFill>
                    <a:prstClr val="black"/>
                  </a:solidFill>
                </a:rPr>
                <a:t>Utvalg for</a:t>
              </a:r>
            </a:p>
            <a:p>
              <a:r>
                <a:rPr lang="nb-NO" sz="1050" b="1" dirty="0" smtClean="0">
                  <a:solidFill>
                    <a:prstClr val="black"/>
                  </a:solidFill>
                </a:rPr>
                <a:t>Strategi- </a:t>
              </a:r>
              <a:r>
                <a:rPr lang="nb-NO" sz="1050" b="1" dirty="0">
                  <a:solidFill>
                    <a:prstClr val="black"/>
                  </a:solidFill>
                </a:rPr>
                <a:t>og </a:t>
              </a:r>
              <a:r>
                <a:rPr lang="nb-NO" sz="1050" b="1" dirty="0" smtClean="0">
                  <a:solidFill>
                    <a:prstClr val="black"/>
                  </a:solidFill>
                </a:rPr>
                <a:t>porteføljestyring</a:t>
              </a:r>
              <a:endParaRPr lang="nb-NO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125" name="TekstSylinder 85"/>
            <p:cNvSpPr txBox="1"/>
            <p:nvPr/>
          </p:nvSpPr>
          <p:spPr>
            <a:xfrm>
              <a:off x="5088557" y="1347614"/>
              <a:ext cx="1396135" cy="57014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lIns="91430" tIns="45715" rIns="91430" bIns="45715" rtlCol="0">
              <a:noAutofit/>
            </a:bodyPr>
            <a:lstStyle/>
            <a:p>
              <a:r>
                <a:rPr lang="nb-NO" sz="1050" b="1" dirty="0" smtClean="0">
                  <a:solidFill>
                    <a:prstClr val="black"/>
                  </a:solidFill>
                </a:rPr>
                <a:t>Utvalg for</a:t>
              </a:r>
            </a:p>
            <a:p>
              <a:r>
                <a:rPr lang="nb-NO" sz="1050" b="1" dirty="0" smtClean="0">
                  <a:solidFill>
                    <a:prstClr val="black"/>
                  </a:solidFill>
                </a:rPr>
                <a:t>Helsefag, arkitektur og standarder</a:t>
              </a:r>
              <a:endParaRPr lang="nb-NO" sz="1050" dirty="0">
                <a:solidFill>
                  <a:prstClr val="black"/>
                </a:solidFill>
              </a:endParaRPr>
            </a:p>
          </p:txBody>
        </p:sp>
        <p:cxnSp>
          <p:nvCxnSpPr>
            <p:cNvPr id="126" name="Vinkel 125"/>
            <p:cNvCxnSpPr>
              <a:stCxn id="109" idx="2"/>
              <a:endCxn id="124" idx="0"/>
            </p:cNvCxnSpPr>
            <p:nvPr/>
          </p:nvCxnSpPr>
          <p:spPr>
            <a:xfrm rot="5400000">
              <a:off x="3880068" y="579194"/>
              <a:ext cx="375356" cy="116148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Vinkel 126"/>
            <p:cNvCxnSpPr>
              <a:stCxn id="109" idx="2"/>
              <a:endCxn id="125" idx="0"/>
            </p:cNvCxnSpPr>
            <p:nvPr/>
          </p:nvCxnSpPr>
          <p:spPr>
            <a:xfrm rot="16200000" flipH="1">
              <a:off x="5029878" y="590867"/>
              <a:ext cx="375356" cy="11381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kstSylinder 127"/>
            <p:cNvSpPr txBox="1"/>
            <p:nvPr/>
          </p:nvSpPr>
          <p:spPr>
            <a:xfrm>
              <a:off x="6391113" y="1373410"/>
              <a:ext cx="1375897" cy="461655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nb-NO" sz="800" dirty="0" smtClean="0">
                  <a:solidFill>
                    <a:prstClr val="black"/>
                  </a:solidFill>
                </a:rPr>
                <a:t>Overordnete </a:t>
              </a:r>
              <a:r>
                <a:rPr lang="nb-NO" sz="800" dirty="0">
                  <a:solidFill>
                    <a:prstClr val="black"/>
                  </a:solidFill>
                </a:rPr>
                <a:t>faglige </a:t>
              </a:r>
              <a:r>
                <a:rPr lang="nb-NO" sz="800" dirty="0" smtClean="0">
                  <a:solidFill>
                    <a:prstClr val="black"/>
                  </a:solidFill>
                </a:rPr>
                <a:t>føringer og premisser, kan </a:t>
              </a:r>
              <a:r>
                <a:rPr lang="nb-NO" sz="800" dirty="0">
                  <a:solidFill>
                    <a:prstClr val="black"/>
                  </a:solidFill>
                </a:rPr>
                <a:t>opprette ulike ekspertgrupper</a:t>
              </a:r>
              <a:endParaRPr lang="nb-NO" sz="700" dirty="0">
                <a:solidFill>
                  <a:prstClr val="black"/>
                </a:solidFill>
              </a:endParaRPr>
            </a:p>
          </p:txBody>
        </p:sp>
        <p:sp>
          <p:nvSpPr>
            <p:cNvPr id="129" name="TekstSylinder 128"/>
            <p:cNvSpPr txBox="1"/>
            <p:nvPr/>
          </p:nvSpPr>
          <p:spPr>
            <a:xfrm>
              <a:off x="5025819" y="1875748"/>
              <a:ext cx="1584177" cy="215433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nb-NO" sz="800" dirty="0" smtClean="0">
                  <a:solidFill>
                    <a:prstClr val="black"/>
                  </a:solidFill>
                </a:rPr>
                <a:t>Senior fagpersoner fra aktørene </a:t>
              </a:r>
              <a:endParaRPr lang="nb-NO" sz="800" dirty="0">
                <a:solidFill>
                  <a:prstClr val="black"/>
                </a:solidFill>
              </a:endParaRPr>
            </a:p>
          </p:txBody>
        </p:sp>
        <p:sp>
          <p:nvSpPr>
            <p:cNvPr id="130" name="TekstSylinder 129"/>
            <p:cNvSpPr txBox="1"/>
            <p:nvPr/>
          </p:nvSpPr>
          <p:spPr>
            <a:xfrm>
              <a:off x="1936954" y="1347614"/>
              <a:ext cx="1482918" cy="584765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nb-NO" sz="800" dirty="0">
                  <a:solidFill>
                    <a:prstClr val="black"/>
                  </a:solidFill>
                </a:rPr>
                <a:t>Strategiutforming, handlingsplaner, </a:t>
              </a:r>
              <a:r>
                <a:rPr lang="nb-NO" sz="800" dirty="0" smtClean="0">
                  <a:solidFill>
                    <a:prstClr val="black"/>
                  </a:solidFill>
                </a:rPr>
                <a:t>porteføljestyring,</a:t>
              </a:r>
            </a:p>
            <a:p>
              <a:r>
                <a:rPr lang="nb-NO" sz="800" dirty="0" smtClean="0">
                  <a:solidFill>
                    <a:prstClr val="black"/>
                  </a:solidFill>
                </a:rPr>
                <a:t>forvaltingsstyring</a:t>
              </a:r>
              <a:endParaRPr lang="nb-NO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131" name="Rett pil 162"/>
            <p:cNvCxnSpPr>
              <a:stCxn id="124" idx="3"/>
              <a:endCxn id="125" idx="1"/>
            </p:cNvCxnSpPr>
            <p:nvPr/>
          </p:nvCxnSpPr>
          <p:spPr>
            <a:xfrm>
              <a:off x="4161722" y="1632689"/>
              <a:ext cx="92683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kstSylinder 131"/>
            <p:cNvSpPr txBox="1"/>
            <p:nvPr/>
          </p:nvSpPr>
          <p:spPr>
            <a:xfrm>
              <a:off x="2720450" y="1851670"/>
              <a:ext cx="1995566" cy="338544"/>
            </a:xfrm>
            <a:prstGeom prst="rect">
              <a:avLst/>
            </a:prstGeom>
            <a:noFill/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nb-NO" sz="800" dirty="0">
                  <a:solidFill>
                    <a:srgbClr val="00546E">
                      <a:lumMod val="50000"/>
                    </a:srgbClr>
                  </a:solidFill>
                </a:rPr>
                <a:t>P</a:t>
              </a:r>
              <a:r>
                <a:rPr lang="nb-NO" sz="800" dirty="0" smtClean="0">
                  <a:solidFill>
                    <a:srgbClr val="00546E">
                      <a:lumMod val="50000"/>
                    </a:srgbClr>
                  </a:solidFill>
                </a:rPr>
                <a:t>ersoner </a:t>
              </a:r>
              <a:r>
                <a:rPr lang="nb-NO" sz="800" dirty="0">
                  <a:solidFill>
                    <a:srgbClr val="00546E">
                      <a:lumMod val="50000"/>
                    </a:srgbClr>
                  </a:solidFill>
                </a:rPr>
                <a:t>med tilstrekkelig myndighet innenfor e-helsestrategi og </a:t>
              </a:r>
              <a:r>
                <a:rPr lang="nb-NO" sz="800" dirty="0" smtClean="0">
                  <a:solidFill>
                    <a:srgbClr val="00546E">
                      <a:lumMod val="50000"/>
                    </a:srgbClr>
                  </a:solidFill>
                </a:rPr>
                <a:t>IKT</a:t>
              </a:r>
              <a:endParaRPr lang="nb-NO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133" name="Rett linje 132"/>
            <p:cNvCxnSpPr>
              <a:stCxn id="102" idx="0"/>
              <a:endCxn id="25" idx="2"/>
            </p:cNvCxnSpPr>
            <p:nvPr/>
          </p:nvCxnSpPr>
          <p:spPr>
            <a:xfrm flipV="1">
              <a:off x="4672054" y="251525"/>
              <a:ext cx="0" cy="48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/>
          <p:cNvGrpSpPr/>
          <p:nvPr/>
        </p:nvGrpSpPr>
        <p:grpSpPr>
          <a:xfrm>
            <a:off x="5796136" y="1373410"/>
            <a:ext cx="3312368" cy="3728214"/>
            <a:chOff x="5796136" y="1373410"/>
            <a:chExt cx="3312368" cy="3728214"/>
          </a:xfrm>
        </p:grpSpPr>
        <p:sp>
          <p:nvSpPr>
            <p:cNvPr id="50" name="TekstSylinder 49"/>
            <p:cNvSpPr txBox="1"/>
            <p:nvPr/>
          </p:nvSpPr>
          <p:spPr>
            <a:xfrm>
              <a:off x="5796136" y="4124289"/>
              <a:ext cx="100811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900" dirty="0" smtClean="0">
                  <a:solidFill>
                    <a:prstClr val="black"/>
                  </a:solidFill>
                </a:rPr>
                <a:t>Nasjonal «leverandør-funksjon»</a:t>
              </a:r>
              <a:endParaRPr lang="nb-NO" sz="900" dirty="0">
                <a:solidFill>
                  <a:prstClr val="black"/>
                </a:solidFill>
              </a:endParaRPr>
            </a:p>
          </p:txBody>
        </p:sp>
        <p:sp>
          <p:nvSpPr>
            <p:cNvPr id="51" name="TekstSylinder 50"/>
            <p:cNvSpPr txBox="1"/>
            <p:nvPr/>
          </p:nvSpPr>
          <p:spPr>
            <a:xfrm>
              <a:off x="6444208" y="4253497"/>
              <a:ext cx="6840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900" dirty="0" smtClean="0">
                  <a:solidFill>
                    <a:prstClr val="black"/>
                  </a:solidFill>
                </a:rPr>
                <a:t>Regionale</a:t>
              </a:r>
              <a:endParaRPr lang="nb-NO" sz="900" dirty="0">
                <a:solidFill>
                  <a:prstClr val="black"/>
                </a:solidFill>
              </a:endParaRPr>
            </a:p>
          </p:txBody>
        </p:sp>
        <p:sp>
          <p:nvSpPr>
            <p:cNvPr id="52" name="TekstSylinder 51"/>
            <p:cNvSpPr txBox="1"/>
            <p:nvPr/>
          </p:nvSpPr>
          <p:spPr>
            <a:xfrm>
              <a:off x="6461140" y="4694035"/>
              <a:ext cx="991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900" dirty="0" smtClean="0">
                  <a:solidFill>
                    <a:prstClr val="white">
                      <a:lumMod val="50000"/>
                    </a:prstClr>
                  </a:solidFill>
                </a:rPr>
                <a:t>Kommunale/</a:t>
              </a:r>
            </a:p>
            <a:p>
              <a:pPr defTabSz="914400"/>
              <a:r>
                <a:rPr lang="nb-NO" sz="900" dirty="0" smtClean="0">
                  <a:solidFill>
                    <a:prstClr val="white">
                      <a:lumMod val="50000"/>
                    </a:prstClr>
                  </a:solidFill>
                </a:rPr>
                <a:t>interkommunale</a:t>
              </a:r>
              <a:endParaRPr lang="nb-NO" sz="9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cxnSp>
          <p:nvCxnSpPr>
            <p:cNvPr id="55" name="Rett linje 54"/>
            <p:cNvCxnSpPr/>
            <p:nvPr/>
          </p:nvCxnSpPr>
          <p:spPr>
            <a:xfrm>
              <a:off x="8627941" y="3404209"/>
              <a:ext cx="0" cy="169741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/>
            <p:cNvCxnSpPr/>
            <p:nvPr/>
          </p:nvCxnSpPr>
          <p:spPr>
            <a:xfrm>
              <a:off x="5868144" y="3404209"/>
              <a:ext cx="1610" cy="169741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/>
            <p:cNvCxnSpPr/>
            <p:nvPr/>
          </p:nvCxnSpPr>
          <p:spPr>
            <a:xfrm>
              <a:off x="6516216" y="4628345"/>
              <a:ext cx="1152128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kstSylinder 99"/>
            <p:cNvSpPr txBox="1"/>
            <p:nvPr/>
          </p:nvSpPr>
          <p:spPr>
            <a:xfrm>
              <a:off x="6012160" y="3436426"/>
              <a:ext cx="24826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nb-NO" sz="800" b="1" dirty="0" smtClean="0">
                  <a:solidFill>
                    <a:prstClr val="black"/>
                  </a:solidFill>
                </a:rPr>
                <a:t>Leverandører med nasjonale og lokale IKT tjenester</a:t>
              </a:r>
              <a:endParaRPr lang="nb-NO" sz="8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92" name="Rett linje 191"/>
            <p:cNvCxnSpPr/>
            <p:nvPr/>
          </p:nvCxnSpPr>
          <p:spPr>
            <a:xfrm>
              <a:off x="6516216" y="4124289"/>
              <a:ext cx="1152128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kstSylinder 192"/>
            <p:cNvSpPr txBox="1"/>
            <p:nvPr/>
          </p:nvSpPr>
          <p:spPr>
            <a:xfrm>
              <a:off x="6444208" y="3749441"/>
              <a:ext cx="6840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900" dirty="0" smtClean="0">
                  <a:solidFill>
                    <a:prstClr val="black"/>
                  </a:solidFill>
                </a:rPr>
                <a:t>Nasjonale</a:t>
              </a:r>
              <a:endParaRPr lang="nb-NO" sz="900" dirty="0">
                <a:solidFill>
                  <a:prstClr val="black"/>
                </a:solidFill>
              </a:endParaRPr>
            </a:p>
          </p:txBody>
        </p:sp>
        <p:cxnSp>
          <p:nvCxnSpPr>
            <p:cNvPr id="194" name="Rett linje 193"/>
            <p:cNvCxnSpPr/>
            <p:nvPr/>
          </p:nvCxnSpPr>
          <p:spPr>
            <a:xfrm flipV="1">
              <a:off x="5869754" y="5092030"/>
              <a:ext cx="2783992" cy="959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Rett linje 195"/>
            <p:cNvCxnSpPr/>
            <p:nvPr/>
          </p:nvCxnSpPr>
          <p:spPr>
            <a:xfrm flipV="1">
              <a:off x="5868144" y="3625309"/>
              <a:ext cx="2759797" cy="5076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Rett linje 220"/>
            <p:cNvCxnSpPr/>
            <p:nvPr/>
          </p:nvCxnSpPr>
          <p:spPr>
            <a:xfrm flipH="1">
              <a:off x="6514606" y="3630384"/>
              <a:ext cx="1610" cy="1471239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kstSylinder 224"/>
            <p:cNvSpPr txBox="1"/>
            <p:nvPr/>
          </p:nvSpPr>
          <p:spPr>
            <a:xfrm>
              <a:off x="7740352" y="4321428"/>
              <a:ext cx="7098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nb-NO" sz="800" dirty="0" smtClean="0">
                  <a:solidFill>
                    <a:prstClr val="black"/>
                  </a:solidFill>
                </a:rPr>
                <a:t>Funksjons-inndeling?</a:t>
              </a:r>
              <a:endParaRPr lang="nb-NO" sz="800" dirty="0">
                <a:solidFill>
                  <a:prstClr val="black"/>
                </a:solidFill>
              </a:endParaRPr>
            </a:p>
          </p:txBody>
        </p:sp>
        <p:sp>
          <p:nvSpPr>
            <p:cNvPr id="226" name="TekstSylinder 225"/>
            <p:cNvSpPr txBox="1"/>
            <p:nvPr/>
          </p:nvSpPr>
          <p:spPr>
            <a:xfrm>
              <a:off x="7740352" y="4753476"/>
              <a:ext cx="7098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nb-NO" sz="800" dirty="0" smtClean="0">
                  <a:solidFill>
                    <a:prstClr val="black"/>
                  </a:solidFill>
                </a:rPr>
                <a:t>Geografisk ansvar?</a:t>
              </a:r>
              <a:endParaRPr lang="nb-NO" sz="800" dirty="0">
                <a:solidFill>
                  <a:prstClr val="black"/>
                </a:solidFill>
              </a:endParaRPr>
            </a:p>
          </p:txBody>
        </p:sp>
        <p:sp>
          <p:nvSpPr>
            <p:cNvPr id="228" name="TekstSylinder 227"/>
            <p:cNvSpPr txBox="1"/>
            <p:nvPr/>
          </p:nvSpPr>
          <p:spPr>
            <a:xfrm>
              <a:off x="7092280" y="3666980"/>
              <a:ext cx="5372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700" dirty="0" smtClean="0">
                  <a:solidFill>
                    <a:prstClr val="black"/>
                  </a:solidFill>
                </a:rPr>
                <a:t>utvikling</a:t>
              </a:r>
              <a:endParaRPr lang="nb-NO" sz="700" dirty="0">
                <a:solidFill>
                  <a:prstClr val="black"/>
                </a:solidFill>
              </a:endParaRPr>
            </a:p>
          </p:txBody>
        </p:sp>
        <p:sp>
          <p:nvSpPr>
            <p:cNvPr id="229" name="TekstSylinder 228"/>
            <p:cNvSpPr txBox="1"/>
            <p:nvPr/>
          </p:nvSpPr>
          <p:spPr>
            <a:xfrm>
              <a:off x="7092280" y="3780218"/>
              <a:ext cx="720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700" dirty="0" err="1" smtClean="0">
                  <a:solidFill>
                    <a:prstClr val="black"/>
                  </a:solidFill>
                </a:rPr>
                <a:t>tjenesteprod</a:t>
              </a:r>
              <a:endParaRPr lang="nb-NO" sz="700" dirty="0">
                <a:solidFill>
                  <a:prstClr val="black"/>
                </a:solidFill>
              </a:endParaRPr>
            </a:p>
          </p:txBody>
        </p:sp>
        <p:sp>
          <p:nvSpPr>
            <p:cNvPr id="230" name="TekstSylinder 229"/>
            <p:cNvSpPr txBox="1"/>
            <p:nvPr/>
          </p:nvSpPr>
          <p:spPr>
            <a:xfrm>
              <a:off x="7092280" y="3908265"/>
              <a:ext cx="5372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700" dirty="0" smtClean="0">
                  <a:solidFill>
                    <a:prstClr val="black"/>
                  </a:solidFill>
                </a:rPr>
                <a:t>drift</a:t>
              </a:r>
              <a:endParaRPr lang="nb-NO" sz="700" dirty="0">
                <a:solidFill>
                  <a:prstClr val="black"/>
                </a:solidFill>
              </a:endParaRPr>
            </a:p>
          </p:txBody>
        </p:sp>
        <p:sp>
          <p:nvSpPr>
            <p:cNvPr id="231" name="TekstSylinder 230"/>
            <p:cNvSpPr txBox="1"/>
            <p:nvPr/>
          </p:nvSpPr>
          <p:spPr>
            <a:xfrm>
              <a:off x="7092280" y="4171036"/>
              <a:ext cx="5372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700" dirty="0" smtClean="0">
                  <a:solidFill>
                    <a:prstClr val="black"/>
                  </a:solidFill>
                </a:rPr>
                <a:t>utvikling</a:t>
              </a:r>
              <a:endParaRPr lang="nb-NO" sz="700" dirty="0">
                <a:solidFill>
                  <a:prstClr val="black"/>
                </a:solidFill>
              </a:endParaRPr>
            </a:p>
          </p:txBody>
        </p:sp>
        <p:sp>
          <p:nvSpPr>
            <p:cNvPr id="232" name="TekstSylinder 231"/>
            <p:cNvSpPr txBox="1"/>
            <p:nvPr/>
          </p:nvSpPr>
          <p:spPr>
            <a:xfrm>
              <a:off x="7092280" y="4284274"/>
              <a:ext cx="720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700" dirty="0" err="1" smtClean="0">
                  <a:solidFill>
                    <a:prstClr val="black"/>
                  </a:solidFill>
                </a:rPr>
                <a:t>tjenesteprod</a:t>
              </a:r>
              <a:endParaRPr lang="nb-NO" sz="700" dirty="0">
                <a:solidFill>
                  <a:prstClr val="black"/>
                </a:solidFill>
              </a:endParaRPr>
            </a:p>
          </p:txBody>
        </p:sp>
        <p:sp>
          <p:nvSpPr>
            <p:cNvPr id="233" name="TekstSylinder 232"/>
            <p:cNvSpPr txBox="1"/>
            <p:nvPr/>
          </p:nvSpPr>
          <p:spPr>
            <a:xfrm>
              <a:off x="7092280" y="4412321"/>
              <a:ext cx="5372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700" dirty="0" smtClean="0">
                  <a:solidFill>
                    <a:prstClr val="black"/>
                  </a:solidFill>
                </a:rPr>
                <a:t>drift</a:t>
              </a:r>
              <a:endParaRPr lang="nb-NO" sz="700" dirty="0">
                <a:solidFill>
                  <a:prstClr val="black"/>
                </a:solidFill>
              </a:endParaRPr>
            </a:p>
          </p:txBody>
        </p:sp>
        <p:sp>
          <p:nvSpPr>
            <p:cNvPr id="234" name="TekstSylinder 233"/>
            <p:cNvSpPr txBox="1"/>
            <p:nvPr/>
          </p:nvSpPr>
          <p:spPr>
            <a:xfrm>
              <a:off x="7092280" y="4651428"/>
              <a:ext cx="5372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700" dirty="0" smtClean="0">
                  <a:solidFill>
                    <a:prstClr val="white">
                      <a:lumMod val="50000"/>
                    </a:prstClr>
                  </a:solidFill>
                </a:rPr>
                <a:t>utvikling</a:t>
              </a:r>
              <a:endParaRPr lang="nb-NO" sz="7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35" name="TekstSylinder 234"/>
            <p:cNvSpPr txBox="1"/>
            <p:nvPr/>
          </p:nvSpPr>
          <p:spPr>
            <a:xfrm>
              <a:off x="7092280" y="4764666"/>
              <a:ext cx="720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700" dirty="0" err="1" smtClean="0">
                  <a:solidFill>
                    <a:prstClr val="white">
                      <a:lumMod val="50000"/>
                    </a:prstClr>
                  </a:solidFill>
                </a:rPr>
                <a:t>tjenesteprod</a:t>
              </a:r>
              <a:endParaRPr lang="nb-NO" sz="7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36" name="TekstSylinder 235"/>
            <p:cNvSpPr txBox="1"/>
            <p:nvPr/>
          </p:nvSpPr>
          <p:spPr>
            <a:xfrm>
              <a:off x="7092280" y="4892713"/>
              <a:ext cx="5372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700" dirty="0" smtClean="0">
                  <a:solidFill>
                    <a:prstClr val="white">
                      <a:lumMod val="50000"/>
                    </a:prstClr>
                  </a:solidFill>
                </a:rPr>
                <a:t>drift</a:t>
              </a:r>
              <a:endParaRPr lang="nb-NO" sz="7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cxnSp>
          <p:nvCxnSpPr>
            <p:cNvPr id="246" name="Rett linje 245"/>
            <p:cNvCxnSpPr/>
            <p:nvPr/>
          </p:nvCxnSpPr>
          <p:spPr>
            <a:xfrm>
              <a:off x="5868144" y="2544118"/>
              <a:ext cx="0" cy="33395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Rett linje 250"/>
            <p:cNvCxnSpPr/>
            <p:nvPr/>
          </p:nvCxnSpPr>
          <p:spPr>
            <a:xfrm>
              <a:off x="8604448" y="2509492"/>
              <a:ext cx="0" cy="33395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kstSylinder 252"/>
            <p:cNvSpPr txBox="1"/>
            <p:nvPr/>
          </p:nvSpPr>
          <p:spPr>
            <a:xfrm>
              <a:off x="6660232" y="2446025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nb-NO" sz="800" dirty="0" smtClean="0">
                  <a:solidFill>
                    <a:prstClr val="black"/>
                  </a:solidFill>
                </a:rPr>
                <a:t>Oppdragsbrev fra eier av Leverandøren avhengig av organisatorisk tilknytning – men gjenspeiler nasjonal strategi </a:t>
              </a:r>
            </a:p>
          </p:txBody>
        </p:sp>
        <p:cxnSp>
          <p:nvCxnSpPr>
            <p:cNvPr id="257" name="Rett pil 256"/>
            <p:cNvCxnSpPr/>
            <p:nvPr/>
          </p:nvCxnSpPr>
          <p:spPr>
            <a:xfrm>
              <a:off x="7306805" y="3156959"/>
              <a:ext cx="0" cy="1257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kstSylinder 115"/>
            <p:cNvSpPr txBox="1"/>
            <p:nvPr/>
          </p:nvSpPr>
          <p:spPr>
            <a:xfrm>
              <a:off x="7691837" y="1759917"/>
              <a:ext cx="69658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nb-NO" sz="700" b="1" dirty="0" smtClean="0">
                  <a:solidFill>
                    <a:prstClr val="black"/>
                  </a:solidFill>
                </a:rPr>
                <a:t>Nasjonal leverandør</a:t>
              </a:r>
              <a:endParaRPr lang="nb-NO" sz="7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17" name="Rett linje 116"/>
            <p:cNvCxnSpPr>
              <a:stCxn id="156" idx="2"/>
              <a:endCxn id="116" idx="0"/>
            </p:cNvCxnSpPr>
            <p:nvPr/>
          </p:nvCxnSpPr>
          <p:spPr>
            <a:xfrm>
              <a:off x="8040131" y="1573465"/>
              <a:ext cx="0" cy="186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kstSylinder 122"/>
            <p:cNvSpPr txBox="1"/>
            <p:nvPr/>
          </p:nvSpPr>
          <p:spPr>
            <a:xfrm>
              <a:off x="8411917" y="1759917"/>
              <a:ext cx="69658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nb-NO" sz="700" b="1" dirty="0" smtClean="0">
                  <a:solidFill>
                    <a:prstClr val="black"/>
                  </a:solidFill>
                </a:rPr>
                <a:t>Regional leverandør</a:t>
              </a:r>
              <a:endParaRPr lang="nb-NO" sz="700" b="1" dirty="0">
                <a:solidFill>
                  <a:prstClr val="black"/>
                </a:solidFill>
              </a:endParaRPr>
            </a:p>
          </p:txBody>
        </p:sp>
        <p:sp>
          <p:nvSpPr>
            <p:cNvPr id="146" name="TekstSylinder 145"/>
            <p:cNvSpPr txBox="1"/>
            <p:nvPr/>
          </p:nvSpPr>
          <p:spPr>
            <a:xfrm>
              <a:off x="7740351" y="3795886"/>
              <a:ext cx="840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nb-NO" sz="800" dirty="0" smtClean="0">
                  <a:solidFill>
                    <a:prstClr val="black"/>
                  </a:solidFill>
                </a:rPr>
                <a:t>Private leverandører/ partnere</a:t>
              </a:r>
              <a:endParaRPr lang="nb-NO" sz="800" dirty="0">
                <a:solidFill>
                  <a:prstClr val="black"/>
                </a:solidFill>
              </a:endParaRPr>
            </a:p>
          </p:txBody>
        </p:sp>
        <p:cxnSp>
          <p:nvCxnSpPr>
            <p:cNvPr id="149" name="Rett linje 148"/>
            <p:cNvCxnSpPr/>
            <p:nvPr/>
          </p:nvCxnSpPr>
          <p:spPr>
            <a:xfrm>
              <a:off x="7668344" y="3630385"/>
              <a:ext cx="4517" cy="147123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kstSylinder 155"/>
            <p:cNvSpPr txBox="1"/>
            <p:nvPr/>
          </p:nvSpPr>
          <p:spPr>
            <a:xfrm>
              <a:off x="7691837" y="1373410"/>
              <a:ext cx="696587" cy="200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1100" b="1" dirty="0" smtClean="0">
                  <a:solidFill>
                    <a:prstClr val="black"/>
                  </a:solidFill>
                </a:rPr>
                <a:t>HOD</a:t>
              </a:r>
              <a:endParaRPr lang="nb-NO" sz="11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61" name="Rett linje 160"/>
            <p:cNvCxnSpPr>
              <a:stCxn id="162" idx="2"/>
            </p:cNvCxnSpPr>
            <p:nvPr/>
          </p:nvCxnSpPr>
          <p:spPr>
            <a:xfrm>
              <a:off x="8760211" y="1573465"/>
              <a:ext cx="0" cy="186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kstSylinder 161"/>
            <p:cNvSpPr txBox="1"/>
            <p:nvPr/>
          </p:nvSpPr>
          <p:spPr>
            <a:xfrm>
              <a:off x="8411917" y="1373410"/>
              <a:ext cx="696587" cy="2000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defTabSz="914400"/>
              <a:r>
                <a:rPr lang="nb-NO" sz="1100" b="1" dirty="0" smtClean="0">
                  <a:solidFill>
                    <a:prstClr val="black"/>
                  </a:solidFill>
                </a:rPr>
                <a:t>RHF</a:t>
              </a:r>
              <a:endParaRPr lang="nb-NO" sz="11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1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k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96278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ktangel 23"/>
          <p:cNvSpPr/>
          <p:nvPr/>
        </p:nvSpPr>
        <p:spPr>
          <a:xfrm>
            <a:off x="107504" y="1923678"/>
            <a:ext cx="352839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51470"/>
            <a:ext cx="8208000" cy="402279"/>
          </a:xfrm>
        </p:spPr>
        <p:txBody>
          <a:bodyPr/>
          <a:lstStyle/>
          <a:p>
            <a:r>
              <a:rPr lang="nb-NO" dirty="0"/>
              <a:t>Nasjonal IKT strategi og -utvikling skal besluttes i nasjonale </a:t>
            </a:r>
            <a:r>
              <a:rPr lang="nb-NO" dirty="0" smtClean="0"/>
              <a:t>fora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07904" y="1779663"/>
            <a:ext cx="5328592" cy="2952327"/>
          </a:xfrm>
        </p:spPr>
        <p:txBody>
          <a:bodyPr>
            <a:normAutofit fontScale="92500" lnSpcReduction="20000"/>
          </a:bodyPr>
          <a:lstStyle/>
          <a:p>
            <a:r>
              <a:rPr lang="nb-NO" sz="1400" i="1" dirty="0" smtClean="0"/>
              <a:t>«Innstiller til beslutninger»</a:t>
            </a:r>
          </a:p>
          <a:p>
            <a:r>
              <a:rPr lang="nb-NO" sz="1400" dirty="0" smtClean="0"/>
              <a:t>Strategi </a:t>
            </a:r>
            <a:r>
              <a:rPr lang="nb-NO" sz="1400" dirty="0"/>
              <a:t>og rullerende treårig handlingsplan, porteføljestyring, forvaltningsstyring, arkitekturstyring og standardisering (teknisk og semantisk</a:t>
            </a:r>
            <a:r>
              <a:rPr lang="nb-NO" sz="1400" dirty="0" smtClean="0"/>
              <a:t>)</a:t>
            </a:r>
          </a:p>
          <a:p>
            <a:r>
              <a:rPr lang="nb-NO" sz="1400" dirty="0" smtClean="0"/>
              <a:t>Leverandørstrategi</a:t>
            </a:r>
          </a:p>
          <a:p>
            <a:endParaRPr lang="nb-NO" sz="1400" dirty="0" smtClean="0"/>
          </a:p>
          <a:p>
            <a:r>
              <a:rPr lang="nb-NO" sz="1400" dirty="0" smtClean="0"/>
              <a:t>Mandat formaliseres (Helse og omsorgstjenesteloven/ </a:t>
            </a:r>
            <a:r>
              <a:rPr lang="nb-NO" sz="1400" dirty="0" err="1" smtClean="0"/>
              <a:t>evnt</a:t>
            </a:r>
            <a:r>
              <a:rPr lang="nb-NO" sz="1400" dirty="0" smtClean="0"/>
              <a:t> Kommuneloven, oppdragsdokument / tildelingsbrev)</a:t>
            </a:r>
          </a:p>
          <a:p>
            <a:r>
              <a:rPr lang="nb-NO" sz="1400" dirty="0" smtClean="0"/>
              <a:t>KS får en fullmakt til å utpeke representanter fra Kommunene</a:t>
            </a:r>
          </a:p>
          <a:p>
            <a:r>
              <a:rPr lang="nb-NO" sz="1400" dirty="0" smtClean="0"/>
              <a:t>Representasjon formaliseres og forplikter:</a:t>
            </a:r>
          </a:p>
          <a:p>
            <a:pPr lvl="1"/>
            <a:r>
              <a:rPr lang="nb-NO" sz="1300" dirty="0" smtClean="0"/>
              <a:t>Kommuner, AD KS</a:t>
            </a:r>
          </a:p>
          <a:p>
            <a:pPr lvl="1"/>
            <a:r>
              <a:rPr lang="nb-NO" sz="1300" dirty="0" err="1" smtClean="0"/>
              <a:t>RHFene</a:t>
            </a:r>
            <a:endParaRPr lang="nb-NO" sz="1300" dirty="0" smtClean="0"/>
          </a:p>
          <a:p>
            <a:pPr lvl="1"/>
            <a:r>
              <a:rPr lang="nb-NO" sz="1300" dirty="0" smtClean="0"/>
              <a:t>HDIR, Folkehelseinstituttet, Direktorat for </a:t>
            </a:r>
            <a:r>
              <a:rPr lang="nb-NO" sz="1300" dirty="0" err="1" smtClean="0"/>
              <a:t>eHelse</a:t>
            </a:r>
            <a:endParaRPr lang="nb-NO" sz="1300" dirty="0" smtClean="0"/>
          </a:p>
          <a:p>
            <a:pPr lvl="1"/>
            <a:r>
              <a:rPr lang="nb-NO" sz="1300" dirty="0" smtClean="0"/>
              <a:t>Pasient- og brukerforeninger</a:t>
            </a:r>
          </a:p>
          <a:p>
            <a:pPr lvl="1"/>
            <a:r>
              <a:rPr lang="nb-NO" sz="1300" dirty="0" smtClean="0"/>
              <a:t>(HOD bisitter)</a:t>
            </a:r>
          </a:p>
          <a:p>
            <a:pPr lvl="1"/>
            <a:endParaRPr lang="nb-NO" sz="1300" dirty="0" smtClean="0"/>
          </a:p>
          <a:p>
            <a:endParaRPr lang="nb-NO" sz="1400" dirty="0" smtClean="0"/>
          </a:p>
          <a:p>
            <a:endParaRPr lang="nb-NO" sz="1400" dirty="0" smtClean="0"/>
          </a:p>
          <a:p>
            <a:endParaRPr lang="nb-NO" sz="1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dirty="0" smtClean="0"/>
              <a:t>14.09.2015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251522" y="2139702"/>
            <a:ext cx="3196333" cy="3447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913936"/>
            <a:r>
              <a:rPr lang="nb-NO" sz="1600" b="1" err="1">
                <a:solidFill>
                  <a:prstClr val="black"/>
                </a:solidFill>
              </a:rPr>
              <a:t>eHelse</a:t>
            </a:r>
            <a:r>
              <a:rPr lang="nb-NO" sz="1600" b="1">
                <a:solidFill>
                  <a:prstClr val="black"/>
                </a:solidFill>
              </a:rPr>
              <a:t> styre</a:t>
            </a:r>
            <a:endParaRPr lang="nb-NO" sz="1600" dirty="0">
              <a:solidFill>
                <a:prstClr val="black"/>
              </a:solidFill>
            </a:endParaRPr>
          </a:p>
        </p:txBody>
      </p:sp>
      <p:sp>
        <p:nvSpPr>
          <p:cNvPr id="7" name="TekstSylinder 85"/>
          <p:cNvSpPr txBox="1"/>
          <p:nvPr/>
        </p:nvSpPr>
        <p:spPr>
          <a:xfrm>
            <a:off x="165520" y="2859782"/>
            <a:ext cx="1598168" cy="72008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30" tIns="45715" rIns="91430" bIns="45715" rtlCol="0">
            <a:noAutofit/>
          </a:bodyPr>
          <a:lstStyle/>
          <a:p>
            <a:r>
              <a:rPr lang="nb-NO" sz="1400" b="1" dirty="0" smtClean="0">
                <a:solidFill>
                  <a:prstClr val="black"/>
                </a:solidFill>
              </a:rPr>
              <a:t>Utvalg for</a:t>
            </a:r>
          </a:p>
          <a:p>
            <a:r>
              <a:rPr lang="nb-NO" sz="1400" b="1" dirty="0" smtClean="0">
                <a:solidFill>
                  <a:prstClr val="black"/>
                </a:solidFill>
              </a:rPr>
              <a:t>Strategi- </a:t>
            </a:r>
            <a:r>
              <a:rPr lang="nb-NO" sz="1400" b="1" dirty="0">
                <a:solidFill>
                  <a:prstClr val="black"/>
                </a:solidFill>
              </a:rPr>
              <a:t>og </a:t>
            </a:r>
            <a:r>
              <a:rPr lang="nb-NO" sz="1400" b="1" dirty="0" smtClean="0">
                <a:solidFill>
                  <a:prstClr val="black"/>
                </a:solidFill>
              </a:rPr>
              <a:t>porteføljestyring</a:t>
            </a:r>
            <a:endParaRPr lang="nb-NO" sz="1400" b="1" dirty="0">
              <a:solidFill>
                <a:prstClr val="black"/>
              </a:solidFill>
            </a:endParaRPr>
          </a:p>
        </p:txBody>
      </p:sp>
      <p:sp>
        <p:nvSpPr>
          <p:cNvPr id="8" name="TekstSylinder 85"/>
          <p:cNvSpPr txBox="1"/>
          <p:nvPr/>
        </p:nvSpPr>
        <p:spPr>
          <a:xfrm>
            <a:off x="1907704" y="2859782"/>
            <a:ext cx="1653471" cy="72008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30" tIns="45715" rIns="91430" bIns="45715" rtlCol="0">
            <a:noAutofit/>
          </a:bodyPr>
          <a:lstStyle/>
          <a:p>
            <a:r>
              <a:rPr lang="nb-NO" sz="1400" b="1" dirty="0" smtClean="0">
                <a:solidFill>
                  <a:prstClr val="black"/>
                </a:solidFill>
              </a:rPr>
              <a:t>Utvalg for</a:t>
            </a:r>
          </a:p>
          <a:p>
            <a:r>
              <a:rPr lang="nb-NO" sz="1400" b="1" dirty="0" smtClean="0">
                <a:solidFill>
                  <a:prstClr val="black"/>
                </a:solidFill>
              </a:rPr>
              <a:t>Helsefag, arkitektur og standarder</a:t>
            </a:r>
            <a:endParaRPr lang="nb-NO" sz="1400" dirty="0">
              <a:solidFill>
                <a:prstClr val="black"/>
              </a:solidFill>
            </a:endParaRPr>
          </a:p>
        </p:txBody>
      </p:sp>
      <p:cxnSp>
        <p:nvCxnSpPr>
          <p:cNvPr id="9" name="Vinkel 8"/>
          <p:cNvCxnSpPr>
            <a:stCxn id="6" idx="2"/>
            <a:endCxn id="7" idx="0"/>
          </p:cNvCxnSpPr>
          <p:nvPr/>
        </p:nvCxnSpPr>
        <p:spPr>
          <a:xfrm rot="5400000">
            <a:off x="1219469" y="2229562"/>
            <a:ext cx="375356" cy="885085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inkel 10"/>
          <p:cNvCxnSpPr>
            <a:stCxn id="6" idx="2"/>
            <a:endCxn id="8" idx="0"/>
          </p:cNvCxnSpPr>
          <p:nvPr/>
        </p:nvCxnSpPr>
        <p:spPr>
          <a:xfrm rot="16200000" flipH="1">
            <a:off x="2104386" y="2229728"/>
            <a:ext cx="375356" cy="8847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/>
          <p:cNvSpPr txBox="1"/>
          <p:nvPr/>
        </p:nvSpPr>
        <p:spPr>
          <a:xfrm>
            <a:off x="270235" y="3651870"/>
            <a:ext cx="1349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Strategiutvalget</a:t>
            </a:r>
            <a:endParaRPr lang="nb-NO" sz="14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2195736" y="3651870"/>
            <a:ext cx="1349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Fagutvalget</a:t>
            </a:r>
            <a:endParaRPr lang="nb-NO" sz="1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1234634" y="627534"/>
            <a:ext cx="1274131" cy="344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nb-NO" b="1" dirty="0" smtClean="0">
                <a:solidFill>
                  <a:prstClr val="black"/>
                </a:solidFill>
              </a:rPr>
              <a:t>HOD</a:t>
            </a:r>
            <a:endParaRPr lang="nb-NO" b="1" dirty="0">
              <a:solidFill>
                <a:prstClr val="black"/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1234634" y="1203598"/>
            <a:ext cx="1274131" cy="439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defTabSz="914400"/>
            <a:r>
              <a:rPr lang="nb-NO" sz="1400" b="1" dirty="0" smtClean="0">
                <a:solidFill>
                  <a:prstClr val="black"/>
                </a:solidFill>
              </a:rPr>
              <a:t>Direktoratet for </a:t>
            </a:r>
            <a:r>
              <a:rPr lang="nb-NO" sz="1400" b="1" dirty="0" err="1" smtClean="0">
                <a:solidFill>
                  <a:prstClr val="black"/>
                </a:solidFill>
              </a:rPr>
              <a:t>eHelse</a:t>
            </a:r>
            <a:endParaRPr lang="nb-NO" sz="1400" b="1" dirty="0">
              <a:solidFill>
                <a:prstClr val="black"/>
              </a:solidFill>
            </a:endParaRPr>
          </a:p>
        </p:txBody>
      </p:sp>
      <p:cxnSp>
        <p:nvCxnSpPr>
          <p:cNvPr id="27" name="Rett linje 26"/>
          <p:cNvCxnSpPr>
            <a:stCxn id="23" idx="2"/>
            <a:endCxn id="24" idx="0"/>
          </p:cNvCxnSpPr>
          <p:nvPr/>
        </p:nvCxnSpPr>
        <p:spPr>
          <a:xfrm>
            <a:off x="1871700" y="1643515"/>
            <a:ext cx="0" cy="28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>
            <a:stCxn id="22" idx="2"/>
            <a:endCxn id="23" idx="0"/>
          </p:cNvCxnSpPr>
          <p:nvPr/>
        </p:nvCxnSpPr>
        <p:spPr>
          <a:xfrm>
            <a:off x="1871700" y="971605"/>
            <a:ext cx="0" cy="231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331"/>
            <a:ext cx="9144000" cy="456083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771800" y="2211710"/>
            <a:ext cx="3803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b="1" dirty="0" smtClean="0"/>
              <a:t>Takk for oppmerksomheten!</a:t>
            </a:r>
          </a:p>
          <a:p>
            <a:pPr algn="ctr"/>
            <a:endParaRPr lang="nb-NO" b="1" dirty="0" smtClean="0"/>
          </a:p>
          <a:p>
            <a:pPr algn="ctr"/>
            <a:r>
              <a:rPr lang="nb-NO" b="1" dirty="0" smtClean="0"/>
              <a:t>christine.bergland@helsedir.no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3060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40&quot;/&gt;&lt;CPresentation id=&quot;1&quot;&gt;&lt;m_precDefaultNumber/&gt;&lt;m_precDefaultPercent/&gt;&lt;m_precDefaultDate/&gt;&lt;m_precDefaultYear&gt;&lt;m_strFormatTime&gt;%Y&lt;/m_strFormatTime&gt;&lt;/m_precDefaultYear&gt;&lt;m_precDefaultQuarter&gt;&lt;m_strFormatTime&gt;Q%5&lt;/m_strFormatTime&gt;&lt;/m_precDefaultQuarter&gt;&lt;m_precDefaultMonth/&gt;&lt;m_precDefaultWeek/&gt;&lt;m_precDefaultDay&gt;&lt;m_strFormatTime&gt;%#d&lt;/m_strFormatTime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PT_16_9_NO">
  <a:themeElements>
    <a:clrScheme name="Helsedir">
      <a:dk1>
        <a:sysClr val="windowText" lastClr="000000"/>
      </a:dk1>
      <a:lt1>
        <a:sysClr val="window" lastClr="FFFFFF"/>
      </a:lt1>
      <a:dk2>
        <a:srgbClr val="00546E"/>
      </a:dk2>
      <a:lt2>
        <a:srgbClr val="EEECE1"/>
      </a:lt2>
      <a:accent1>
        <a:srgbClr val="43BCBA"/>
      </a:accent1>
      <a:accent2>
        <a:srgbClr val="92C431"/>
      </a:accent2>
      <a:accent3>
        <a:srgbClr val="FCD004"/>
      </a:accent3>
      <a:accent4>
        <a:srgbClr val="F19B07"/>
      </a:accent4>
      <a:accent5>
        <a:srgbClr val="E63C28"/>
      </a:accent5>
      <a:accent6>
        <a:srgbClr val="E64B7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PPT_16_9_NO">
  <a:themeElements>
    <a:clrScheme name="Helsedir">
      <a:dk1>
        <a:sysClr val="windowText" lastClr="000000"/>
      </a:dk1>
      <a:lt1>
        <a:sysClr val="window" lastClr="FFFFFF"/>
      </a:lt1>
      <a:dk2>
        <a:srgbClr val="00546E"/>
      </a:dk2>
      <a:lt2>
        <a:srgbClr val="EEECE1"/>
      </a:lt2>
      <a:accent1>
        <a:srgbClr val="43BCBA"/>
      </a:accent1>
      <a:accent2>
        <a:srgbClr val="92C431"/>
      </a:accent2>
      <a:accent3>
        <a:srgbClr val="FCD004"/>
      </a:accent3>
      <a:accent4>
        <a:srgbClr val="F19B07"/>
      </a:accent4>
      <a:accent5>
        <a:srgbClr val="E63C28"/>
      </a:accent5>
      <a:accent6>
        <a:srgbClr val="E64B7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TaxCatchAll xmlns="75b89f9e-6b2f-420f-8b2e-df7537a23041"/><d612fa292bc74a328f4de84ab4c1ec48 xmlns="$ListId:Delte dokumenter;"><Terms xmlns="http://schemas.microsoft.com/office/infopath/2007/PartnerControls"></Terms></d612fa292bc74a328f4de84ab4c1ec48><je51bce9c3ec4863875d0b660c239f3f xmlns="$ListId:Delte dokumenter;"><Terms xmlns="http://schemas.microsoft.com/office/infopath/2007/PartnerControls"></Terms></je51bce9c3ec4863875d0b660c239f3f><Fag xmlns="$ListId:Delte dokumenter;" xsi:nil="true"></Fag></documentManagement></p:properties>
</file>

<file path=customXml/item2.xml><?xml version="1.0" encoding="utf-8"?><ct:contentTypeSchema ct:_="" ma:_="" ma:contentTypeName="Dokument" ma:contentTypeID="0x010100AE85F3A14367BF4DB35331637901C694" ma:contentTypeVersion="2" ma:contentTypeDescription="Opprett et nytt dokument." ma:contentTypeScope="" ma:versionID="be209668c57d0e5a11c55acbbb2cbfdc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f510eeb08bf1e6a139dc0ba78bd3efb2" ns3:_="" ns4:_="" xmlns:xsd="http://www.w3.org/2001/XMLSchema" xmlns:xs="http://www.w3.org/2001/XMLSchema" xmlns:p="http://schemas.microsoft.com/office/2006/metadata/properties" xmlns:ns3="$ListId:Delte dokumenter;" xmlns:ns4="75b89f9e-6b2f-420f-8b2e-df7537a23041">
<xsd:import namespace="$ListId:Delte dokumenter;"/>
<xsd:import namespace="75b89f9e-6b2f-420f-8b2e-df7537a23041"/>
<xsd:element name="properties">
<xsd:complexType>
<xsd:sequence>
<xsd:element name="documentManagement">
<xsd:complexType>
<xsd:all>
<xsd:element ref="ns3:je51bce9c3ec4863875d0b660c239f3f" minOccurs="0"/>
<xsd:element ref="ns4:TaxCatchAll" minOccurs="0"/>
<xsd:element ref="ns3:d612fa292bc74a328f4de84ab4c1ec48" minOccurs="0"/>
<xsd:element ref="ns3:Fag" minOccurs="0"/>
</xsd:all>
</xsd:complexType>
</xsd:element>
</xsd:sequence>
</xsd:complexType>
</xsd:element>
</xsd:schema>
<xsd:schema targetNamespace="$ListId:Delte dokumenter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je51bce9c3ec4863875d0b660c239f3f" ma:index="9" nillable="true" ma:taxonomy="true" ma:internalName="Status_0" ma:taxonomyFieldName="Status" ma:displayName="Status" ma:readOnly="false" ma:default="1;#Kladd|1be9b311-4e47-46ec-9e99-e127da85fd4f" ma:fieldId="{3e51bce9-c3ec-4863-875d-0b660c239f3f}" ma:sspId="42364208-4197-49e3-8c61-0c0105595c27" ma:termSetId="8cfb9880-84a9-4178-9e36-246ddae9b012" ma:anchorId="00000000-0000-0000-0000-000000000000" ma:open="false" ma:isKeyword="false">
<xsd:complexType>
<xsd:sequence>
<xsd:element ref="pc:Terms" minOccurs="0" maxOccurs="1"></xsd:element>
</xsd:sequence>
</xsd:complexType>
</xsd:element>
<xsd:element name="d612fa292bc74a328f4de84ab4c1ec48" ma:index="12" nillable="true" ma:taxonomy="true" ma:internalName="Process_0" ma:taxonomyFieldName="Prosess" ma:displayName="Prosess" ma:default="" ma:fieldId="{d612fa29-2bc7-4a32-8f4d-e84ab4c1ec48}" ma:sspId="42364208-4197-49e3-8c61-0c0105595c27" ma:termSetId="b6754ced-66bf-4d87-9658-6346897dc5c3" ma:anchorId="00000000-0000-0000-0000-000000000000" ma:open="false" ma:isKeyword="false">
<xsd:complexType>
<xsd:sequence>
<xsd:element ref="pc:Terms" minOccurs="0" maxOccurs="1"></xsd:element>
</xsd:sequence>
</xsd:complexType>
</xsd:element>
<xsd:element name="Fag" ma:index="13" nillable="true" ma:displayName="Fag" ma:format="Dropdown" ma:internalName="Fag">
<xsd:simpleType>
<xsd:restriction base="dms:Choice">
<xsd:enumeration value="Valg 1"/>
<xsd:enumeration value="Valg 2"/>
<xsd:enumeration value="Valg 3"/>
</xsd:restriction>
</xsd:simpleType>
</xsd:element>
</xsd:schema>
<xsd:schema targetNamespace="75b89f9e-6b2f-420f-8b2e-df7537a23041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TaxCatchAll" ma:index="10" nillable="true" ma:displayName="Taxonomy Catch All Column" ma:description="" ma:hidden="true" ma:list="{9ac822cd-6bd4-4f38-b738-3bda0c16e48a}" ma:internalName="TaxCatchAll" ma:showField="CatchAllData" ma:web="75b89f9e-6b2f-420f-8b2e-df7537a23041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Innholdstype"/>
<xsd:element ref="dc:title" minOccurs="0" maxOccurs="1" ma:index="4" ma:displayName="Tittel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47A2B4-F242-4F6E-8240-5896CF084D2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5b89f9e-6b2f-420f-8b2e-df7537a23041"/>
    <ds:schemaRef ds:uri="$ListId:Delte dokumenter;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305DC9-F710-4FE1-8E71-07C94E3B9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Delte dokumenter;"/>
    <ds:schemaRef ds:uri="75b89f9e-6b2f-420f-8b2e-df7537a23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4A4A4-C8D0-458C-BAC7-8F76819368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22135</TotalTime>
  <Words>1208</Words>
  <Application>Microsoft Office PowerPoint</Application>
  <PresentationFormat>Skjermfremvisning (16:9)</PresentationFormat>
  <Paragraphs>268</Paragraphs>
  <Slides>9</Slides>
  <Notes>5</Notes>
  <HiddenSlides>0</HiddenSlides>
  <MMClips>0</MMClips>
  <ScaleCrop>false</ScaleCrop>
  <HeadingPairs>
    <vt:vector size="8" baseType="variant">
      <vt:variant>
        <vt:lpstr>Brukte skrifter</vt:lpstr>
      </vt:variant>
      <vt:variant>
        <vt:i4>8</vt:i4>
      </vt:variant>
      <vt:variant>
        <vt:lpstr>Tema</vt:lpstr>
      </vt:variant>
      <vt:variant>
        <vt:i4>8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Calibri Light</vt:lpstr>
      <vt:lpstr>Symbol</vt:lpstr>
      <vt:lpstr>Times</vt:lpstr>
      <vt:lpstr>Wingdings</vt:lpstr>
      <vt:lpstr>PPT_16_9_NO</vt:lpstr>
      <vt:lpstr>Egendefinert utforming</vt:lpstr>
      <vt:lpstr>1_Egendefinert utforming</vt:lpstr>
      <vt:lpstr>2_Egendefinert utforming</vt:lpstr>
      <vt:lpstr>3_Egendefinert utforming</vt:lpstr>
      <vt:lpstr>4_Egendefinert utforming</vt:lpstr>
      <vt:lpstr>5_Egendefinert utforming</vt:lpstr>
      <vt:lpstr>8_PPT_16_9_NO</vt:lpstr>
      <vt:lpstr>think-cell Slide</vt:lpstr>
      <vt:lpstr>Frokostmøte Difi</vt:lpstr>
      <vt:lpstr>Noen suksesskriterier</vt:lpstr>
      <vt:lpstr>Ett eksempel…</vt:lpstr>
      <vt:lpstr>Det nasjonale målbildet for digitale innbyggertjenester</vt:lpstr>
      <vt:lpstr>PowerPoint-presentasjon</vt:lpstr>
      <vt:lpstr>PowerPoint-presentasjon</vt:lpstr>
      <vt:lpstr>PowerPoint-presentasjon</vt:lpstr>
      <vt:lpstr>Nasjonal IKT strategi og -utvikling skal besluttes i nasjonale fora</vt:lpstr>
      <vt:lpstr>PowerPoint-presentasjon</vt:lpstr>
    </vt:vector>
  </TitlesOfParts>
  <Company>Helsedirektoratet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Utkast anbefalinger Styrket gjennomføringsevne</dc:title>
  <dc:creator>Nils Gullhaug</dc:creator>
  <cp:lastModifiedBy>Fjørtoft, Elin Kristine</cp:lastModifiedBy>
  <cp:revision>1233</cp:revision>
  <cp:lastPrinted>2015-06-01T09:20:24Z</cp:lastPrinted>
  <dcterms:created xsi:type="dcterms:W3CDTF">2014-03-19T13:52:14Z</dcterms:created>
  <dcterms:modified xsi:type="dcterms:W3CDTF">2015-09-13T20:44:17Z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0x010100AE85F3A14367BF4DB35331637901C694</vt:lpwstr>
  </property>
</Properties>
</file>