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9" r:id="rId5"/>
    <p:sldId id="258" r:id="rId6"/>
    <p:sldId id="260" r:id="rId7"/>
    <p:sldId id="298" r:id="rId8"/>
    <p:sldId id="300" r:id="rId9"/>
    <p:sldId id="304" r:id="rId10"/>
    <p:sldId id="295" r:id="rId11"/>
    <p:sldId id="310" r:id="rId12"/>
    <p:sldId id="288" r:id="rId13"/>
    <p:sldId id="307" r:id="rId14"/>
    <p:sldId id="299" r:id="rId15"/>
    <p:sldId id="317" r:id="rId16"/>
    <p:sldId id="306" r:id="rId17"/>
    <p:sldId id="313" r:id="rId18"/>
    <p:sldId id="311" r:id="rId19"/>
    <p:sldId id="315" r:id="rId20"/>
    <p:sldId id="316" r:id="rId21"/>
    <p:sldId id="290" r:id="rId22"/>
    <p:sldId id="305" r:id="rId23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508E4-2F17-441C-BF40-8BE576B84F16}" v="1857" dt="2020-02-12T10:35:55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72" autoAdjust="0"/>
  </p:normalViewPr>
  <p:slideViewPr>
    <p:cSldViewPr snapToGrid="0">
      <p:cViewPr varScale="1">
        <p:scale>
          <a:sx n="86" d="100"/>
          <a:sy n="86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ga Aune" userId="ca56e327-9a49-4920-9623-009e71a078be" providerId="ADAL" clId="{EF2F64AF-1C3B-4459-83FB-3F920F052AF5}"/>
    <pc:docChg chg="undo custSel delSld modSld">
      <pc:chgData name="Helga Aune" userId="ca56e327-9a49-4920-9623-009e71a078be" providerId="ADAL" clId="{EF2F64AF-1C3B-4459-83FB-3F920F052AF5}" dt="2020-02-12T10:35:55.557" v="1856" actId="14100"/>
      <pc:docMkLst>
        <pc:docMk/>
      </pc:docMkLst>
      <pc:sldChg chg="modSp">
        <pc:chgData name="Helga Aune" userId="ca56e327-9a49-4920-9623-009e71a078be" providerId="ADAL" clId="{EF2F64AF-1C3B-4459-83FB-3F920F052AF5}" dt="2020-02-12T10:35:55.557" v="1856" actId="14100"/>
        <pc:sldMkLst>
          <pc:docMk/>
          <pc:sldMk cId="2447200943" sldId="258"/>
        </pc:sldMkLst>
        <pc:spChg chg="mod">
          <ac:chgData name="Helga Aune" userId="ca56e327-9a49-4920-9623-009e71a078be" providerId="ADAL" clId="{EF2F64AF-1C3B-4459-83FB-3F920F052AF5}" dt="2020-02-12T10:35:48.943" v="1855" actId="14100"/>
          <ac:spMkLst>
            <pc:docMk/>
            <pc:sldMk cId="2447200943" sldId="258"/>
            <ac:spMk id="2" creationId="{95A9CB00-7E18-488B-872E-7CA9BEE9A49A}"/>
          </ac:spMkLst>
        </pc:spChg>
        <pc:spChg chg="mod">
          <ac:chgData name="Helga Aune" userId="ca56e327-9a49-4920-9623-009e71a078be" providerId="ADAL" clId="{EF2F64AF-1C3B-4459-83FB-3F920F052AF5}" dt="2020-02-12T10:35:55.557" v="1856" actId="14100"/>
          <ac:spMkLst>
            <pc:docMk/>
            <pc:sldMk cId="2447200943" sldId="258"/>
            <ac:spMk id="3" creationId="{E5DC1A65-C6DA-42AE-9AC0-B29A81109E46}"/>
          </ac:spMkLst>
        </pc:spChg>
      </pc:sldChg>
      <pc:sldChg chg="modSp">
        <pc:chgData name="Helga Aune" userId="ca56e327-9a49-4920-9623-009e71a078be" providerId="ADAL" clId="{EF2F64AF-1C3B-4459-83FB-3F920F052AF5}" dt="2020-02-12T08:30:02.058" v="36" actId="207"/>
        <pc:sldMkLst>
          <pc:docMk/>
          <pc:sldMk cId="1975788616" sldId="259"/>
        </pc:sldMkLst>
        <pc:spChg chg="mod">
          <ac:chgData name="Helga Aune" userId="ca56e327-9a49-4920-9623-009e71a078be" providerId="ADAL" clId="{EF2F64AF-1C3B-4459-83FB-3F920F052AF5}" dt="2020-02-12T08:30:02.058" v="36" actId="207"/>
          <ac:spMkLst>
            <pc:docMk/>
            <pc:sldMk cId="1975788616" sldId="259"/>
            <ac:spMk id="5" creationId="{69667FE9-1694-4096-8802-C9D27BBA5BBE}"/>
          </ac:spMkLst>
        </pc:spChg>
      </pc:sldChg>
      <pc:sldChg chg="modSp">
        <pc:chgData name="Helga Aune" userId="ca56e327-9a49-4920-9623-009e71a078be" providerId="ADAL" clId="{EF2F64AF-1C3B-4459-83FB-3F920F052AF5}" dt="2020-02-12T09:57:25.471" v="1098" actId="255"/>
        <pc:sldMkLst>
          <pc:docMk/>
          <pc:sldMk cId="343594299" sldId="288"/>
        </pc:sldMkLst>
        <pc:spChg chg="mod">
          <ac:chgData name="Helga Aune" userId="ca56e327-9a49-4920-9623-009e71a078be" providerId="ADAL" clId="{EF2F64AF-1C3B-4459-83FB-3F920F052AF5}" dt="2020-02-12T09:57:25.471" v="1098" actId="255"/>
          <ac:spMkLst>
            <pc:docMk/>
            <pc:sldMk cId="343594299" sldId="288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08:50:38.730" v="466" actId="20577"/>
          <ac:spMkLst>
            <pc:docMk/>
            <pc:sldMk cId="343594299" sldId="288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10:41.821" v="1408" actId="27636"/>
        <pc:sldMkLst>
          <pc:docMk/>
          <pc:sldMk cId="1763919303" sldId="290"/>
        </pc:sldMkLst>
        <pc:spChg chg="mod">
          <ac:chgData name="Helga Aune" userId="ca56e327-9a49-4920-9623-009e71a078be" providerId="ADAL" clId="{EF2F64AF-1C3B-4459-83FB-3F920F052AF5}" dt="2020-02-12T10:08:27.286" v="1263" actId="255"/>
          <ac:spMkLst>
            <pc:docMk/>
            <pc:sldMk cId="1763919303" sldId="290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10:41.821" v="1408" actId="27636"/>
          <ac:spMkLst>
            <pc:docMk/>
            <pc:sldMk cId="1763919303" sldId="290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12:13.896" v="1409" actId="20577"/>
        <pc:sldMkLst>
          <pc:docMk/>
          <pc:sldMk cId="2238092764" sldId="295"/>
        </pc:sldMkLst>
        <pc:spChg chg="mod">
          <ac:chgData name="Helga Aune" userId="ca56e327-9a49-4920-9623-009e71a078be" providerId="ADAL" clId="{EF2F64AF-1C3B-4459-83FB-3F920F052AF5}" dt="2020-02-12T08:39:17.536" v="193" actId="400"/>
          <ac:spMkLst>
            <pc:docMk/>
            <pc:sldMk cId="2238092764" sldId="295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12:13.896" v="1409" actId="20577"/>
          <ac:spMkLst>
            <pc:docMk/>
            <pc:sldMk cId="2238092764" sldId="295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34:54.288" v="1854" actId="14100"/>
        <pc:sldMkLst>
          <pc:docMk/>
          <pc:sldMk cId="4235442905" sldId="298"/>
        </pc:sldMkLst>
        <pc:spChg chg="mod">
          <ac:chgData name="Helga Aune" userId="ca56e327-9a49-4920-9623-009e71a078be" providerId="ADAL" clId="{EF2F64AF-1C3B-4459-83FB-3F920F052AF5}" dt="2020-02-12T10:34:54.288" v="1854" actId="14100"/>
          <ac:spMkLst>
            <pc:docMk/>
            <pc:sldMk cId="4235442905" sldId="298"/>
            <ac:spMk id="2" creationId="{7D87BED2-CC8C-45BE-A9A2-BA3B346AB1A0}"/>
          </ac:spMkLst>
        </pc:spChg>
        <pc:spChg chg="mod">
          <ac:chgData name="Helga Aune" userId="ca56e327-9a49-4920-9623-009e71a078be" providerId="ADAL" clId="{EF2F64AF-1C3B-4459-83FB-3F920F052AF5}" dt="2020-02-12T10:34:40.194" v="1853" actId="14100"/>
          <ac:spMkLst>
            <pc:docMk/>
            <pc:sldMk cId="4235442905" sldId="298"/>
            <ac:spMk id="3" creationId="{A8F843B8-8547-427F-BC86-38C2FF8F0E93}"/>
          </ac:spMkLst>
        </pc:spChg>
        <pc:spChg chg="mod">
          <ac:chgData name="Helga Aune" userId="ca56e327-9a49-4920-9623-009e71a078be" providerId="ADAL" clId="{EF2F64AF-1C3B-4459-83FB-3F920F052AF5}" dt="2020-02-12T10:34:32.706" v="1852" actId="14100"/>
          <ac:spMkLst>
            <pc:docMk/>
            <pc:sldMk cId="4235442905" sldId="298"/>
            <ac:spMk id="4" creationId="{92AA5A47-151D-410C-A449-299829F93B08}"/>
          </ac:spMkLst>
        </pc:spChg>
      </pc:sldChg>
      <pc:sldChg chg="modSp">
        <pc:chgData name="Helga Aune" userId="ca56e327-9a49-4920-9623-009e71a078be" providerId="ADAL" clId="{EF2F64AF-1C3B-4459-83FB-3F920F052AF5}" dt="2020-02-12T10:20:54.555" v="1491" actId="20577"/>
        <pc:sldMkLst>
          <pc:docMk/>
          <pc:sldMk cId="3385069132" sldId="299"/>
        </pc:sldMkLst>
        <pc:spChg chg="mod">
          <ac:chgData name="Helga Aune" userId="ca56e327-9a49-4920-9623-009e71a078be" providerId="ADAL" clId="{EF2F64AF-1C3B-4459-83FB-3F920F052AF5}" dt="2020-02-12T10:02:15.829" v="1150" actId="113"/>
          <ac:spMkLst>
            <pc:docMk/>
            <pc:sldMk cId="3385069132" sldId="299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20:54.555" v="1491" actId="20577"/>
          <ac:spMkLst>
            <pc:docMk/>
            <pc:sldMk cId="3385069132" sldId="299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09:56:39.567" v="1094" actId="113"/>
        <pc:sldMkLst>
          <pc:docMk/>
          <pc:sldMk cId="250961900" sldId="300"/>
        </pc:sldMkLst>
        <pc:spChg chg="mod">
          <ac:chgData name="Helga Aune" userId="ca56e327-9a49-4920-9623-009e71a078be" providerId="ADAL" clId="{EF2F64AF-1C3B-4459-83FB-3F920F052AF5}" dt="2020-02-12T09:56:39.567" v="1094" actId="113"/>
          <ac:spMkLst>
            <pc:docMk/>
            <pc:sldMk cId="250961900" sldId="300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08:35:35.453" v="105" actId="20577"/>
          <ac:spMkLst>
            <pc:docMk/>
            <pc:sldMk cId="250961900" sldId="300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15:39.544" v="1436" actId="20577"/>
        <pc:sldMkLst>
          <pc:docMk/>
          <pc:sldMk cId="1170715456" sldId="304"/>
        </pc:sldMkLst>
        <pc:spChg chg="mod">
          <ac:chgData name="Helga Aune" userId="ca56e327-9a49-4920-9623-009e71a078be" providerId="ADAL" clId="{EF2F64AF-1C3B-4459-83FB-3F920F052AF5}" dt="2020-02-12T10:15:39.544" v="1436" actId="20577"/>
          <ac:spMkLst>
            <pc:docMk/>
            <pc:sldMk cId="1170715456" sldId="304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15:35.396" v="1435" actId="14100"/>
          <ac:spMkLst>
            <pc:docMk/>
            <pc:sldMk cId="1170715456" sldId="304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09:31:10.757" v="1057" actId="207"/>
        <pc:sldMkLst>
          <pc:docMk/>
          <pc:sldMk cId="3699429939" sldId="305"/>
        </pc:sldMkLst>
        <pc:spChg chg="mod">
          <ac:chgData name="Helga Aune" userId="ca56e327-9a49-4920-9623-009e71a078be" providerId="ADAL" clId="{EF2F64AF-1C3B-4459-83FB-3F920F052AF5}" dt="2020-02-12T09:30:47.248" v="1036" actId="400"/>
          <ac:spMkLst>
            <pc:docMk/>
            <pc:sldMk cId="3699429939" sldId="305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09:31:10.757" v="1057" actId="207"/>
          <ac:spMkLst>
            <pc:docMk/>
            <pc:sldMk cId="3699429939" sldId="305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23:33.199" v="1547" actId="20577"/>
        <pc:sldMkLst>
          <pc:docMk/>
          <pc:sldMk cId="76743377" sldId="306"/>
        </pc:sldMkLst>
        <pc:spChg chg="mod">
          <ac:chgData name="Helga Aune" userId="ca56e327-9a49-4920-9623-009e71a078be" providerId="ADAL" clId="{EF2F64AF-1C3B-4459-83FB-3F920F052AF5}" dt="2020-02-12T10:07:59.223" v="1248" actId="113"/>
          <ac:spMkLst>
            <pc:docMk/>
            <pc:sldMk cId="76743377" sldId="306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23:33.199" v="1547" actId="20577"/>
          <ac:spMkLst>
            <pc:docMk/>
            <pc:sldMk cId="76743377" sldId="306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13:44.164" v="1433" actId="20577"/>
        <pc:sldMkLst>
          <pc:docMk/>
          <pc:sldMk cId="3874914570" sldId="307"/>
        </pc:sldMkLst>
        <pc:spChg chg="mod">
          <ac:chgData name="Helga Aune" userId="ca56e327-9a49-4920-9623-009e71a078be" providerId="ADAL" clId="{EF2F64AF-1C3B-4459-83FB-3F920F052AF5}" dt="2020-02-12T09:57:36.804" v="1099" actId="113"/>
          <ac:spMkLst>
            <pc:docMk/>
            <pc:sldMk cId="3874914570" sldId="307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13:44.164" v="1433" actId="20577"/>
          <ac:spMkLst>
            <pc:docMk/>
            <pc:sldMk cId="3874914570" sldId="307"/>
            <ac:spMk id="3" creationId="{00000000-0000-0000-0000-000000000000}"/>
          </ac:spMkLst>
        </pc:spChg>
      </pc:sldChg>
      <pc:sldChg chg="modSp del">
        <pc:chgData name="Helga Aune" userId="ca56e327-9a49-4920-9623-009e71a078be" providerId="ADAL" clId="{EF2F64AF-1C3B-4459-83FB-3F920F052AF5}" dt="2020-02-12T08:33:03.691" v="69" actId="2696"/>
        <pc:sldMkLst>
          <pc:docMk/>
          <pc:sldMk cId="3176118315" sldId="308"/>
        </pc:sldMkLst>
        <pc:spChg chg="mod">
          <ac:chgData name="Helga Aune" userId="ca56e327-9a49-4920-9623-009e71a078be" providerId="ADAL" clId="{EF2F64AF-1C3B-4459-83FB-3F920F052AF5}" dt="2020-02-12T08:33:00.652" v="68" actId="6549"/>
          <ac:spMkLst>
            <pc:docMk/>
            <pc:sldMk cId="3176118315" sldId="308"/>
            <ac:spMk id="2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15:00.874" v="1434" actId="113"/>
        <pc:sldMkLst>
          <pc:docMk/>
          <pc:sldMk cId="1035578759" sldId="310"/>
        </pc:sldMkLst>
        <pc:spChg chg="mod">
          <ac:chgData name="Helga Aune" userId="ca56e327-9a49-4920-9623-009e71a078be" providerId="ADAL" clId="{EF2F64AF-1C3B-4459-83FB-3F920F052AF5}" dt="2020-02-12T08:45:32.429" v="281" actId="207"/>
          <ac:spMkLst>
            <pc:docMk/>
            <pc:sldMk cId="1035578759" sldId="310"/>
            <ac:spMk id="2" creationId="{0654D27B-0532-424B-BF58-56C6C0EDC0AA}"/>
          </ac:spMkLst>
        </pc:spChg>
        <pc:spChg chg="mod">
          <ac:chgData name="Helga Aune" userId="ca56e327-9a49-4920-9623-009e71a078be" providerId="ADAL" clId="{EF2F64AF-1C3B-4459-83FB-3F920F052AF5}" dt="2020-02-12T10:15:00.874" v="1434" actId="113"/>
          <ac:spMkLst>
            <pc:docMk/>
            <pc:sldMk cId="1035578759" sldId="310"/>
            <ac:spMk id="3" creationId="{6F734F98-DCA0-47E8-854B-F81F1E4ABFF0}"/>
          </ac:spMkLst>
        </pc:spChg>
      </pc:sldChg>
      <pc:sldChg chg="modSp">
        <pc:chgData name="Helga Aune" userId="ca56e327-9a49-4920-9623-009e71a078be" providerId="ADAL" clId="{EF2F64AF-1C3B-4459-83FB-3F920F052AF5}" dt="2020-02-12T10:25:04.763" v="1587" actId="20577"/>
        <pc:sldMkLst>
          <pc:docMk/>
          <pc:sldMk cId="2889251677" sldId="311"/>
        </pc:sldMkLst>
        <pc:spChg chg="mod">
          <ac:chgData name="Helga Aune" userId="ca56e327-9a49-4920-9623-009e71a078be" providerId="ADAL" clId="{EF2F64AF-1C3B-4459-83FB-3F920F052AF5}" dt="2020-02-12T10:07:39.633" v="1245" actId="255"/>
          <ac:spMkLst>
            <pc:docMk/>
            <pc:sldMk cId="2889251677" sldId="311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25:04.763" v="1587" actId="20577"/>
          <ac:spMkLst>
            <pc:docMk/>
            <pc:sldMk cId="2889251677" sldId="311"/>
            <ac:spMk id="3" creationId="{00000000-0000-0000-0000-000000000000}"/>
          </ac:spMkLst>
        </pc:spChg>
      </pc:sldChg>
      <pc:sldChg chg="addSp delSp modSp">
        <pc:chgData name="Helga Aune" userId="ca56e327-9a49-4920-9623-009e71a078be" providerId="ADAL" clId="{EF2F64AF-1C3B-4459-83FB-3F920F052AF5}" dt="2020-02-12T10:24:26.222" v="1550" actId="20577"/>
        <pc:sldMkLst>
          <pc:docMk/>
          <pc:sldMk cId="818766193" sldId="313"/>
        </pc:sldMkLst>
        <pc:spChg chg="mod">
          <ac:chgData name="Helga Aune" userId="ca56e327-9a49-4920-9623-009e71a078be" providerId="ADAL" clId="{EF2F64AF-1C3B-4459-83FB-3F920F052AF5}" dt="2020-02-12T10:07:51.301" v="1247" actId="255"/>
          <ac:spMkLst>
            <pc:docMk/>
            <pc:sldMk cId="818766193" sldId="313"/>
            <ac:spMk id="2" creationId="{00000000-0000-0000-0000-000000000000}"/>
          </ac:spMkLst>
        </pc:spChg>
        <pc:spChg chg="add del mod">
          <ac:chgData name="Helga Aune" userId="ca56e327-9a49-4920-9623-009e71a078be" providerId="ADAL" clId="{EF2F64AF-1C3B-4459-83FB-3F920F052AF5}" dt="2020-02-12T10:24:26.222" v="1550" actId="20577"/>
          <ac:spMkLst>
            <pc:docMk/>
            <pc:sldMk cId="818766193" sldId="313"/>
            <ac:spMk id="3" creationId="{00000000-0000-0000-0000-000000000000}"/>
          </ac:spMkLst>
        </pc:spChg>
        <pc:spChg chg="add del mod">
          <ac:chgData name="Helga Aune" userId="ca56e327-9a49-4920-9623-009e71a078be" providerId="ADAL" clId="{EF2F64AF-1C3B-4459-83FB-3F920F052AF5}" dt="2020-02-12T09:15:04.151" v="645" actId="478"/>
          <ac:spMkLst>
            <pc:docMk/>
            <pc:sldMk cId="818766193" sldId="313"/>
            <ac:spMk id="5" creationId="{F51B134B-F8AE-4901-9114-7DE9CB605849}"/>
          </ac:spMkLst>
        </pc:spChg>
      </pc:sldChg>
      <pc:sldChg chg="modSp">
        <pc:chgData name="Helga Aune" userId="ca56e327-9a49-4920-9623-009e71a078be" providerId="ADAL" clId="{EF2F64AF-1C3B-4459-83FB-3F920F052AF5}" dt="2020-02-12T10:28:19.563" v="1623" actId="20577"/>
        <pc:sldMkLst>
          <pc:docMk/>
          <pc:sldMk cId="2082273966" sldId="315"/>
        </pc:sldMkLst>
        <pc:spChg chg="mod">
          <ac:chgData name="Helga Aune" userId="ca56e327-9a49-4920-9623-009e71a078be" providerId="ADAL" clId="{EF2F64AF-1C3B-4459-83FB-3F920F052AF5}" dt="2020-02-12T10:18:08.531" v="1440" actId="20577"/>
          <ac:spMkLst>
            <pc:docMk/>
            <pc:sldMk cId="2082273966" sldId="315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28:19.563" v="1623" actId="20577"/>
          <ac:spMkLst>
            <pc:docMk/>
            <pc:sldMk cId="2082273966" sldId="315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18:12.840" v="1443" actId="20577"/>
        <pc:sldMkLst>
          <pc:docMk/>
          <pc:sldMk cId="286814544" sldId="316"/>
        </pc:sldMkLst>
        <pc:spChg chg="mod">
          <ac:chgData name="Helga Aune" userId="ca56e327-9a49-4920-9623-009e71a078be" providerId="ADAL" clId="{EF2F64AF-1C3B-4459-83FB-3F920F052AF5}" dt="2020-02-12T10:18:12.840" v="1443" actId="20577"/>
          <ac:spMkLst>
            <pc:docMk/>
            <pc:sldMk cId="286814544" sldId="316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06:46.233" v="1235" actId="20577"/>
          <ac:spMkLst>
            <pc:docMk/>
            <pc:sldMk cId="286814544" sldId="316"/>
            <ac:spMk id="3" creationId="{00000000-0000-0000-0000-000000000000}"/>
          </ac:spMkLst>
        </pc:spChg>
      </pc:sldChg>
      <pc:sldChg chg="modSp">
        <pc:chgData name="Helga Aune" userId="ca56e327-9a49-4920-9623-009e71a078be" providerId="ADAL" clId="{EF2F64AF-1C3B-4459-83FB-3F920F052AF5}" dt="2020-02-12T10:03:00.028" v="1156" actId="255"/>
        <pc:sldMkLst>
          <pc:docMk/>
          <pc:sldMk cId="3191146273" sldId="317"/>
        </pc:sldMkLst>
        <pc:spChg chg="mod">
          <ac:chgData name="Helga Aune" userId="ca56e327-9a49-4920-9623-009e71a078be" providerId="ADAL" clId="{EF2F64AF-1C3B-4459-83FB-3F920F052AF5}" dt="2020-02-12T10:02:28.780" v="1152" actId="255"/>
          <ac:spMkLst>
            <pc:docMk/>
            <pc:sldMk cId="3191146273" sldId="317"/>
            <ac:spMk id="2" creationId="{00000000-0000-0000-0000-000000000000}"/>
          </ac:spMkLst>
        </pc:spChg>
        <pc:spChg chg="mod">
          <ac:chgData name="Helga Aune" userId="ca56e327-9a49-4920-9623-009e71a078be" providerId="ADAL" clId="{EF2F64AF-1C3B-4459-83FB-3F920F052AF5}" dt="2020-02-12T10:03:00.028" v="1156" actId="255"/>
          <ac:spMkLst>
            <pc:docMk/>
            <pc:sldMk cId="3191146273" sldId="31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3733-3934-403F-9DFB-1CAE8BAAB843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F869C-77CC-438D-8A8B-576A6922F7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37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&lt;lsdkgj</a:t>
            </a:r>
          </a:p>
          <a:p>
            <a:r>
              <a:rPr lang="nb-NO" dirty="0"/>
              <a:t>sdLkgnsd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F869C-77CC-438D-8A8B-576A6922F78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09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&lt;lsdkgj</a:t>
            </a:r>
          </a:p>
          <a:p>
            <a:r>
              <a:rPr lang="nb-NO" dirty="0"/>
              <a:t>sdLkgnsd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F869C-77CC-438D-8A8B-576A6922F78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97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FC7D38-6B0A-4BB7-A753-7254540FD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82" y="2586038"/>
            <a:ext cx="5611023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Universitets- og høyskolelovutvalget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B180C95-F1E1-40FF-85CF-4F12A862B6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938" y="5113338"/>
            <a:ext cx="5610225" cy="1393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nb-NO" dirty="0"/>
              <a:t>Dato</a:t>
            </a:r>
            <a:br>
              <a:rPr lang="nb-NO" dirty="0"/>
            </a:br>
            <a:r>
              <a:rPr lang="nb-NO" dirty="0"/>
              <a:t>Hvem som holder presentasjon</a:t>
            </a:r>
            <a:br>
              <a:rPr lang="nb-NO" dirty="0"/>
            </a:br>
            <a:r>
              <a:rPr lang="nb-NO" dirty="0"/>
              <a:t>Sted</a:t>
            </a:r>
          </a:p>
        </p:txBody>
      </p:sp>
    </p:spTree>
    <p:extLst>
      <p:ext uri="{BB962C8B-B14F-4D97-AF65-F5344CB8AC3E}">
        <p14:creationId xmlns:p14="http://schemas.microsoft.com/office/powerpoint/2010/main" val="252248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866C39-7F1F-4985-9A2B-90839E69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A05C368-D3C5-42B2-9403-5E3EEF9DC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3C7282-A62C-4A7E-90A8-C9541C2F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67C611-2641-474B-9BF2-02D6B8DE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D211FB-FF6A-4050-9221-005B734A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987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E53132-3D9D-4647-B746-0A2842DD7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ADF5DAE-DF6D-4AA4-A01F-08B6064D3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40B106-B294-4375-9A28-D31D0000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9C40E2-3EA7-4313-A882-79AC9B0C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A7C977-BCA2-48EA-9A30-A9EC77D4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959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BDC013-8501-4BE8-8EAA-D4626C55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8564D-8D83-41D7-A653-F7E67F688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F8E288-72E3-4462-B817-09CD9D9C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0E62D9-0AAB-4D58-AA61-CD37BAD7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4CE0F6-3A98-407E-A705-0A302D6D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228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4C702-1DC3-4AC3-B5A6-50D3183A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A8DF17-8F8F-473F-BB0D-08F67C94D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00C460-7BDC-46D3-86CA-682B987C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C9C875-A616-49EB-99DF-DE83A85D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BBCB1B-3BB3-4140-A3A3-46DFD930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416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36E4E-5A48-4AB2-8CEB-AF53C4D6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D740EE-4BD5-49FE-B23C-65A3562DD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0DFDCD-A89F-476B-91B0-FC2C7327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9059A0-E743-47EC-8948-BC7E3969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779B910-F099-4BB1-B384-DEDC7EA2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38ECC6-49F5-46B0-888A-8622540C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588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6006C2-E265-4A23-ADA9-F2D82149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DEF0E5-EF98-4573-8210-E2F853793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C07448-CA8F-4AE2-A6A5-9BA45239F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985A70-5697-4C1D-A83D-398730D80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E85F130-AB4C-4D02-9566-A8AC1CF55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A5276C5-086E-4152-8B3C-8E89CA0A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F35A32A-46E6-413D-9CCC-85101B0A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F14B382-38EF-4436-AB47-49B5695B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68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2EE05F-0AD4-41B3-BB24-B69827DB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30C7D71-3A29-4070-94AD-F6361FF7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3B98CC-76E9-4AF1-966D-50F4F995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0D4908-8152-4A1D-A6F9-F20DEAA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552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00DAF2D-41CC-42A2-81A6-AEE46EC3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7FB179E-3B9E-46E5-93B8-42296A52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55627BF-CCAF-48B8-8876-4E8E8828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48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D4321-1847-4CA0-8271-CF25F954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8BD53-1538-4D14-97A7-B21D9C203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294776-E97B-4513-8A30-90E4A6D86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052829-C232-4817-8802-7D4D0354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EFA01-4086-4A6B-82DE-C16B33DA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2FFAC76-CAE2-4349-8C60-7B8B4EF2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226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C0A4A4-600D-4B25-9CB7-141BCEB8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5011EC7-7B85-48FE-8E53-1B232CFBA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513497-5562-4F86-A96A-5C2F3354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90D974-E8B6-43AA-9710-99A8AC6F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E93122A-42C1-4F58-822F-88373530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049B9E-9669-465D-B835-87B3B43C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36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E303174-A9AB-4E0A-9B0F-11431858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B7D498-1E7B-40E5-A8BF-25B44C37F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2A7CE1-D3F4-4E25-99CE-6A24CACF3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7A75-CDC6-483F-88F9-42FF3B2EBED7}" type="datetimeFigureOut">
              <a:rPr lang="nb-NO" smtClean="0"/>
              <a:t>13.02.2020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BE507C-489E-4B4D-BBEF-9C4CF87F2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6078B2-4D3B-4DE4-9C7B-A35EA21B6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6381-0943-4035-AAFC-BD0EBE409167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5671BA1-02F5-4F12-9529-5C714D554A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19813"/>
            <a:ext cx="12191995" cy="7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0B90F56-2586-4FD8-A2B3-956E56CEC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Universitets- og høyskolelovutvalget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9667FE9-1694-4096-8802-C9D27BBA5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938" y="4973638"/>
            <a:ext cx="5610225" cy="1700539"/>
          </a:xfrm>
        </p:spPr>
        <p:txBody>
          <a:bodyPr>
            <a:normAutofit fontScale="85000" lnSpcReduction="20000"/>
          </a:bodyPr>
          <a:lstStyle/>
          <a:p>
            <a:endParaRPr lang="nb-NO" dirty="0"/>
          </a:p>
          <a:p>
            <a:r>
              <a:rPr lang="nb-NO" dirty="0"/>
              <a:t>NOU 2020: 3 – </a:t>
            </a:r>
          </a:p>
          <a:p>
            <a:r>
              <a:rPr lang="nb-NO" dirty="0"/>
              <a:t>overrekkelse til statsråd Henrik Asheim </a:t>
            </a:r>
          </a:p>
          <a:p>
            <a:endParaRPr lang="nb-NO" dirty="0"/>
          </a:p>
          <a:p>
            <a:r>
              <a:rPr lang="nb-NO" dirty="0"/>
              <a:t>Utvalgsleder Helga Aune</a:t>
            </a:r>
          </a:p>
          <a:p>
            <a:r>
              <a:rPr lang="nb-NO" dirty="0"/>
              <a:t>13. februar 2020</a:t>
            </a:r>
          </a:p>
          <a:p>
            <a:endParaRPr lang="nb-NO" dirty="0"/>
          </a:p>
          <a:p>
            <a:endParaRPr lang="nb-NO" dirty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97578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74"/>
          </a:xfrm>
        </p:spPr>
        <p:txBody>
          <a:bodyPr>
            <a:normAutofit/>
          </a:bodyPr>
          <a:lstStyle/>
          <a:p>
            <a:r>
              <a:rPr lang="nb-NO" dirty="0"/>
              <a:t>Styrke studentenes rettssikkerhet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508289"/>
            <a:ext cx="10643647" cy="4668674"/>
          </a:xfrm>
        </p:spPr>
        <p:txBody>
          <a:bodyPr>
            <a:normAutofit/>
          </a:bodyPr>
          <a:lstStyle/>
          <a:p>
            <a:endParaRPr lang="nb-NO" sz="1400" dirty="0"/>
          </a:p>
          <a:p>
            <a:pPr lvl="1"/>
            <a:r>
              <a:rPr lang="nb-NO" sz="2800" dirty="0"/>
              <a:t>Krav om to sensorer ved alle eksamener og prøver</a:t>
            </a:r>
          </a:p>
          <a:p>
            <a:pPr lvl="1"/>
            <a:r>
              <a:rPr lang="nb-NO" sz="2800" dirty="0"/>
              <a:t>Blind sensur fjernes, sikrer reell overprøving av første karaktervedtak, dvs. forvaltningslovens alminnelige regler for klage gjelder </a:t>
            </a:r>
          </a:p>
          <a:p>
            <a:pPr lvl="1"/>
            <a:r>
              <a:rPr lang="nb-NO" sz="2800" dirty="0"/>
              <a:t>Sensur innen 15 virkedager etter klagefrist er utløpt</a:t>
            </a:r>
          </a:p>
          <a:p>
            <a:pPr marL="457200" lvl="1" indent="0">
              <a:buNone/>
            </a:pPr>
            <a:endParaRPr lang="nb-NO" sz="2800" strike="sngStrike" dirty="0"/>
          </a:p>
          <a:p>
            <a:pPr lvl="1"/>
            <a:r>
              <a:rPr lang="nb-NO" sz="2800" dirty="0"/>
              <a:t>Studentombudets mandat inn i loven, ingen kan instruere ombudet</a:t>
            </a:r>
          </a:p>
          <a:p>
            <a:pPr lvl="1"/>
            <a:r>
              <a:rPr lang="nb-NO" sz="2800" dirty="0"/>
              <a:t>Studentorgan og studentenes rett til å bli hørt videreføres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sz="16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491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>
            <a:normAutofit/>
          </a:bodyPr>
          <a:lstStyle/>
          <a:p>
            <a:r>
              <a:rPr lang="nb-NO" dirty="0"/>
              <a:t>Studentene forts.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40644"/>
            <a:ext cx="10907598" cy="5036320"/>
          </a:xfrm>
        </p:spPr>
        <p:txBody>
          <a:bodyPr>
            <a:normAutofit/>
          </a:bodyPr>
          <a:lstStyle/>
          <a:p>
            <a:endParaRPr lang="nb-NO" sz="1600" dirty="0"/>
          </a:p>
          <a:p>
            <a:r>
              <a:rPr lang="nb-NO" dirty="0"/>
              <a:t>Rett til å bortvise student med forstyrrende adferd i undervisning</a:t>
            </a:r>
          </a:p>
          <a:p>
            <a:endParaRPr lang="nb-NO" sz="200" dirty="0"/>
          </a:p>
          <a:p>
            <a:r>
              <a:rPr lang="nb-NO" dirty="0"/>
              <a:t>Skikkethetsvurdering innføres som krav også for etter- og videreutdanninger knyttet til grunnutdanninger listet opp i forskriften</a:t>
            </a:r>
          </a:p>
          <a:p>
            <a:endParaRPr lang="nb-NO" sz="600" dirty="0"/>
          </a:p>
          <a:p>
            <a:endParaRPr lang="nb-NO" sz="600" dirty="0"/>
          </a:p>
          <a:p>
            <a:endParaRPr lang="nb-NO" sz="200" dirty="0"/>
          </a:p>
          <a:p>
            <a:r>
              <a:rPr lang="nb-NO" dirty="0"/>
              <a:t>Klage på andre vedtak enn eksamen: viderefører dagens regler om systemer for klagebehandling. Presisering av at styret ikke kan instruere lokal klagenemnd, innretning nærmest mulig reell to-instansbehandling</a:t>
            </a:r>
          </a:p>
          <a:p>
            <a:endParaRPr lang="nb-NO" sz="1000" dirty="0"/>
          </a:p>
          <a:p>
            <a:r>
              <a:rPr lang="nb-NO" dirty="0"/>
              <a:t>Flere institusjoner kan samarbeide om en felles klagenemnd</a:t>
            </a:r>
          </a:p>
          <a:p>
            <a:endParaRPr lang="nb-NO" sz="12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506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>
            <a:normAutofit/>
          </a:bodyPr>
          <a:lstStyle/>
          <a:p>
            <a:r>
              <a:rPr lang="nb-NO" dirty="0"/>
              <a:t>Studentene forts.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40644"/>
            <a:ext cx="10907598" cy="5036320"/>
          </a:xfrm>
        </p:spPr>
        <p:txBody>
          <a:bodyPr>
            <a:normAutofit/>
          </a:bodyPr>
          <a:lstStyle/>
          <a:p>
            <a:endParaRPr lang="nb-NO" sz="1600" dirty="0"/>
          </a:p>
          <a:p>
            <a:pPr marL="0" indent="0">
              <a:buNone/>
            </a:pPr>
            <a:r>
              <a:rPr lang="nb-NO" dirty="0"/>
              <a:t>Opptaksreglene:</a:t>
            </a:r>
          </a:p>
          <a:p>
            <a:pPr marL="0" indent="0">
              <a:buNone/>
            </a:pPr>
            <a:endParaRPr lang="nb-NO" sz="1000" dirty="0"/>
          </a:p>
          <a:p>
            <a:r>
              <a:rPr lang="nb-NO" dirty="0"/>
              <a:t>Reglene om generell studiekompetanse videreføres</a:t>
            </a:r>
          </a:p>
          <a:p>
            <a:endParaRPr lang="nb-NO" sz="200" dirty="0"/>
          </a:p>
          <a:p>
            <a:r>
              <a:rPr lang="nb-NO" dirty="0"/>
              <a:t>Fjerner øvre aldersgrense på 24 år ved søknad om dispensasjon fra kravet om generell studiekompetanse</a:t>
            </a:r>
          </a:p>
          <a:p>
            <a:endParaRPr lang="nb-NO" sz="200" dirty="0"/>
          </a:p>
          <a:p>
            <a:r>
              <a:rPr lang="nb-NO" dirty="0"/>
              <a:t>Fjerner kravet om særskilt vurdering i opptaksforskriften</a:t>
            </a:r>
          </a:p>
          <a:p>
            <a:endParaRPr lang="nb-NO" sz="200" dirty="0"/>
          </a:p>
          <a:p>
            <a:r>
              <a:rPr lang="nb-NO" dirty="0"/>
              <a:t>Fjerner hjemmel til å gi tilleggspoeng til det underrepresenterte kjønn</a:t>
            </a:r>
          </a:p>
          <a:p>
            <a:pPr marL="0" indent="0">
              <a:buNone/>
            </a:pPr>
            <a:endParaRPr lang="nb-NO" dirty="0"/>
          </a:p>
          <a:p>
            <a:endParaRPr lang="nb-NO" sz="12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114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>
            <a:normAutofit/>
          </a:bodyPr>
          <a:lstStyle/>
          <a:p>
            <a:r>
              <a:rPr lang="nb-NO" dirty="0"/>
              <a:t>Tilrettelegger for bedre kvalitet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7010" y="1140644"/>
            <a:ext cx="11038788" cy="5036320"/>
          </a:xfrm>
        </p:spPr>
        <p:txBody>
          <a:bodyPr>
            <a:normAutofit/>
          </a:bodyPr>
          <a:lstStyle/>
          <a:p>
            <a:endParaRPr lang="nb-NO" sz="1600" dirty="0"/>
          </a:p>
          <a:p>
            <a:r>
              <a:rPr lang="nb-NO" dirty="0"/>
              <a:t>Ny karakterskala i tillegg til dagens to: utmerket, bestått og ikke bestått</a:t>
            </a:r>
          </a:p>
          <a:p>
            <a:r>
              <a:rPr lang="nb-NO" dirty="0"/>
              <a:t>Har vurdert at loven gir tilstrekkelig rom for varierte læringsformer</a:t>
            </a:r>
          </a:p>
          <a:p>
            <a:r>
              <a:rPr lang="nb-NO" dirty="0"/>
              <a:t>Rett til å få eksamen på ønsket målføre / videreutvikle norsk fagspråk</a:t>
            </a:r>
          </a:p>
          <a:p>
            <a:endParaRPr lang="nb-NO" dirty="0"/>
          </a:p>
          <a:p>
            <a:r>
              <a:rPr lang="nb-NO" dirty="0"/>
              <a:t>Læringsmiljøutvalg med 50-50 fordeling mellom studentene og institusjonen videreføres</a:t>
            </a:r>
          </a:p>
          <a:p>
            <a:r>
              <a:rPr lang="nb-NO" dirty="0"/>
              <a:t>Studentsamskipnadenes observatørstatus i læringsmiljøutvalget lovfestes</a:t>
            </a:r>
          </a:p>
          <a:p>
            <a:r>
              <a:rPr lang="nb-NO" dirty="0"/>
              <a:t>Tilretteleggingsplikten for studenter videreføres, også på Svalbard</a:t>
            </a:r>
          </a:p>
          <a:p>
            <a:pPr>
              <a:buFontTx/>
              <a:buChar char="-"/>
            </a:pPr>
            <a:endParaRPr lang="nb-NO" dirty="0"/>
          </a:p>
          <a:p>
            <a:endParaRPr lang="nb-NO" sz="1200" dirty="0"/>
          </a:p>
          <a:p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74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>
            <a:normAutofit/>
          </a:bodyPr>
          <a:lstStyle/>
          <a:p>
            <a:r>
              <a:rPr lang="nb-NO" dirty="0"/>
              <a:t>Ansatte og midlertidige ansettelser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61155"/>
            <a:ext cx="10954732" cy="4715808"/>
          </a:xfrm>
        </p:spPr>
        <p:txBody>
          <a:bodyPr>
            <a:normAutofit/>
          </a:bodyPr>
          <a:lstStyle/>
          <a:p>
            <a:r>
              <a:rPr lang="nb-NO" dirty="0"/>
              <a:t>Gjeldende best. videreføres, disponeres likt statsansatteloven</a:t>
            </a:r>
          </a:p>
          <a:p>
            <a:r>
              <a:rPr lang="nb-NO" dirty="0"/>
              <a:t>Midlertidige ansettelser, tre kategorier: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utdanningsstillinger, Ph.d og post.doc. (kun en periode)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lederstillinger på åremål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andre midlertidige ansettelser, hjemmel i statsansatteloven</a:t>
            </a:r>
          </a:p>
          <a:p>
            <a:pPr marL="914400" lvl="1" indent="-457200">
              <a:buFont typeface="+mj-lt"/>
              <a:buAutoNum type="alphaLcPeriod"/>
            </a:pPr>
            <a:endParaRPr lang="nb-NO" sz="2800" dirty="0"/>
          </a:p>
          <a:p>
            <a:r>
              <a:rPr lang="nb-NO" dirty="0"/>
              <a:t>Behov for a) og b) hjemlet i universitets- og høyskoleloven</a:t>
            </a:r>
          </a:p>
          <a:p>
            <a:r>
              <a:rPr lang="nb-NO" dirty="0"/>
              <a:t>Misforståelser om at ekstern finansiering = midlertidig ansatt.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/>
              <a:t>Institusjonene må jobbe med egen praksis og </a:t>
            </a:r>
            <a:r>
              <a:rPr lang="nb-NO" b="1" dirty="0" smtClean="0"/>
              <a:t>hovedregelen om </a:t>
            </a:r>
            <a:r>
              <a:rPr lang="nb-NO" b="1" dirty="0"/>
              <a:t>fast ansettelse.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876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9574" cy="945201"/>
          </a:xfrm>
        </p:spPr>
        <p:txBody>
          <a:bodyPr>
            <a:noAutofit/>
          </a:bodyPr>
          <a:lstStyle/>
          <a:p>
            <a:r>
              <a:rPr lang="nb-NO" sz="4000" dirty="0"/>
              <a:t>Endringer i  ledelsesmodell, statlige institusjoner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40644"/>
            <a:ext cx="10907598" cy="5036320"/>
          </a:xfrm>
        </p:spPr>
        <p:txBody>
          <a:bodyPr>
            <a:normAutofit lnSpcReduction="10000"/>
          </a:bodyPr>
          <a:lstStyle/>
          <a:p>
            <a:endParaRPr lang="nb-NO" sz="1600" dirty="0"/>
          </a:p>
          <a:p>
            <a:r>
              <a:rPr lang="nb-NO" dirty="0"/>
              <a:t>Styreleder skal være ekstern, oppnevnes av departementet. (8-2)</a:t>
            </a:r>
          </a:p>
          <a:p>
            <a:endParaRPr lang="nb-NO" sz="900" dirty="0">
              <a:solidFill>
                <a:srgbClr val="FF0000"/>
              </a:solidFill>
            </a:endParaRPr>
          </a:p>
          <a:p>
            <a:r>
              <a:rPr lang="nb-NO" dirty="0"/>
              <a:t>Institusjonen velger selv om den skal ha valgt eller ansatt rektor.</a:t>
            </a:r>
          </a:p>
          <a:p>
            <a:endParaRPr lang="nb-NO" sz="1000" dirty="0"/>
          </a:p>
          <a:p>
            <a:r>
              <a:rPr lang="nb-NO" dirty="0"/>
              <a:t>Styret = 11 medlemmer, hvorav:</a:t>
            </a:r>
          </a:p>
          <a:p>
            <a:pPr marL="0" indent="0">
              <a:buNone/>
            </a:pPr>
            <a:r>
              <a:rPr lang="nb-NO" dirty="0"/>
              <a:t>	4 velges av ansatte i undervisnings- og forskerstilling</a:t>
            </a:r>
          </a:p>
          <a:p>
            <a:pPr marL="0" indent="0">
              <a:buNone/>
            </a:pPr>
            <a:r>
              <a:rPr lang="nb-NO" dirty="0"/>
              <a:t>	1 velges av ansatte i teknisk og administrativt stillinger</a:t>
            </a:r>
          </a:p>
          <a:p>
            <a:pPr marL="0" indent="0">
              <a:buNone/>
            </a:pPr>
            <a:r>
              <a:rPr lang="nb-NO" dirty="0"/>
              <a:t>	2 velges av studenter</a:t>
            </a:r>
          </a:p>
          <a:p>
            <a:pPr marL="0" indent="0">
              <a:buNone/>
            </a:pPr>
            <a:r>
              <a:rPr lang="nb-NO" dirty="0"/>
              <a:t>	4 eksterne styremedlemmer</a:t>
            </a:r>
          </a:p>
          <a:p>
            <a:pPr marL="0" indent="0">
              <a:buNone/>
            </a:pPr>
            <a:r>
              <a:rPr lang="nb-NO" dirty="0"/>
              <a:t>Av de eksterne styremedlemmene oppnevnes to av institusjonen og to av departementet. (7-3)</a:t>
            </a:r>
          </a:p>
          <a:p>
            <a:pPr marL="0" indent="0">
              <a:buNone/>
            </a:pPr>
            <a:endParaRPr lang="nb-NO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5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/>
          <a:lstStyle/>
          <a:p>
            <a:r>
              <a:rPr lang="nb-NO" dirty="0"/>
              <a:t>Endringer i ledelsesmodell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40644"/>
            <a:ext cx="10907598" cy="4845377"/>
          </a:xfrm>
        </p:spPr>
        <p:txBody>
          <a:bodyPr>
            <a:normAutofit/>
          </a:bodyPr>
          <a:lstStyle/>
          <a:p>
            <a:endParaRPr lang="nb-NO" sz="1600" dirty="0"/>
          </a:p>
          <a:p>
            <a:endParaRPr lang="nb-NO" sz="1200" dirty="0"/>
          </a:p>
          <a:p>
            <a:r>
              <a:rPr lang="nb-NO" dirty="0"/>
              <a:t>Instrukser fra departementet skal være skriftlige</a:t>
            </a:r>
          </a:p>
          <a:p>
            <a:r>
              <a:rPr lang="nb-NO" dirty="0"/>
              <a:t>Mer autonomi: større selvbestemmelse for </a:t>
            </a:r>
            <a:r>
              <a:rPr lang="nb-NO" dirty="0" smtClean="0"/>
              <a:t>styrene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Lovlighetskontroll </a:t>
            </a:r>
            <a:r>
              <a:rPr lang="nb-NO" dirty="0"/>
              <a:t>av et styrevedtak kan kreves av tre eller flere av styremedlemmene. Kun prøving av rettslig lovlighet, ikke overprøving av andre vurderinger. (8-2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smtClean="0"/>
              <a:t>Foreslår </a:t>
            </a:r>
            <a:r>
              <a:rPr lang="nb-NO" dirty="0"/>
              <a:t>at det skal være lik vekting av stemmer til grupper av ansatte ved valg. (7-3)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227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/>
          <a:lstStyle/>
          <a:p>
            <a:r>
              <a:rPr lang="nb-NO" dirty="0"/>
              <a:t>NOKUT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40644"/>
            <a:ext cx="10907598" cy="4845377"/>
          </a:xfrm>
        </p:spPr>
        <p:txBody>
          <a:bodyPr>
            <a:normAutofit/>
          </a:bodyPr>
          <a:lstStyle/>
          <a:p>
            <a:endParaRPr lang="nb-NO" sz="1600" dirty="0"/>
          </a:p>
          <a:p>
            <a:endParaRPr lang="nb-NO" sz="1200" dirty="0"/>
          </a:p>
          <a:p>
            <a:endParaRPr lang="nb-NO" dirty="0"/>
          </a:p>
          <a:p>
            <a:r>
              <a:rPr lang="nb-NO" dirty="0"/>
              <a:t>Anbefaler en evaluering av NOKUTs rolle og oppgaver</a:t>
            </a:r>
          </a:p>
          <a:p>
            <a:endParaRPr lang="nb-NO" sz="1000" dirty="0"/>
          </a:p>
          <a:p>
            <a:r>
              <a:rPr lang="nb-NO" dirty="0"/>
              <a:t>Reglene om akkreditering, tilsyn og NOKUTS oppgaver videreføres</a:t>
            </a:r>
          </a:p>
          <a:p>
            <a:endParaRPr lang="nb-NO" sz="1000" dirty="0"/>
          </a:p>
          <a:p>
            <a:r>
              <a:rPr lang="nb-NO" dirty="0"/>
              <a:t>Klargjøring av oppgaver og begrepsbruk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81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Forslag til ny lov § 1-1 Formål</a:t>
            </a:r>
            <a:r>
              <a:rPr lang="nb-NO" sz="3200" strike="sngStrike" dirty="0"/>
              <a:t/>
            </a:r>
            <a:br>
              <a:rPr lang="nb-NO" sz="3200" strike="sngStrike" dirty="0"/>
            </a:br>
            <a:endParaRPr lang="nb-NO" sz="1600" strike="sngStrike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4612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Universiteter og høyskoler skal</a:t>
            </a:r>
          </a:p>
          <a:p>
            <a:pPr marL="457200" indent="-457200">
              <a:buAutoNum type="alphaLcParenR"/>
            </a:pPr>
            <a:r>
              <a:rPr lang="nb-NO" sz="2400" dirty="0"/>
              <a:t>Frembringe og spre ny kunnskap basert på vitenskapelige og kunstneriske metoder i tråd med internasjonale </a:t>
            </a:r>
            <a:r>
              <a:rPr lang="nb-NO" sz="2400" dirty="0" smtClean="0"/>
              <a:t>standarder</a:t>
            </a:r>
          </a:p>
          <a:p>
            <a:pPr marL="457200" indent="-457200">
              <a:buAutoNum type="alphaLcParenR"/>
            </a:pPr>
            <a:r>
              <a:rPr lang="nb-NO" sz="2400" dirty="0" smtClean="0"/>
              <a:t>Bidra </a:t>
            </a:r>
            <a:r>
              <a:rPr lang="nb-NO" sz="2400" dirty="0"/>
              <a:t>til et høyt kompetansenivå i </a:t>
            </a:r>
            <a:r>
              <a:rPr lang="nb-NO" sz="2400" dirty="0" smtClean="0"/>
              <a:t>samfunnet…</a:t>
            </a:r>
          </a:p>
          <a:p>
            <a:pPr marL="457200" indent="-457200">
              <a:buAutoNum type="alphaLcParenR"/>
            </a:pPr>
            <a:endParaRPr lang="nb-NO" sz="2400" dirty="0" smtClean="0"/>
          </a:p>
          <a:p>
            <a:pPr marL="457200" indent="-457200">
              <a:buAutoNum type="alphaLcParenR"/>
            </a:pPr>
            <a:r>
              <a:rPr lang="nb-NO" sz="2400" b="1" dirty="0" smtClean="0"/>
              <a:t>Bygge </a:t>
            </a:r>
            <a:r>
              <a:rPr lang="nb-NO" sz="2400" b="1" dirty="0"/>
              <a:t>virksomheten på og utbre forståelse og respekt for menneskeverdet, åndsfrihet, likeverd, demokrati, likestilling og rettsstatens </a:t>
            </a:r>
            <a:r>
              <a:rPr lang="nb-NO" sz="2400" b="1" dirty="0" smtClean="0"/>
              <a:t>prinsipper</a:t>
            </a:r>
          </a:p>
          <a:p>
            <a:pPr marL="457200" indent="-457200">
              <a:buAutoNum type="alphaLcParenR"/>
            </a:pPr>
            <a:r>
              <a:rPr lang="nb-NO" sz="2400" b="1" dirty="0" smtClean="0"/>
              <a:t>Bidra </a:t>
            </a:r>
            <a:r>
              <a:rPr lang="nb-NO" sz="2400" b="1" dirty="0"/>
              <a:t>til en miljømessig, sosial og økonomisk bærekraftig utvikling.</a:t>
            </a:r>
          </a:p>
          <a:p>
            <a:pPr marL="0" indent="0">
              <a:buNone/>
            </a:pPr>
            <a:endParaRPr lang="nb-NO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FF0000"/>
                </a:solidFill>
              </a:rPr>
              <a:t>                                                                                                             </a:t>
            </a:r>
            <a:r>
              <a:rPr lang="nb-NO" sz="2400" i="1" dirty="0">
                <a:solidFill>
                  <a:srgbClr val="FF0000"/>
                </a:solidFill>
              </a:rPr>
              <a:t>Det største i det minste </a:t>
            </a:r>
          </a:p>
        </p:txBody>
      </p:sp>
    </p:spTree>
    <p:extLst>
      <p:ext uri="{BB962C8B-B14F-4D97-AF65-F5344CB8AC3E}">
        <p14:creationId xmlns:p14="http://schemas.microsoft.com/office/powerpoint/2010/main" val="176391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kommer NOUen med?</a:t>
            </a:r>
            <a:r>
              <a:rPr lang="nb-NO" sz="1300" dirty="0">
                <a:solidFill>
                  <a:srgbClr val="FF0000"/>
                </a:solidFill>
              </a:rPr>
              <a:t>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Ingen reform, men vi gir en</a:t>
            </a:r>
            <a:endParaRPr lang="nb-NO" sz="1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51347"/>
            <a:ext cx="10515600" cy="4225615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Grundig </a:t>
            </a:r>
            <a:r>
              <a:rPr lang="nb-NO" dirty="0"/>
              <a:t>gjennomgang av loven, behov og hensyn som skal ivaretas</a:t>
            </a:r>
          </a:p>
          <a:p>
            <a:endParaRPr lang="nb-NO" dirty="0"/>
          </a:p>
          <a:p>
            <a:r>
              <a:rPr lang="nb-NO" dirty="0"/>
              <a:t>Gjennomgang av rettskildesituasjonen, 40 år med endringer, samlet mellom to permer </a:t>
            </a:r>
          </a:p>
          <a:p>
            <a:endParaRPr lang="nb-NO" dirty="0"/>
          </a:p>
          <a:p>
            <a:r>
              <a:rPr lang="nb-NO" dirty="0"/>
              <a:t>Et godt diskusjons- og beslutningsgrunnlag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942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9CB00-7E18-488B-872E-7CA9BEE9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920"/>
          </a:xfrm>
        </p:spPr>
        <p:txBody>
          <a:bodyPr/>
          <a:lstStyle/>
          <a:p>
            <a:r>
              <a:rPr lang="nb-NO" dirty="0"/>
              <a:t>Oppnevning og sammensetning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DC1A65-C6DA-42AE-9AC0-B29A8110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7460"/>
            <a:ext cx="10709635" cy="4906589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Oppnevnt av Kongen i statsråd 22. juni 2018</a:t>
            </a:r>
          </a:p>
          <a:p>
            <a:r>
              <a:rPr lang="nb-NO" dirty="0"/>
              <a:t>Medlemmer:	</a:t>
            </a:r>
          </a:p>
          <a:p>
            <a:pPr marL="0" indent="0">
              <a:buNone/>
            </a:pPr>
            <a:r>
              <a:rPr lang="nb-NO" dirty="0"/>
              <a:t>		Helga Aune (leder), partner, advokat EY Advokatfirma AS/amanuensis II, UiO</a:t>
            </a:r>
          </a:p>
          <a:p>
            <a:pPr marL="0" indent="0">
              <a:buNone/>
            </a:pPr>
            <a:r>
              <a:rPr lang="nb-NO" dirty="0"/>
              <a:t>		Sunniva Bragdø-Ellenes, førsteamanuensis juss, UiA</a:t>
            </a:r>
          </a:p>
          <a:p>
            <a:pPr marL="0" indent="0">
              <a:buNone/>
            </a:pPr>
            <a:r>
              <a:rPr lang="nb-NO" dirty="0"/>
              <a:t>		Stine Jørgensen, </a:t>
            </a:r>
            <a:r>
              <a:rPr lang="da-DK" dirty="0"/>
              <a:t>vicedirektør Styrelsen for forskning og uddannelse, DK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	Britt Elin Steinveg,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/>
              <a:t>kommunedirektør Tromsø kommune</a:t>
            </a:r>
          </a:p>
          <a:p>
            <a:pPr marL="0" indent="0">
              <a:buNone/>
            </a:pPr>
            <a:r>
              <a:rPr lang="nb-NO" dirty="0"/>
              <a:t>		Irene Dahl Andersen, klinikksjef Sykehuset Østfold</a:t>
            </a:r>
          </a:p>
          <a:p>
            <a:pPr marL="0" indent="0">
              <a:buNone/>
            </a:pPr>
            <a:r>
              <a:rPr lang="nb-NO" dirty="0"/>
              <a:t>		Karl Harald Søvig, dekan og professor juss, UiB</a:t>
            </a:r>
          </a:p>
          <a:p>
            <a:pPr marL="0" indent="0">
              <a:buNone/>
            </a:pPr>
            <a:r>
              <a:rPr lang="nb-NO" dirty="0"/>
              <a:t>		Kjell Magne Mælen, instituttleder ved kunstakademiet, UiT</a:t>
            </a:r>
          </a:p>
          <a:p>
            <a:pPr marL="0" indent="0">
              <a:buNone/>
            </a:pPr>
            <a:r>
              <a:rPr lang="nb-NO" dirty="0"/>
              <a:t>		Dag Olav Hessen, professor biologi, UiO</a:t>
            </a:r>
          </a:p>
          <a:p>
            <a:pPr marL="0" indent="0">
              <a:buNone/>
            </a:pPr>
            <a:r>
              <a:rPr lang="nb-NO" dirty="0"/>
              <a:t>		Haakon Riekeles, samfunnsøkonom, Civita</a:t>
            </a:r>
          </a:p>
          <a:p>
            <a:pPr marL="0" indent="0">
              <a:buNone/>
            </a:pPr>
            <a:r>
              <a:rPr lang="nb-NO" dirty="0"/>
              <a:t>		Sofie Carlsen Bergstrøm, student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720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74"/>
          </a:xfrm>
        </p:spPr>
        <p:txBody>
          <a:bodyPr/>
          <a:lstStyle/>
          <a:p>
            <a:r>
              <a:rPr lang="nb-NO" dirty="0"/>
              <a:t>Mandat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08290"/>
            <a:ext cx="10515600" cy="4668674"/>
          </a:xfrm>
        </p:spPr>
        <p:txBody>
          <a:bodyPr>
            <a:normAutofit/>
          </a:bodyPr>
          <a:lstStyle/>
          <a:p>
            <a:r>
              <a:rPr lang="nb-NO" dirty="0"/>
              <a:t>Helhetlig gjennomgang og vurdering av regelverket for universiteter og høyskoler, og studentvelferd</a:t>
            </a:r>
          </a:p>
          <a:p>
            <a:endParaRPr lang="nb-NO" sz="500" dirty="0"/>
          </a:p>
          <a:p>
            <a:r>
              <a:rPr lang="nb-NO" dirty="0"/>
              <a:t>Lovutvalget skal foreslå:    </a:t>
            </a:r>
          </a:p>
          <a:p>
            <a:pPr lvl="1"/>
            <a:r>
              <a:rPr lang="nb-NO" sz="2800" dirty="0"/>
              <a:t>Ny lov for universiteter og høyskoler</a:t>
            </a:r>
          </a:p>
          <a:p>
            <a:pPr lvl="1"/>
            <a:r>
              <a:rPr lang="nb-NO" sz="2800" dirty="0"/>
              <a:t>Endringer i forskriftene gitt med hjemmel i UH-loven</a:t>
            </a:r>
          </a:p>
          <a:p>
            <a:pPr lvl="1"/>
            <a:r>
              <a:rPr lang="nb-NO" sz="2800" dirty="0"/>
              <a:t>Endringer i studentsamskipnadsloven og –forskriften</a:t>
            </a:r>
          </a:p>
          <a:p>
            <a:pPr marL="457200" lvl="1" indent="0">
              <a:buNone/>
            </a:pPr>
            <a:endParaRPr lang="nb-NO" sz="1100" dirty="0"/>
          </a:p>
          <a:p>
            <a:pPr marL="457200" lvl="1" indent="0">
              <a:buNone/>
            </a:pPr>
            <a:r>
              <a:rPr lang="nb-NO" sz="2800" dirty="0"/>
              <a:t>"Et regelverk som tydelig beskriver ansvar, rettigheter og plikter, både for universitetene og høyskolene, og for studenter og ansatte."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207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BED2-CC8C-45BE-A9A2-BA3B346A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5457"/>
          </a:xfrm>
        </p:spPr>
        <p:txBody>
          <a:bodyPr/>
          <a:lstStyle/>
          <a:p>
            <a:r>
              <a:rPr lang="nb-NO" dirty="0"/>
              <a:t>Arbeidet </a:t>
            </a:r>
            <a:endParaRPr lang="nb-NO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43B8-8547-427F-BC86-38C2FF8F0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4276"/>
            <a:ext cx="5181600" cy="4602687"/>
          </a:xfrm>
        </p:spPr>
        <p:txBody>
          <a:bodyPr>
            <a:normAutofit/>
          </a:bodyPr>
          <a:lstStyle/>
          <a:p>
            <a:r>
              <a:rPr lang="nb-NO" dirty="0"/>
              <a:t>16 utvalgsmøter</a:t>
            </a:r>
          </a:p>
          <a:p>
            <a:r>
              <a:rPr lang="nb-NO" dirty="0"/>
              <a:t>Innspillsmøter og dialog med sektoren</a:t>
            </a:r>
          </a:p>
          <a:p>
            <a:r>
              <a:rPr lang="nb-NO" dirty="0"/>
              <a:t> Innspill på nettsiden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Mulighetsstudie - desember 2019</a:t>
            </a:r>
          </a:p>
          <a:p>
            <a:pPr marL="0" indent="0">
              <a:buNone/>
            </a:pPr>
            <a:r>
              <a:rPr lang="nb-NO" dirty="0"/>
              <a:t>Universiteter og høyskoler skal være forvaltningsorganer organisert etter særlov</a:t>
            </a:r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A5A47-151D-410C-A449-299829F93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6788" y="1470582"/>
            <a:ext cx="4887012" cy="4706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Historisk bakteppe</a:t>
            </a:r>
          </a:p>
          <a:p>
            <a:r>
              <a:rPr lang="nb-NO" dirty="0"/>
              <a:t>Lov av 2005</a:t>
            </a:r>
            <a:endParaRPr lang="nb-NO" sz="200" dirty="0"/>
          </a:p>
          <a:p>
            <a:r>
              <a:rPr lang="nb-NO" dirty="0"/>
              <a:t>Lov av 1995, Lov av 1989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b="1" dirty="0"/>
              <a:t>To anmodningsvedtak</a:t>
            </a:r>
          </a:p>
          <a:p>
            <a:r>
              <a:rPr lang="nb-NO" dirty="0"/>
              <a:t>Filming av muntlig eksamen</a:t>
            </a:r>
          </a:p>
          <a:p>
            <a:r>
              <a:rPr lang="nb-NO" dirty="0"/>
              <a:t>Lovfesting av mentorordning</a:t>
            </a:r>
          </a:p>
          <a:p>
            <a:endParaRPr lang="nb-NO" sz="1000" dirty="0"/>
          </a:p>
          <a:p>
            <a:pPr marL="0" indent="0">
              <a:buNone/>
            </a:pPr>
            <a:r>
              <a:rPr lang="nb-NO" b="1" dirty="0"/>
              <a:t>Rapport</a:t>
            </a:r>
            <a:r>
              <a:rPr lang="nb-NO" dirty="0"/>
              <a:t> om styring i høyere utdanning og forskning i DK, F, S</a:t>
            </a:r>
          </a:p>
        </p:txBody>
      </p:sp>
    </p:spTree>
    <p:extLst>
      <p:ext uri="{BB962C8B-B14F-4D97-AF65-F5344CB8AC3E}">
        <p14:creationId xmlns:p14="http://schemas.microsoft.com/office/powerpoint/2010/main" val="423544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Prinsipper for utvalgets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007908"/>
            <a:ext cx="10515600" cy="4169055"/>
          </a:xfrm>
        </p:spPr>
        <p:txBody>
          <a:bodyPr>
            <a:normAutofit/>
          </a:bodyPr>
          <a:lstStyle/>
          <a:p>
            <a:r>
              <a:rPr lang="nb-NO" dirty="0"/>
              <a:t>En lov for fremtiden</a:t>
            </a:r>
          </a:p>
          <a:p>
            <a:r>
              <a:rPr lang="nb-NO" dirty="0"/>
              <a:t>Bærekraft</a:t>
            </a:r>
          </a:p>
          <a:p>
            <a:r>
              <a:rPr lang="nb-NO" dirty="0"/>
              <a:t>Akademisk frihet</a:t>
            </a:r>
          </a:p>
          <a:p>
            <a:r>
              <a:rPr lang="nb-NO" dirty="0"/>
              <a:t>Gratisprinsippet</a:t>
            </a:r>
          </a:p>
          <a:p>
            <a:r>
              <a:rPr lang="nb-NO" dirty="0"/>
              <a:t>Rettssikkerhet</a:t>
            </a:r>
          </a:p>
          <a:p>
            <a:r>
              <a:rPr lang="nb-NO" dirty="0"/>
              <a:t>Autonomi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6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</p:spPr>
        <p:txBody>
          <a:bodyPr>
            <a:normAutofit fontScale="90000"/>
          </a:bodyPr>
          <a:lstStyle/>
          <a:p>
            <a:r>
              <a:rPr lang="nb-NO" sz="4900" dirty="0"/>
              <a:t/>
            </a:r>
            <a:br>
              <a:rPr lang="nb-NO" sz="4900" dirty="0"/>
            </a:br>
            <a:r>
              <a:rPr lang="nb-NO" sz="4900" dirty="0"/>
              <a:t>Utviklingstrekk for fremtiden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8800"/>
            <a:ext cx="10907598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Læring hele livet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dirty="0"/>
              <a:t>Åpen forskning 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dirty="0"/>
              <a:t>Forventning til sektoren om bidrag til samfunnsutviklingen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dirty="0"/>
              <a:t>FNs </a:t>
            </a:r>
            <a:r>
              <a:rPr lang="nb-NO" b="1" dirty="0"/>
              <a:t>bærekraftutvikling</a:t>
            </a:r>
            <a:r>
              <a:rPr lang="nb-NO" dirty="0"/>
              <a:t> og Parisavtalen</a:t>
            </a:r>
          </a:p>
          <a:p>
            <a:pPr marL="0" indent="0">
              <a:buNone/>
            </a:pPr>
            <a:endParaRPr lang="nb-NO" sz="900" dirty="0"/>
          </a:p>
          <a:p>
            <a:pPr marL="0" indent="0">
              <a:buNone/>
            </a:pPr>
            <a:r>
              <a:rPr lang="nb-NO" dirty="0"/>
              <a:t>Polarisering og </a:t>
            </a:r>
            <a:r>
              <a:rPr lang="nb-NO" b="1" dirty="0"/>
              <a:t>mistro til vitenskap</a:t>
            </a:r>
            <a:r>
              <a:rPr lang="nb-NO" dirty="0"/>
              <a:t> </a:t>
            </a:r>
          </a:p>
          <a:p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071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Utvalget har vurdert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endParaRPr lang="nb-NO" sz="900" dirty="0"/>
          </a:p>
          <a:p>
            <a:r>
              <a:rPr lang="nb-NO" dirty="0"/>
              <a:t>Samfunnsoppdraget: bærekraft inn i formålsbestemmelsen, § 1-1 d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/>
              <a:t>Den akademiske friheten: Ansatte som benytter den akademiske friheten i sitt arbeid skal vernes av sin arbeidsgiver, § 2-4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sz="700" dirty="0"/>
          </a:p>
          <a:p>
            <a:endParaRPr lang="nb-NO" sz="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809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D27B-0532-424B-BF58-56C6C0ED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 målsetting har vært:</a:t>
            </a:r>
            <a:endParaRPr lang="nb-NO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34F98-DCA0-47E8-854B-F81F1E4AB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Mer brukervennlig lov</a:t>
            </a:r>
          </a:p>
          <a:p>
            <a:pPr marL="0" indent="0">
              <a:buNone/>
            </a:pPr>
            <a:endParaRPr lang="nb-NO" sz="1000" dirty="0"/>
          </a:p>
          <a:p>
            <a:r>
              <a:rPr lang="nb-NO" sz="3200" dirty="0"/>
              <a:t>Styrke studentenes rettssikkerhet</a:t>
            </a:r>
            <a:endParaRPr lang="nb-NO" sz="2400" dirty="0"/>
          </a:p>
          <a:p>
            <a:pPr marL="0" indent="0">
              <a:buNone/>
            </a:pPr>
            <a:endParaRPr lang="nb-NO" sz="1000" dirty="0"/>
          </a:p>
          <a:p>
            <a:r>
              <a:rPr lang="nb-NO" sz="3200" dirty="0"/>
              <a:t>Tilrettelegge for kvalitet</a:t>
            </a:r>
          </a:p>
          <a:p>
            <a:pPr marL="0" indent="0">
              <a:buNone/>
            </a:pPr>
            <a:endParaRPr lang="nb-NO" sz="1000" dirty="0"/>
          </a:p>
          <a:p>
            <a:r>
              <a:rPr lang="nb-NO" sz="3200" smtClean="0"/>
              <a:t>Endringer i</a:t>
            </a:r>
            <a:r>
              <a:rPr lang="nb-NO" sz="3200" smtClean="0"/>
              <a:t> </a:t>
            </a:r>
            <a:r>
              <a:rPr lang="nb-NO" sz="3200" dirty="0"/>
              <a:t>ledelsesmodell</a:t>
            </a:r>
          </a:p>
          <a:p>
            <a:endParaRPr lang="nb-NO" sz="1000" b="1" dirty="0"/>
          </a:p>
        </p:txBody>
      </p:sp>
    </p:spTree>
    <p:extLst>
      <p:ext uri="{BB962C8B-B14F-4D97-AF65-F5344CB8AC3E}">
        <p14:creationId xmlns:p14="http://schemas.microsoft.com/office/powerpoint/2010/main" val="103557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74"/>
          </a:xfrm>
        </p:spPr>
        <p:txBody>
          <a:bodyPr>
            <a:normAutofit fontScale="90000"/>
          </a:bodyPr>
          <a:lstStyle/>
          <a:p>
            <a:r>
              <a:rPr lang="nb-NO" b="1" dirty="0"/>
              <a:t/>
            </a:r>
            <a:br>
              <a:rPr lang="nb-NO" b="1" dirty="0"/>
            </a:br>
            <a:r>
              <a:rPr lang="nb-NO" b="1" dirty="0"/>
              <a:t/>
            </a:r>
            <a:br>
              <a:rPr lang="nb-NO" b="1" dirty="0"/>
            </a:br>
            <a:r>
              <a:rPr lang="nb-NO" sz="4900" dirty="0"/>
              <a:t>Mer brukervennlig lov </a:t>
            </a:r>
            <a:r>
              <a:rPr lang="nb-NO" sz="1600" b="1" dirty="0">
                <a:solidFill>
                  <a:srgbClr val="FF0000"/>
                </a:solidFill>
              </a:rPr>
              <a:t/>
            </a:r>
            <a:br>
              <a:rPr lang="nb-NO" sz="1600" b="1" dirty="0">
                <a:solidFill>
                  <a:srgbClr val="FF0000"/>
                </a:solidFill>
              </a:rPr>
            </a:b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66507"/>
            <a:ext cx="10515600" cy="4310456"/>
          </a:xfrm>
        </p:spPr>
        <p:txBody>
          <a:bodyPr>
            <a:normAutofit/>
          </a:bodyPr>
          <a:lstStyle/>
          <a:p>
            <a:pPr lvl="1"/>
            <a:r>
              <a:rPr lang="nb-NO" sz="2800" dirty="0"/>
              <a:t>Struktur, pedagogisk fremstilling</a:t>
            </a:r>
            <a:endParaRPr lang="nb-NO" sz="2800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nb-NO" sz="2800" dirty="0"/>
          </a:p>
          <a:p>
            <a:pPr lvl="1"/>
            <a:r>
              <a:rPr lang="nb-NO" sz="2800" dirty="0"/>
              <a:t>Klart språk - fremme rettssikkerhet for studenter og </a:t>
            </a:r>
            <a:r>
              <a:rPr lang="nb-NO" sz="2800" dirty="0" smtClean="0"/>
              <a:t>ansatte</a:t>
            </a:r>
          </a:p>
          <a:p>
            <a:pPr lvl="1"/>
            <a:endParaRPr lang="nb-NO" sz="2800" dirty="0"/>
          </a:p>
          <a:p>
            <a:pPr lvl="1"/>
            <a:r>
              <a:rPr lang="nb-NO" sz="2800" dirty="0"/>
              <a:t>Modernisering, urnevalg/elektronisk valg</a:t>
            </a:r>
          </a:p>
          <a:p>
            <a:pPr lvl="1">
              <a:buFontTx/>
              <a:buChar char="-"/>
            </a:pPr>
            <a:endParaRPr lang="nb-NO" sz="2800" dirty="0"/>
          </a:p>
          <a:p>
            <a:pPr lvl="1"/>
            <a:r>
              <a:rPr lang="nb-NO" sz="2800" dirty="0"/>
              <a:t>Lik behandling av private og statlige institusjoner</a:t>
            </a:r>
          </a:p>
          <a:p>
            <a:pPr lvl="1">
              <a:buFontTx/>
              <a:buChar char="-"/>
            </a:pPr>
            <a:endParaRPr lang="nb-NO" dirty="0"/>
          </a:p>
          <a:p>
            <a:pPr lvl="1">
              <a:buFontTx/>
              <a:buChar char="-"/>
            </a:pPr>
            <a:endParaRPr lang="nb-NO" dirty="0"/>
          </a:p>
          <a:p>
            <a:endParaRPr lang="nb-NO" sz="1400" dirty="0"/>
          </a:p>
          <a:p>
            <a:pPr lvl="1">
              <a:buFontTx/>
              <a:buChar char="-"/>
            </a:pPr>
            <a:endParaRPr lang="nb-NO" dirty="0"/>
          </a:p>
          <a:p>
            <a:endParaRPr lang="nb-NO" sz="16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9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00E2B827DEC439434D881F8AF5C68" ma:contentTypeVersion="8" ma:contentTypeDescription="Create a new document." ma:contentTypeScope="" ma:versionID="304a4d5924bcb7bb7ff3fd4694b0805a">
  <xsd:schema xmlns:xsd="http://www.w3.org/2001/XMLSchema" xmlns:xs="http://www.w3.org/2001/XMLSchema" xmlns:p="http://schemas.microsoft.com/office/2006/metadata/properties" xmlns:ns3="a7f07049-2486-45cd-a6ad-d7dedc2c6391" targetNamespace="http://schemas.microsoft.com/office/2006/metadata/properties" ma:root="true" ma:fieldsID="22fbb65a66e8f96e9cfc91dbc42e5124" ns3:_="">
    <xsd:import namespace="a7f07049-2486-45cd-a6ad-d7dedc2c63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07049-2486-45cd-a6ad-d7dedc2c63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A570BE-C6FB-4300-AE4E-592C243340B4}">
  <ds:schemaRefs>
    <ds:schemaRef ds:uri="http://schemas.openxmlformats.org/package/2006/metadata/core-properties"/>
    <ds:schemaRef ds:uri="http://purl.org/dc/dcmitype/"/>
    <ds:schemaRef ds:uri="a7f07049-2486-45cd-a6ad-d7dedc2c639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19BC26-964F-43BA-9082-C9755B6BB0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6034F-EF64-4BF9-9C4A-4CBA103E2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07049-2486-45cd-a6ad-d7dedc2c6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976</Words>
  <Application>Microsoft Office PowerPoint</Application>
  <PresentationFormat>Widescreen</PresentationFormat>
  <Paragraphs>227</Paragraphs>
  <Slides>19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Office-tema</vt:lpstr>
      <vt:lpstr>Universitets- og høyskolelovutvalget</vt:lpstr>
      <vt:lpstr>Oppnevning og sammensetning</vt:lpstr>
      <vt:lpstr>Mandat</vt:lpstr>
      <vt:lpstr>Arbeidet </vt:lpstr>
      <vt:lpstr>Prinsipper for utvalgets arbeid</vt:lpstr>
      <vt:lpstr> Utviklingstrekk for fremtiden </vt:lpstr>
      <vt:lpstr>Utvalget har vurdert</vt:lpstr>
      <vt:lpstr>Vår målsetting har vært:</vt:lpstr>
      <vt:lpstr>  Mer brukervennlig lov   </vt:lpstr>
      <vt:lpstr>Styrke studentenes rettssikkerhet</vt:lpstr>
      <vt:lpstr>Studentene forts. </vt:lpstr>
      <vt:lpstr>Studentene forts. </vt:lpstr>
      <vt:lpstr>Tilrettelegger for bedre kvalitet</vt:lpstr>
      <vt:lpstr>Ansatte og midlertidige ansettelser</vt:lpstr>
      <vt:lpstr>Endringer i  ledelsesmodell, statlige institusjoner</vt:lpstr>
      <vt:lpstr>Endringer i ledelsesmodell</vt:lpstr>
      <vt:lpstr>NOKUT </vt:lpstr>
      <vt:lpstr>Forslag til ny lov § 1-1 Formål </vt:lpstr>
      <vt:lpstr>Hva kommer NOUen med?  Ingen reform, men vi gir 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Stian Berger</dc:creator>
  <cp:lastModifiedBy>Aasen Therese Sofie</cp:lastModifiedBy>
  <cp:revision>147</cp:revision>
  <cp:lastPrinted>2020-02-11T08:58:12Z</cp:lastPrinted>
  <dcterms:created xsi:type="dcterms:W3CDTF">2018-11-30T10:36:53Z</dcterms:created>
  <dcterms:modified xsi:type="dcterms:W3CDTF">2020-02-13T08:03:51Z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0x010100D6300E2B827DEC439434D881F8AF5C68</vt:lpwstr>
  </property>
</Properties>
</file>