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60" r:id="rId1"/>
  </p:sldMasterIdLst>
  <p:notesMasterIdLst>
    <p:notesMasterId r:id="rId14"/>
  </p:notesMasterIdLst>
  <p:sldIdLst>
    <p:sldId id="256" r:id="rId2"/>
    <p:sldId id="276" r:id="rId3"/>
    <p:sldId id="270" r:id="rId4"/>
    <p:sldId id="304" r:id="rId5"/>
    <p:sldId id="305" r:id="rId6"/>
    <p:sldId id="306" r:id="rId7"/>
    <p:sldId id="307" r:id="rId8"/>
    <p:sldId id="308" r:id="rId9"/>
    <p:sldId id="309" r:id="rId10"/>
    <p:sldId id="310" r:id="rId11"/>
    <p:sldId id="311" r:id="rId12"/>
    <p:sldId id="312" r:id="rId13"/>
  </p:sldIdLst>
  <p:sldSz cx="9144000" cy="6858000" type="screen4x3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06" autoAdjust="0"/>
    <p:restoredTop sz="94660"/>
  </p:normalViewPr>
  <p:slideViewPr>
    <p:cSldViewPr>
      <p:cViewPr>
        <p:scale>
          <a:sx n="91" d="100"/>
          <a:sy n="91" d="100"/>
        </p:scale>
        <p:origin x="-1138" y="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568" y="-8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26B29A6-4667-4FE7-B594-F9491858B5DF}" type="datetimeFigureOut">
              <a:rPr lang="bg-BG"/>
              <a:pPr>
                <a:defRPr/>
              </a:pPr>
              <a:t>21.5.2015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bg-BG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bg-BG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241D649-1FB4-4DAB-9CDE-6F52438FDD87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746454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bg-BG" smtClean="0"/>
              <a:t>От името на БСБМ приветствам инициативата на ВКБООН за организирането на тази работна среща и  благодаря за поканата за участие </a:t>
            </a:r>
          </a:p>
          <a:p>
            <a:endParaRPr lang="bg-BG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DB3B3ED-5D0C-4F9F-B4AE-F10610022A8B}" type="slidenum">
              <a:rPr lang="bg-BG" smtClean="0"/>
              <a:pPr/>
              <a:t>2</a:t>
            </a:fld>
            <a:endParaRPr lang="bg-BG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9DEBFC-90E3-467E-9955-20B6047F882E}" type="slidenum">
              <a:rPr lang="bg-BG" smtClean="0"/>
              <a:pPr/>
              <a:t>12</a:t>
            </a:fld>
            <a:endParaRPr lang="bg-BG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9DEBFC-90E3-467E-9955-20B6047F882E}" type="slidenum">
              <a:rPr lang="bg-BG" smtClean="0"/>
              <a:pPr/>
              <a:t>4</a:t>
            </a:fld>
            <a:endParaRPr lang="bg-BG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9DEBFC-90E3-467E-9955-20B6047F882E}" type="slidenum">
              <a:rPr lang="bg-BG" smtClean="0"/>
              <a:pPr/>
              <a:t>5</a:t>
            </a:fld>
            <a:endParaRPr lang="bg-BG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9DEBFC-90E3-467E-9955-20B6047F882E}" type="slidenum">
              <a:rPr lang="bg-BG" smtClean="0"/>
              <a:pPr/>
              <a:t>6</a:t>
            </a:fld>
            <a:endParaRPr lang="bg-BG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9DEBFC-90E3-467E-9955-20B6047F882E}" type="slidenum">
              <a:rPr lang="bg-BG" smtClean="0"/>
              <a:pPr/>
              <a:t>7</a:t>
            </a:fld>
            <a:endParaRPr lang="bg-BG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9DEBFC-90E3-467E-9955-20B6047F882E}" type="slidenum">
              <a:rPr lang="bg-BG" smtClean="0"/>
              <a:pPr/>
              <a:t>8</a:t>
            </a:fld>
            <a:endParaRPr lang="bg-BG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9DEBFC-90E3-467E-9955-20B6047F882E}" type="slidenum">
              <a:rPr lang="bg-BG" smtClean="0"/>
              <a:pPr/>
              <a:t>9</a:t>
            </a:fld>
            <a:endParaRPr lang="bg-BG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9DEBFC-90E3-467E-9955-20B6047F882E}" type="slidenum">
              <a:rPr lang="bg-BG" smtClean="0"/>
              <a:pPr/>
              <a:t>10</a:t>
            </a:fld>
            <a:endParaRPr lang="bg-BG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9DEBFC-90E3-467E-9955-20B6047F882E}" type="slidenum">
              <a:rPr lang="bg-BG" smtClean="0"/>
              <a:pPr/>
              <a:t>11</a:t>
            </a:fld>
            <a:endParaRPr lang="bg-BG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952B4E-A4CC-4C5B-9F41-36491DAD15AE}" type="datetime1">
              <a:rPr lang="bg-BG" smtClean="0"/>
              <a:pPr>
                <a:defRPr/>
              </a:pPr>
              <a:t>21.5.2015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41B163-82BC-4EFC-A934-9DB6E6D31E0D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BBD2B0-C92A-4987-ABE6-671D4C61C277}" type="datetime1">
              <a:rPr lang="bg-BG" smtClean="0"/>
              <a:pPr>
                <a:defRPr/>
              </a:pPr>
              <a:t>21.5.2015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78AFFB-90CF-4D91-AF8C-7B6EAD89A7DA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9E2167-EEA4-43C4-A136-FB9B2DE7AC4B}" type="datetime1">
              <a:rPr lang="bg-BG" smtClean="0"/>
              <a:pPr>
                <a:defRPr/>
              </a:pPr>
              <a:t>21.5.2015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1A9FE4-555A-4386-910E-59209168A73E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A452C5-9601-443F-857E-BA7A3C13E1EA}" type="datetime1">
              <a:rPr lang="bg-BG" smtClean="0"/>
              <a:pPr>
                <a:defRPr/>
              </a:pPr>
              <a:t>21.5.2015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C593A4-2E00-42C7-8FEA-C0825BD9A224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413F1E-3C5F-4AB2-B9D0-8C7C87943A23}" type="datetime1">
              <a:rPr lang="bg-BG" smtClean="0"/>
              <a:pPr>
                <a:defRPr/>
              </a:pPr>
              <a:t>21.5.2015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DFF206-99B7-4624-8385-7BE60F12BC1B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1FABF8-11C6-4C61-9889-3D7B26D2004C}" type="datetime1">
              <a:rPr lang="bg-BG" smtClean="0"/>
              <a:pPr>
                <a:defRPr/>
              </a:pPr>
              <a:t>21.5.2015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ECDEE2-D750-4951-9192-B2750864F15D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9F6142-E5E8-4AF5-88FE-DDF7E436BA80}" type="datetime1">
              <a:rPr lang="bg-BG" smtClean="0"/>
              <a:pPr>
                <a:defRPr/>
              </a:pPr>
              <a:t>21.5.2015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F76720-9DE1-4D22-A23A-FFBE0DA23A61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F5CA6F-DFEB-4F85-8B62-9FB39B245B75}" type="datetime1">
              <a:rPr lang="bg-BG" smtClean="0"/>
              <a:pPr>
                <a:defRPr/>
              </a:pPr>
              <a:t>21.5.2015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312858-5529-4ACE-BBA3-FB7B38270FD9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93F342-9265-4287-AA1B-E374430D2E8A}" type="datetime1">
              <a:rPr lang="bg-BG" smtClean="0"/>
              <a:pPr>
                <a:defRPr/>
              </a:pPr>
              <a:t>21.5.2015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19404E-CD31-440A-A23D-9691B2D8B692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AC6561-4BD3-45AF-A9D5-EC728142F6DB}" type="datetime1">
              <a:rPr lang="bg-BG" smtClean="0"/>
              <a:pPr>
                <a:defRPr/>
              </a:pPr>
              <a:t>21.5.2015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A4C6C0-F998-4D4C-A969-E9256047EE48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FE10EC-BA32-4454-93FB-945BC7245327}" type="datetime1">
              <a:rPr lang="bg-BG" smtClean="0"/>
              <a:pPr>
                <a:defRPr/>
              </a:pPr>
              <a:t>21.5.2015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AE5066-17E8-4531-8591-2735E1383360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41BAB59-6CDE-42F7-B6BA-C3726565DFDD}" type="datetime1">
              <a:rPr lang="bg-BG" smtClean="0"/>
              <a:pPr>
                <a:defRPr/>
              </a:pPr>
              <a:t>21.5.2015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BBA8A36-2131-47F7-B460-58299FC15078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mailto:bgrc@bulrefcouncil.org" TargetMode="External"/><Relationship Id="rId3" Type="http://schemas.openxmlformats.org/officeDocument/2006/relationships/image" Target="../media/image2.jpeg"/><Relationship Id="rId7" Type="http://schemas.openxmlformats.org/officeDocument/2006/relationships/hyperlink" Target="http://www.bcrm-bg.or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52536" y="692696"/>
            <a:ext cx="6910536" cy="14700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БЪЛГАРСКИ СЪВЕТ</a:t>
            </a:r>
            <a:br>
              <a:rPr lang="bg-BG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bg-BG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ЗА БЕЖАНЦИ И МИГРАНТИ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15616" y="2780928"/>
            <a:ext cx="6440760" cy="3240360"/>
          </a:xfrm>
        </p:spPr>
        <p:txBody>
          <a:bodyPr>
            <a:normAutofit lnSpcReduction="10000"/>
          </a:bodyPr>
          <a:lstStyle/>
          <a:p>
            <a:r>
              <a:rPr lang="en-US" sz="3000" b="1" dirty="0" err="1" smtClean="0">
                <a:solidFill>
                  <a:schemeClr val="tx1"/>
                </a:solidFill>
              </a:rPr>
              <a:t>Годишен</a:t>
            </a:r>
            <a:r>
              <a:rPr lang="en-US" sz="3000" b="1" dirty="0" smtClean="0">
                <a:solidFill>
                  <a:schemeClr val="tx1"/>
                </a:solidFill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</a:rPr>
              <a:t>мониторинг</a:t>
            </a:r>
            <a:r>
              <a:rPr lang="en-US" sz="3000" b="1" dirty="0" smtClean="0">
                <a:solidFill>
                  <a:schemeClr val="tx1"/>
                </a:solidFill>
              </a:rPr>
              <a:t> на </a:t>
            </a:r>
            <a:r>
              <a:rPr lang="en-US" sz="3000" b="1" dirty="0" err="1" smtClean="0">
                <a:solidFill>
                  <a:schemeClr val="tx1"/>
                </a:solidFill>
              </a:rPr>
              <a:t>изпълнението</a:t>
            </a:r>
            <a:r>
              <a:rPr lang="en-US" sz="3000" b="1" dirty="0" smtClean="0">
                <a:solidFill>
                  <a:schemeClr val="tx1"/>
                </a:solidFill>
              </a:rPr>
              <a:t> на </a:t>
            </a:r>
            <a:r>
              <a:rPr lang="en-US" sz="3000" b="1" dirty="0" err="1" smtClean="0">
                <a:solidFill>
                  <a:schemeClr val="tx1"/>
                </a:solidFill>
              </a:rPr>
              <a:t>Националните</a:t>
            </a:r>
            <a:r>
              <a:rPr lang="en-US" sz="3000" b="1" dirty="0" smtClean="0">
                <a:solidFill>
                  <a:schemeClr val="tx1"/>
                </a:solidFill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</a:rPr>
              <a:t>програми</a:t>
            </a:r>
            <a:r>
              <a:rPr lang="en-US" sz="3000" b="1" dirty="0" smtClean="0">
                <a:solidFill>
                  <a:schemeClr val="tx1"/>
                </a:solidFill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</a:rPr>
              <a:t>за</a:t>
            </a:r>
            <a:r>
              <a:rPr lang="en-US" sz="3000" b="1" dirty="0" smtClean="0">
                <a:solidFill>
                  <a:schemeClr val="tx1"/>
                </a:solidFill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</a:rPr>
              <a:t>интеграция</a:t>
            </a:r>
            <a:r>
              <a:rPr lang="en-US" sz="3000" b="1" dirty="0" smtClean="0">
                <a:solidFill>
                  <a:schemeClr val="tx1"/>
                </a:solidFill>
              </a:rPr>
              <a:t> на </a:t>
            </a:r>
            <a:r>
              <a:rPr lang="en-US" sz="3000" b="1" dirty="0" err="1" smtClean="0">
                <a:solidFill>
                  <a:schemeClr val="tx1"/>
                </a:solidFill>
              </a:rPr>
              <a:t>бежанците</a:t>
            </a:r>
            <a:r>
              <a:rPr lang="en-US" sz="3000" b="1" dirty="0" smtClean="0">
                <a:solidFill>
                  <a:schemeClr val="tx1"/>
                </a:solidFill>
              </a:rPr>
              <a:t> в </a:t>
            </a:r>
            <a:r>
              <a:rPr lang="bg-BG" sz="3000" b="1" dirty="0" smtClean="0">
                <a:solidFill>
                  <a:schemeClr val="tx1"/>
                </a:solidFill>
              </a:rPr>
              <a:t>Р </a:t>
            </a:r>
            <a:r>
              <a:rPr lang="en-US" sz="3000" b="1" dirty="0" err="1" smtClean="0">
                <a:solidFill>
                  <a:schemeClr val="tx1"/>
                </a:solidFill>
              </a:rPr>
              <a:t>България</a:t>
            </a:r>
            <a:endParaRPr lang="bg-BG" sz="3000" b="1" dirty="0">
              <a:solidFill>
                <a:schemeClr val="tx1"/>
              </a:solidFill>
            </a:endParaRPr>
          </a:p>
          <a:p>
            <a:r>
              <a:rPr lang="en-US" sz="3000" b="1" dirty="0" smtClean="0">
                <a:solidFill>
                  <a:schemeClr val="tx1"/>
                </a:solidFill>
              </a:rPr>
              <a:t>(2009-2014)</a:t>
            </a:r>
            <a:endParaRPr lang="bg-BG" sz="3000" b="1" dirty="0" smtClean="0">
              <a:solidFill>
                <a:schemeClr val="tx1"/>
              </a:solidFill>
            </a:endParaRPr>
          </a:p>
          <a:p>
            <a:endParaRPr lang="bg-BG" sz="2800" b="1" dirty="0" smtClean="0">
              <a:solidFill>
                <a:schemeClr val="tx1"/>
              </a:solidFill>
            </a:endParaRPr>
          </a:p>
          <a:p>
            <a:r>
              <a:rPr lang="bg-BG" sz="2400" b="1" i="1" dirty="0" smtClean="0">
                <a:solidFill>
                  <a:schemeClr val="accent6">
                    <a:lumMod val="75000"/>
                  </a:schemeClr>
                </a:solidFill>
              </a:rPr>
              <a:t>София</a:t>
            </a:r>
            <a:r>
              <a:rPr lang="en-US" sz="2400" b="1" i="1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bg-BG" sz="2400" b="1" i="1" dirty="0" smtClean="0">
                <a:solidFill>
                  <a:schemeClr val="accent6">
                    <a:lumMod val="75000"/>
                  </a:schemeClr>
                </a:solidFill>
              </a:rPr>
              <a:t>15 май </a:t>
            </a:r>
            <a:r>
              <a:rPr lang="en-US" sz="2400" b="1" i="1" dirty="0" smtClean="0">
                <a:solidFill>
                  <a:schemeClr val="accent6">
                    <a:lumMod val="75000"/>
                  </a:schemeClr>
                </a:solidFill>
              </a:rPr>
              <a:t>2015</a:t>
            </a:r>
            <a:r>
              <a:rPr lang="bg-BG" sz="2400" b="1" i="1" dirty="0" smtClean="0">
                <a:solidFill>
                  <a:schemeClr val="accent6">
                    <a:lumMod val="75000"/>
                  </a:schemeClr>
                </a:solidFill>
              </a:rPr>
              <a:t> г.</a:t>
            </a:r>
            <a:endParaRPr lang="en-US" sz="2400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bg-BG" sz="2800" b="1" dirty="0" smtClean="0">
              <a:solidFill>
                <a:schemeClr val="tx1"/>
              </a:solidFill>
            </a:endParaRPr>
          </a:p>
          <a:p>
            <a:endParaRPr lang="bg-BG" sz="2800" b="1" dirty="0" smtClean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2052" name="Picture 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10461" y="332656"/>
            <a:ext cx="2077963" cy="2128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832" y="557808"/>
            <a:ext cx="7005464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Препоръки</a:t>
            </a: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за </a:t>
            </a:r>
            <a:r>
              <a:rPr lang="ru-RU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управлението</a:t>
            </a: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на НПИБРБ</a:t>
            </a:r>
            <a:endParaRPr lang="bg-BG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204864"/>
            <a:ext cx="8229600" cy="4392488"/>
          </a:xfrm>
        </p:spPr>
        <p:txBody>
          <a:bodyPr>
            <a:normAutofit/>
          </a:bodyPr>
          <a:lstStyle/>
          <a:p>
            <a:pPr lvl="0"/>
            <a:r>
              <a:rPr lang="en-US" sz="2400" dirty="0" err="1" smtClean="0"/>
              <a:t>Да</a:t>
            </a:r>
            <a:r>
              <a:rPr lang="en-US" sz="2400" dirty="0" smtClean="0"/>
              <a:t> </a:t>
            </a:r>
            <a:r>
              <a:rPr lang="en-US" sz="2400" dirty="0" err="1" smtClean="0"/>
              <a:t>се</a:t>
            </a:r>
            <a:r>
              <a:rPr lang="en-US" sz="2400" dirty="0" smtClean="0"/>
              <a:t> </a:t>
            </a:r>
            <a:r>
              <a:rPr lang="en-US" sz="2400" dirty="0" err="1" smtClean="0"/>
              <a:t>повиши</a:t>
            </a:r>
            <a:r>
              <a:rPr lang="en-US" sz="2400" dirty="0" smtClean="0"/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</a:rPr>
              <a:t>финансовата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</a:rPr>
              <a:t>отчетност</a:t>
            </a:r>
            <a:r>
              <a:rPr lang="bg-BG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dirty="0" smtClean="0"/>
              <a:t>по </a:t>
            </a:r>
            <a:r>
              <a:rPr lang="en-US" sz="2400" dirty="0" err="1" smtClean="0"/>
              <a:t>изпълнението</a:t>
            </a:r>
            <a:r>
              <a:rPr lang="en-US" sz="2400" dirty="0" smtClean="0"/>
              <a:t> на НПИБРБ;</a:t>
            </a:r>
          </a:p>
          <a:p>
            <a:pPr lvl="0"/>
            <a:r>
              <a:rPr lang="en-US" sz="2400" dirty="0" err="1" smtClean="0"/>
              <a:t>Да</a:t>
            </a:r>
            <a:r>
              <a:rPr lang="en-US" sz="2400" dirty="0" smtClean="0"/>
              <a:t> </a:t>
            </a:r>
            <a:r>
              <a:rPr lang="en-US" sz="2400" dirty="0" err="1" smtClean="0"/>
              <a:t>се</a:t>
            </a:r>
            <a:r>
              <a:rPr lang="en-US" sz="2400" dirty="0" smtClean="0"/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</a:rPr>
              <a:t>обезпечи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</a:rPr>
              <a:t>финансово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</a:rPr>
              <a:t>участието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 на НПО </a:t>
            </a:r>
            <a:r>
              <a:rPr lang="bg-BG" sz="2400" b="1" dirty="0" smtClean="0">
                <a:solidFill>
                  <a:schemeClr val="accent6">
                    <a:lumMod val="75000"/>
                  </a:schemeClr>
                </a:solidFill>
              </a:rPr>
              <a:t>и общините </a:t>
            </a:r>
            <a:r>
              <a:rPr lang="en-US" sz="2400" dirty="0" smtClean="0"/>
              <a:t>в </a:t>
            </a:r>
            <a:r>
              <a:rPr lang="en-US" sz="2400" dirty="0" err="1" smtClean="0"/>
              <a:t>осъществяването</a:t>
            </a:r>
            <a:r>
              <a:rPr lang="bg-BG" sz="2400" dirty="0" smtClean="0"/>
              <a:t> </a:t>
            </a:r>
            <a:r>
              <a:rPr lang="en-US" sz="2400" dirty="0" smtClean="0"/>
              <a:t>на </a:t>
            </a:r>
            <a:r>
              <a:rPr lang="en-US" sz="2400" dirty="0" err="1" smtClean="0"/>
              <a:t>програмата</a:t>
            </a:r>
            <a:r>
              <a:rPr lang="en-US" sz="2400" dirty="0" smtClean="0"/>
              <a:t>;</a:t>
            </a:r>
          </a:p>
          <a:p>
            <a:pPr lvl="0"/>
            <a:r>
              <a:rPr lang="en-US" sz="2400" dirty="0" err="1" smtClean="0"/>
              <a:t>Да</a:t>
            </a:r>
            <a:r>
              <a:rPr lang="en-US" sz="2400" dirty="0" smtClean="0"/>
              <a:t> </a:t>
            </a:r>
            <a:r>
              <a:rPr lang="en-US" sz="2400" dirty="0" err="1" smtClean="0"/>
              <a:t>се</a:t>
            </a:r>
            <a:r>
              <a:rPr lang="en-US" sz="2400" dirty="0" smtClean="0"/>
              <a:t> </a:t>
            </a:r>
            <a:r>
              <a:rPr lang="en-US" sz="2400" dirty="0" err="1" smtClean="0"/>
              <a:t>сформира</a:t>
            </a:r>
            <a:r>
              <a:rPr lang="en-US" sz="2400" dirty="0" smtClean="0"/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</a:rPr>
              <a:t>междуведомствена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</a:rPr>
              <a:t>работна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</a:rPr>
              <a:t>група</a:t>
            </a:r>
            <a:r>
              <a:rPr lang="en-US" sz="2400" dirty="0" smtClean="0"/>
              <a:t>, </a:t>
            </a:r>
            <a:r>
              <a:rPr lang="en-US" sz="2400" dirty="0" err="1" smtClean="0"/>
              <a:t>която</a:t>
            </a:r>
            <a:r>
              <a:rPr lang="en-US" sz="2400" dirty="0" smtClean="0"/>
              <a:t> </a:t>
            </a:r>
            <a:r>
              <a:rPr lang="en-US" sz="2400" dirty="0" err="1" smtClean="0"/>
              <a:t>да</a:t>
            </a:r>
            <a:r>
              <a:rPr lang="en-US" sz="2400" dirty="0" smtClean="0"/>
              <a:t> </a:t>
            </a:r>
            <a:r>
              <a:rPr lang="en-US" sz="2400" dirty="0" err="1" smtClean="0"/>
              <a:t>се</a:t>
            </a:r>
            <a:r>
              <a:rPr lang="en-US" sz="2400" dirty="0" smtClean="0"/>
              <a:t> </a:t>
            </a:r>
            <a:r>
              <a:rPr lang="en-US" sz="2400" dirty="0" err="1" smtClean="0"/>
              <a:t>среща</a:t>
            </a:r>
            <a:r>
              <a:rPr lang="en-US" sz="2400" dirty="0" smtClean="0"/>
              <a:t> </a:t>
            </a:r>
            <a:r>
              <a:rPr lang="en-US" sz="2400" dirty="0" err="1" smtClean="0"/>
              <a:t>регулярно</a:t>
            </a:r>
            <a:r>
              <a:rPr lang="en-US" sz="2400" dirty="0" smtClean="0"/>
              <a:t> и </a:t>
            </a:r>
            <a:r>
              <a:rPr lang="en-US" sz="2400" dirty="0" err="1" smtClean="0"/>
              <a:t>заедно</a:t>
            </a:r>
            <a:r>
              <a:rPr lang="en-US" sz="2400" dirty="0" smtClean="0"/>
              <a:t> </a:t>
            </a:r>
            <a:r>
              <a:rPr lang="en-US" sz="2400" dirty="0" err="1" smtClean="0"/>
              <a:t>да</a:t>
            </a:r>
            <a:r>
              <a:rPr lang="en-US" sz="2400" dirty="0" smtClean="0"/>
              <a:t> </a:t>
            </a:r>
            <a:r>
              <a:rPr lang="en-US" sz="2400" dirty="0" err="1" smtClean="0"/>
              <a:t>осъществява</a:t>
            </a:r>
            <a:r>
              <a:rPr lang="en-US" sz="2400" dirty="0" smtClean="0"/>
              <a:t> </a:t>
            </a:r>
            <a:r>
              <a:rPr lang="en-US" sz="2400" dirty="0" err="1" smtClean="0"/>
              <a:t>работата</a:t>
            </a:r>
            <a:r>
              <a:rPr lang="en-US" sz="2400" dirty="0" smtClean="0"/>
              <a:t> по </a:t>
            </a:r>
            <a:r>
              <a:rPr lang="en-US" sz="2400" dirty="0" err="1" smtClean="0"/>
              <a:t>изпълнението</a:t>
            </a:r>
            <a:r>
              <a:rPr lang="en-US" sz="2400" dirty="0" smtClean="0"/>
              <a:t> на НПИБРБ;</a:t>
            </a:r>
          </a:p>
          <a:p>
            <a:pPr lvl="0"/>
            <a:r>
              <a:rPr lang="en-US" sz="2400" dirty="0" err="1" smtClean="0"/>
              <a:t>Да</a:t>
            </a:r>
            <a:r>
              <a:rPr lang="en-US" sz="2400" dirty="0" smtClean="0"/>
              <a:t> </a:t>
            </a:r>
            <a:r>
              <a:rPr lang="en-US" sz="2400" dirty="0" err="1" smtClean="0"/>
              <a:t>се</a:t>
            </a:r>
            <a:r>
              <a:rPr lang="en-US" sz="2400" dirty="0" smtClean="0"/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</a:rPr>
              <a:t>оптимизира</a:t>
            </a:r>
            <a:r>
              <a:rPr lang="en-US" sz="2400" dirty="0" smtClean="0"/>
              <a:t> </a:t>
            </a:r>
            <a:r>
              <a:rPr lang="en-US" sz="2400" dirty="0" err="1" smtClean="0"/>
              <a:t>процес</a:t>
            </a:r>
            <a:r>
              <a:rPr lang="bg-BG" sz="2400" dirty="0" err="1" smtClean="0"/>
              <a:t>ът</a:t>
            </a:r>
            <a:r>
              <a:rPr lang="en-US" sz="2400" dirty="0" smtClean="0"/>
              <a:t> по </a:t>
            </a:r>
            <a:r>
              <a:rPr lang="en-US" sz="2400" dirty="0" err="1" smtClean="0"/>
              <a:t>включване</a:t>
            </a:r>
            <a:r>
              <a:rPr lang="en-US" sz="2400" dirty="0" smtClean="0"/>
              <a:t> в </a:t>
            </a:r>
            <a:r>
              <a:rPr lang="en-US" sz="2400" dirty="0" err="1" smtClean="0"/>
              <a:t>програмата</a:t>
            </a:r>
            <a:r>
              <a:rPr lang="en-US" sz="2400" dirty="0" smtClean="0"/>
              <a:t>;</a:t>
            </a:r>
          </a:p>
          <a:p>
            <a:pPr lvl="0"/>
            <a:r>
              <a:rPr lang="en-US" sz="2400" dirty="0" err="1" smtClean="0"/>
              <a:t>Да</a:t>
            </a:r>
            <a:r>
              <a:rPr lang="en-US" sz="2400" dirty="0" smtClean="0"/>
              <a:t> </a:t>
            </a:r>
            <a:r>
              <a:rPr lang="en-US" sz="2400" dirty="0" err="1" smtClean="0"/>
              <a:t>се</a:t>
            </a:r>
            <a:r>
              <a:rPr lang="en-US" sz="2400" dirty="0" smtClean="0"/>
              <a:t> </a:t>
            </a:r>
            <a:r>
              <a:rPr lang="en-US" sz="2400" dirty="0" err="1" smtClean="0"/>
              <a:t>въведат</a:t>
            </a:r>
            <a:r>
              <a:rPr lang="en-US" sz="2400" dirty="0" smtClean="0"/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</a:rPr>
              <a:t>индикатори</a:t>
            </a:r>
            <a:r>
              <a:rPr lang="en-US" sz="2400" dirty="0" smtClean="0"/>
              <a:t> </a:t>
            </a:r>
            <a:r>
              <a:rPr lang="en-US" sz="2400" dirty="0" err="1" smtClean="0"/>
              <a:t>за</a:t>
            </a:r>
            <a:r>
              <a:rPr lang="en-US" sz="2400" dirty="0" smtClean="0"/>
              <a:t> </a:t>
            </a:r>
            <a:r>
              <a:rPr lang="en-US" sz="2400" dirty="0" err="1" smtClean="0"/>
              <a:t>изпълнение</a:t>
            </a:r>
            <a:r>
              <a:rPr lang="en-US" sz="2400" dirty="0" smtClean="0"/>
              <a:t> и </a:t>
            </a:r>
            <a:r>
              <a:rPr lang="en-US" sz="2400" dirty="0" err="1" smtClean="0"/>
              <a:t>оценка</a:t>
            </a:r>
            <a:endParaRPr lang="en-US" sz="2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C87BC4D1-FFC5-4EE2-9A42-9F16429020AD}" type="slidenum">
              <a:rPr lang="bg-BG" smtClean="0"/>
              <a:pPr>
                <a:defRPr/>
              </a:pPr>
              <a:t>10</a:t>
            </a:fld>
            <a:endParaRPr lang="bg-BG"/>
          </a:p>
        </p:txBody>
      </p:sp>
      <p:pic>
        <p:nvPicPr>
          <p:cNvPr id="21508" name="Picture 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454174"/>
            <a:ext cx="1357313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832" y="260648"/>
            <a:ext cx="7005464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2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Поглед</a:t>
            </a:r>
            <a: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в </a:t>
            </a:r>
            <a:r>
              <a:rPr lang="ru-RU" sz="32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бъдещето</a:t>
            </a:r>
            <a:endParaRPr lang="bg-BG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824536"/>
          </a:xfrm>
        </p:spPr>
        <p:txBody>
          <a:bodyPr>
            <a:normAutofit lnSpcReduction="10000"/>
          </a:bodyPr>
          <a:lstStyle/>
          <a:p>
            <a:r>
              <a:rPr lang="en-US" sz="2400" dirty="0" err="1" smtClean="0"/>
              <a:t>Новата</a:t>
            </a:r>
            <a:r>
              <a:rPr lang="en-US" sz="2400" dirty="0" smtClean="0"/>
              <a:t> </a:t>
            </a:r>
            <a:r>
              <a:rPr lang="en-US" sz="2400" dirty="0" err="1" smtClean="0"/>
              <a:t>програма</a:t>
            </a:r>
            <a:r>
              <a:rPr lang="en-US" sz="2400" dirty="0" smtClean="0"/>
              <a:t> </a:t>
            </a:r>
            <a:r>
              <a:rPr lang="en-US" sz="2400" dirty="0" err="1" smtClean="0"/>
              <a:t>трябва</a:t>
            </a:r>
            <a:r>
              <a:rPr lang="en-US" sz="2400" dirty="0" smtClean="0"/>
              <a:t> </a:t>
            </a:r>
            <a:r>
              <a:rPr lang="en-US" sz="2400" dirty="0" err="1" smtClean="0"/>
              <a:t>да</a:t>
            </a:r>
            <a:r>
              <a:rPr lang="en-US" sz="2400" dirty="0" smtClean="0"/>
              <a:t> </a:t>
            </a:r>
            <a:r>
              <a:rPr lang="en-US" sz="2400" dirty="0" err="1" smtClean="0"/>
              <a:t>бъде</a:t>
            </a:r>
            <a:r>
              <a:rPr lang="en-US" sz="2400" dirty="0" smtClean="0"/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</a:rPr>
              <a:t>национална</a:t>
            </a:r>
            <a:endParaRPr lang="bg-BG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bg-BG" sz="2400" dirty="0" err="1"/>
              <a:t>Т</a:t>
            </a:r>
            <a:r>
              <a:rPr lang="en-US" sz="2400" dirty="0" err="1" smtClean="0"/>
              <a:t>рябва</a:t>
            </a:r>
            <a:r>
              <a:rPr lang="en-US" sz="2400" dirty="0" smtClean="0"/>
              <a:t> </a:t>
            </a:r>
            <a:r>
              <a:rPr lang="en-US" sz="2400" dirty="0" err="1" smtClean="0"/>
              <a:t>да</a:t>
            </a:r>
            <a:r>
              <a:rPr lang="en-US" sz="2400" dirty="0" smtClean="0"/>
              <a:t> </a:t>
            </a:r>
            <a:r>
              <a:rPr lang="en-US" sz="2400" dirty="0" err="1" smtClean="0"/>
              <a:t>има</a:t>
            </a:r>
            <a:r>
              <a:rPr lang="en-US" sz="2400" dirty="0" smtClean="0"/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</a:rPr>
              <a:t>самостоятелен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</a:rPr>
              <a:t>бюджет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r>
              <a:rPr lang="bg-BG" sz="2400" dirty="0" err="1"/>
              <a:t>Т</a:t>
            </a:r>
            <a:r>
              <a:rPr lang="en-US" sz="2400" dirty="0" err="1" smtClean="0"/>
              <a:t>рябва</a:t>
            </a:r>
            <a:r>
              <a:rPr lang="en-US" sz="2400" dirty="0" smtClean="0"/>
              <a:t> </a:t>
            </a:r>
            <a:r>
              <a:rPr lang="en-US" sz="2400" dirty="0" err="1" smtClean="0"/>
              <a:t>да</a:t>
            </a:r>
            <a:r>
              <a:rPr lang="en-US" sz="2400" dirty="0" smtClean="0"/>
              <a:t> </a:t>
            </a:r>
            <a:r>
              <a:rPr lang="en-US" sz="2400" dirty="0" err="1" smtClean="0"/>
              <a:t>бъде</a:t>
            </a:r>
            <a:r>
              <a:rPr lang="en-US" sz="2400" dirty="0" smtClean="0"/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</a:rPr>
              <a:t>гъвкава</a:t>
            </a:r>
            <a:r>
              <a:rPr lang="en-US" sz="2400" dirty="0" smtClean="0"/>
              <a:t> и </a:t>
            </a:r>
            <a:r>
              <a:rPr lang="en-US" sz="2400" dirty="0" err="1" smtClean="0"/>
              <a:t>да</a:t>
            </a:r>
            <a:r>
              <a:rPr lang="en-US" sz="2400" dirty="0" smtClean="0"/>
              <a:t> </a:t>
            </a:r>
            <a:r>
              <a:rPr lang="en-US" sz="2400" dirty="0" err="1" smtClean="0"/>
              <a:t>позволява</a:t>
            </a:r>
            <a:r>
              <a:rPr lang="en-US" sz="2400" dirty="0" smtClean="0"/>
              <a:t> </a:t>
            </a:r>
            <a:r>
              <a:rPr lang="en-US" sz="2400" dirty="0" err="1" smtClean="0"/>
              <a:t>планиране</a:t>
            </a:r>
            <a:r>
              <a:rPr lang="en-US" sz="2400" dirty="0" smtClean="0"/>
              <a:t> на </a:t>
            </a:r>
            <a:r>
              <a:rPr lang="en-US" sz="2400" dirty="0" err="1" smtClean="0"/>
              <a:t>мерки</a:t>
            </a:r>
            <a:r>
              <a:rPr lang="en-US" sz="2400" dirty="0" smtClean="0"/>
              <a:t> на </a:t>
            </a:r>
            <a:r>
              <a:rPr lang="en-US" sz="2400" dirty="0" err="1" smtClean="0"/>
              <a:t>годишна</a:t>
            </a:r>
            <a:r>
              <a:rPr lang="en-US" sz="2400" dirty="0" smtClean="0"/>
              <a:t> </a:t>
            </a:r>
            <a:r>
              <a:rPr lang="en-US" sz="2400" dirty="0" err="1" smtClean="0"/>
              <a:t>база</a:t>
            </a:r>
            <a:r>
              <a:rPr lang="en-US" sz="2400" dirty="0" smtClean="0"/>
              <a:t> </a:t>
            </a:r>
            <a:r>
              <a:rPr lang="en-US" sz="2400" dirty="0" err="1" smtClean="0"/>
              <a:t>чрез</a:t>
            </a:r>
            <a:r>
              <a:rPr lang="en-US" sz="2400" dirty="0" smtClean="0"/>
              <a:t> </a:t>
            </a:r>
            <a:r>
              <a:rPr lang="en-US" sz="2400" dirty="0" err="1" smtClean="0"/>
              <a:t>годишни</a:t>
            </a:r>
            <a:r>
              <a:rPr lang="en-US" sz="2400" dirty="0" smtClean="0"/>
              <a:t> </a:t>
            </a:r>
            <a:r>
              <a:rPr lang="en-US" sz="2400" dirty="0" err="1" smtClean="0"/>
              <a:t>планове</a:t>
            </a:r>
            <a:r>
              <a:rPr lang="en-US" sz="2400" dirty="0" smtClean="0"/>
              <a:t> </a:t>
            </a:r>
            <a:r>
              <a:rPr lang="en-US" sz="2400" dirty="0" err="1" smtClean="0"/>
              <a:t>за</a:t>
            </a:r>
            <a:r>
              <a:rPr lang="en-US" sz="2400" dirty="0" smtClean="0"/>
              <a:t> </a:t>
            </a:r>
            <a:r>
              <a:rPr lang="en-US" sz="2400" dirty="0" err="1" smtClean="0"/>
              <a:t>действие</a:t>
            </a:r>
            <a:r>
              <a:rPr lang="en-US" sz="2400" dirty="0" smtClean="0"/>
              <a:t> </a:t>
            </a:r>
            <a:endParaRPr lang="bg-BG" sz="2400" dirty="0" smtClean="0"/>
          </a:p>
          <a:p>
            <a:r>
              <a:rPr lang="bg-BG" sz="2400" dirty="0" err="1"/>
              <a:t>О</a:t>
            </a:r>
            <a:r>
              <a:rPr lang="en-US" sz="2400" dirty="0" err="1" smtClean="0"/>
              <a:t>сновен</a:t>
            </a:r>
            <a:r>
              <a:rPr lang="en-US" sz="2400" dirty="0" smtClean="0"/>
              <a:t> </a:t>
            </a:r>
            <a:r>
              <a:rPr lang="en-US" sz="2400" dirty="0" err="1" smtClean="0"/>
              <a:t>пакет</a:t>
            </a:r>
            <a:r>
              <a:rPr lang="en-US" sz="2400" dirty="0" smtClean="0"/>
              <a:t> </a:t>
            </a:r>
            <a:r>
              <a:rPr lang="en-US" sz="2400" dirty="0" err="1" smtClean="0"/>
              <a:t>от</a:t>
            </a:r>
            <a:r>
              <a:rPr lang="en-US" sz="2400" dirty="0" smtClean="0"/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</a:rPr>
              <a:t>задължителни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</a:rPr>
              <a:t>мерки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 и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</a:rPr>
              <a:t>същински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</a:rPr>
              <a:t>дейности</a:t>
            </a:r>
            <a:r>
              <a:rPr lang="en-US" sz="2400" dirty="0" smtClean="0"/>
              <a:t>, </a:t>
            </a:r>
            <a:r>
              <a:rPr lang="en-US" sz="2400" dirty="0" err="1" smtClean="0"/>
              <a:t>които</a:t>
            </a:r>
            <a:r>
              <a:rPr lang="en-US" sz="2400" dirty="0" smtClean="0"/>
              <a:t> </a:t>
            </a:r>
            <a:r>
              <a:rPr lang="en-US" sz="2400" dirty="0" err="1" smtClean="0"/>
              <a:t>да</a:t>
            </a:r>
            <a:r>
              <a:rPr lang="en-US" sz="2400" dirty="0" smtClean="0"/>
              <a:t> </a:t>
            </a:r>
            <a:r>
              <a:rPr lang="en-US" sz="2400" dirty="0" err="1" smtClean="0"/>
              <a:t>се</a:t>
            </a:r>
            <a:r>
              <a:rPr lang="en-US" sz="2400" dirty="0" smtClean="0"/>
              <a:t> </a:t>
            </a:r>
            <a:r>
              <a:rPr lang="en-US" sz="2400" dirty="0" err="1" smtClean="0"/>
              <a:t>финансират</a:t>
            </a:r>
            <a:r>
              <a:rPr lang="en-US" sz="2400" dirty="0" smtClean="0"/>
              <a:t> </a:t>
            </a:r>
            <a:r>
              <a:rPr lang="en-US" sz="2400" dirty="0" err="1" smtClean="0"/>
              <a:t>от</a:t>
            </a:r>
            <a:r>
              <a:rPr lang="en-US" sz="2400" dirty="0" smtClean="0"/>
              <a:t> </a:t>
            </a:r>
            <a:r>
              <a:rPr lang="en-US" sz="2400" dirty="0" err="1" smtClean="0"/>
              <a:t>бюджета</a:t>
            </a:r>
            <a:r>
              <a:rPr lang="en-US" sz="2400" dirty="0" smtClean="0"/>
              <a:t> на ДАБ</a:t>
            </a:r>
            <a:endParaRPr lang="bg-BG" sz="2400" dirty="0" smtClean="0"/>
          </a:p>
          <a:p>
            <a:r>
              <a:rPr lang="bg-BG" sz="2400" dirty="0"/>
              <a:t>В</a:t>
            </a:r>
            <a:r>
              <a:rPr lang="en-US" sz="2400" dirty="0" smtClean="0"/>
              <a:t> </a:t>
            </a:r>
            <a:r>
              <a:rPr lang="en-US" sz="2400" dirty="0" err="1" smtClean="0"/>
              <a:t>годишните</a:t>
            </a:r>
            <a:r>
              <a:rPr lang="en-US" sz="2400" dirty="0" smtClean="0"/>
              <a:t> </a:t>
            </a:r>
            <a:r>
              <a:rPr lang="en-US" sz="2400" dirty="0" err="1" smtClean="0"/>
              <a:t>планове</a:t>
            </a:r>
            <a:r>
              <a:rPr lang="en-US" sz="2400" dirty="0" smtClean="0"/>
              <a:t> </a:t>
            </a:r>
            <a:r>
              <a:rPr lang="en-US" sz="2400" dirty="0" err="1" smtClean="0"/>
              <a:t>да</a:t>
            </a:r>
            <a:r>
              <a:rPr lang="en-US" sz="2400" dirty="0" smtClean="0"/>
              <a:t> </a:t>
            </a:r>
            <a:r>
              <a:rPr lang="en-US" sz="2400" dirty="0" err="1" smtClean="0"/>
              <a:t>се</a:t>
            </a:r>
            <a:r>
              <a:rPr lang="en-US" sz="2400" dirty="0" smtClean="0"/>
              <a:t> </a:t>
            </a:r>
            <a:r>
              <a:rPr lang="en-US" sz="2400" dirty="0" err="1" smtClean="0"/>
              <a:t>залагат</a:t>
            </a:r>
            <a:r>
              <a:rPr lang="en-US" sz="2400" dirty="0" smtClean="0"/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</a:rPr>
              <a:t>допълнителни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</a:rPr>
              <a:t>дейности</a:t>
            </a:r>
            <a:r>
              <a:rPr lang="en-US" sz="2400" dirty="0" smtClean="0"/>
              <a:t>, </a:t>
            </a:r>
            <a:r>
              <a:rPr lang="en-US" sz="2400" dirty="0" err="1" smtClean="0"/>
              <a:t>за</a:t>
            </a:r>
            <a:r>
              <a:rPr lang="en-US" sz="2400" dirty="0" smtClean="0"/>
              <a:t> </a:t>
            </a:r>
            <a:r>
              <a:rPr lang="en-US" sz="2400" dirty="0" err="1" smtClean="0"/>
              <a:t>които</a:t>
            </a:r>
            <a:r>
              <a:rPr lang="en-US" sz="2400" dirty="0" smtClean="0"/>
              <a:t> </a:t>
            </a:r>
            <a:r>
              <a:rPr lang="en-US" sz="2400" dirty="0" err="1" smtClean="0"/>
              <a:t>да</a:t>
            </a:r>
            <a:r>
              <a:rPr lang="en-US" sz="2400" dirty="0" smtClean="0"/>
              <a:t> </a:t>
            </a:r>
            <a:r>
              <a:rPr lang="en-US" sz="2400" dirty="0" err="1" smtClean="0"/>
              <a:t>се</a:t>
            </a:r>
            <a:r>
              <a:rPr lang="en-US" sz="2400" dirty="0" smtClean="0"/>
              <a:t> </a:t>
            </a:r>
            <a:r>
              <a:rPr lang="en-US" sz="2400" dirty="0" err="1" smtClean="0"/>
              <a:t>търси</a:t>
            </a:r>
            <a:r>
              <a:rPr lang="en-US" sz="2400" dirty="0" smtClean="0"/>
              <a:t> </a:t>
            </a:r>
            <a:r>
              <a:rPr lang="en-US" sz="2400" dirty="0" err="1" smtClean="0"/>
              <a:t>финансиране</a:t>
            </a:r>
            <a:r>
              <a:rPr lang="en-US" sz="2400" dirty="0" smtClean="0"/>
              <a:t> </a:t>
            </a:r>
            <a:r>
              <a:rPr lang="en-US" sz="2400" dirty="0" err="1" smtClean="0"/>
              <a:t>от</a:t>
            </a:r>
            <a:r>
              <a:rPr lang="en-US" sz="2400" dirty="0" smtClean="0"/>
              <a:t> </a:t>
            </a:r>
            <a:r>
              <a:rPr lang="en-US" sz="2400" dirty="0" err="1" smtClean="0"/>
              <a:t>Европейски</a:t>
            </a:r>
            <a:r>
              <a:rPr lang="bg-BG" sz="2400" dirty="0" smtClean="0"/>
              <a:t>я</a:t>
            </a:r>
            <a:r>
              <a:rPr lang="en-US" sz="2400" dirty="0" smtClean="0"/>
              <a:t> </a:t>
            </a:r>
            <a:r>
              <a:rPr lang="bg-BG" sz="2400" dirty="0" smtClean="0"/>
              <a:t>ф</a:t>
            </a:r>
            <a:r>
              <a:rPr lang="en-US" sz="2400" dirty="0" err="1" smtClean="0"/>
              <a:t>онд</a:t>
            </a:r>
            <a:r>
              <a:rPr lang="en-US" sz="2400" dirty="0" smtClean="0"/>
              <a:t> </a:t>
            </a:r>
            <a:r>
              <a:rPr lang="en-US" sz="2400" dirty="0" err="1" smtClean="0"/>
              <a:t>за</a:t>
            </a:r>
            <a:r>
              <a:rPr lang="en-US" sz="2400" dirty="0" smtClean="0"/>
              <a:t> </a:t>
            </a:r>
            <a:r>
              <a:rPr lang="bg-BG" sz="2400" dirty="0" err="1"/>
              <a:t>м</a:t>
            </a:r>
            <a:r>
              <a:rPr lang="en-US" sz="2400" dirty="0" err="1" smtClean="0"/>
              <a:t>играция</a:t>
            </a:r>
            <a:r>
              <a:rPr lang="en-US" sz="2400" dirty="0" smtClean="0"/>
              <a:t> и </a:t>
            </a:r>
            <a:r>
              <a:rPr lang="bg-BG" sz="2400" dirty="0" err="1"/>
              <a:t>з</a:t>
            </a:r>
            <a:r>
              <a:rPr lang="en-US" sz="2400" dirty="0" err="1" smtClean="0"/>
              <a:t>акрила</a:t>
            </a:r>
            <a:r>
              <a:rPr lang="en-US" sz="2400" dirty="0" smtClean="0"/>
              <a:t> </a:t>
            </a:r>
          </a:p>
          <a:p>
            <a:r>
              <a:rPr lang="en-US" sz="2400" dirty="0" err="1" smtClean="0"/>
              <a:t>Да</a:t>
            </a:r>
            <a:r>
              <a:rPr lang="en-US" sz="2400" dirty="0" smtClean="0"/>
              <a:t> </a:t>
            </a:r>
            <a:r>
              <a:rPr lang="en-US" sz="2400" dirty="0" err="1" smtClean="0"/>
              <a:t>съдържа</a:t>
            </a:r>
            <a:r>
              <a:rPr lang="en-US" sz="2400" dirty="0" smtClean="0"/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</a:rPr>
              <a:t>гъвкави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</a:rPr>
              <a:t>модули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 по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</a:rPr>
              <a:t>бълг</a:t>
            </a:r>
            <a:r>
              <a:rPr lang="bg-BG" sz="2400" b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</a:rPr>
              <a:t>език</a:t>
            </a:r>
            <a:r>
              <a:rPr lang="bg-BG" sz="2400" b="1" dirty="0" smtClean="0">
                <a:solidFill>
                  <a:schemeClr val="accent6">
                    <a:lumMod val="75000"/>
                  </a:schemeClr>
                </a:solidFill>
              </a:rPr>
              <a:t> и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</a:rPr>
              <a:t>културна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</a:rPr>
              <a:t>адаптация</a:t>
            </a:r>
            <a:r>
              <a:rPr lang="en-US" sz="2400" dirty="0" smtClean="0"/>
              <a:t>, </a:t>
            </a:r>
            <a:r>
              <a:rPr lang="bg-BG" sz="2400" dirty="0" smtClean="0"/>
              <a:t>както и </a:t>
            </a:r>
            <a:r>
              <a:rPr lang="en-US" sz="2400" dirty="0" err="1" smtClean="0"/>
              <a:t>финансово</a:t>
            </a:r>
            <a:r>
              <a:rPr lang="en-US" sz="2400" dirty="0" smtClean="0"/>
              <a:t> </a:t>
            </a:r>
            <a:r>
              <a:rPr lang="en-US" sz="2400" dirty="0" err="1" smtClean="0"/>
              <a:t>подпомагане</a:t>
            </a:r>
            <a:r>
              <a:rPr lang="en-US" sz="2400" dirty="0" smtClean="0"/>
              <a:t>, </a:t>
            </a:r>
            <a:r>
              <a:rPr lang="en-US" sz="2400" dirty="0" err="1" smtClean="0"/>
              <a:t>които</a:t>
            </a:r>
            <a:r>
              <a:rPr lang="en-US" sz="2400" dirty="0" smtClean="0"/>
              <a:t> </a:t>
            </a:r>
            <a:r>
              <a:rPr lang="en-US" sz="2400" dirty="0" err="1" smtClean="0"/>
              <a:t>да</a:t>
            </a:r>
            <a:r>
              <a:rPr lang="en-US" sz="2400" dirty="0" smtClean="0"/>
              <a:t> </a:t>
            </a:r>
            <a:r>
              <a:rPr lang="bg-BG" sz="2400" dirty="0" smtClean="0"/>
              <a:t>се </a:t>
            </a:r>
            <a:r>
              <a:rPr lang="en-US" sz="2400" dirty="0" err="1" smtClean="0"/>
              <a:t>прилага</a:t>
            </a:r>
            <a:r>
              <a:rPr lang="bg-BG" sz="2400" dirty="0" smtClean="0"/>
              <a:t>т</a:t>
            </a:r>
            <a:r>
              <a:rPr lang="en-US" sz="2400" dirty="0" smtClean="0"/>
              <a:t> </a:t>
            </a:r>
            <a:r>
              <a:rPr lang="bg-BG" sz="2400" dirty="0" smtClean="0"/>
              <a:t>при </a:t>
            </a:r>
            <a:r>
              <a:rPr lang="en-US" sz="2400" dirty="0" err="1" smtClean="0"/>
              <a:t>нужда</a:t>
            </a:r>
            <a:r>
              <a:rPr lang="bg-BG" sz="2400" dirty="0" smtClean="0"/>
              <a:t> без</a:t>
            </a:r>
            <a:r>
              <a:rPr lang="en-US" sz="2400" dirty="0" smtClean="0"/>
              <a:t> </a:t>
            </a:r>
            <a:r>
              <a:rPr lang="en-US" sz="2400" dirty="0" err="1" smtClean="0"/>
              <a:t>ненужно</a:t>
            </a:r>
            <a:r>
              <a:rPr lang="en-US" sz="2400" dirty="0" smtClean="0"/>
              <a:t> </a:t>
            </a:r>
            <a:r>
              <a:rPr lang="en-US" sz="2400" dirty="0" err="1" smtClean="0"/>
              <a:t>бюрократизиране</a:t>
            </a:r>
            <a:r>
              <a:rPr lang="en-US" sz="2400" dirty="0" smtClean="0"/>
              <a:t> и </a:t>
            </a:r>
            <a:r>
              <a:rPr lang="en-US" sz="2400" dirty="0" err="1" smtClean="0"/>
              <a:t>забавяне</a:t>
            </a:r>
            <a:endParaRPr lang="bg-BG" sz="2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C87BC4D1-FFC5-4EE2-9A42-9F16429020AD}" type="slidenum">
              <a:rPr lang="bg-BG" smtClean="0"/>
              <a:pPr>
                <a:defRPr/>
              </a:pPr>
              <a:t>11</a:t>
            </a:fld>
            <a:endParaRPr lang="bg-BG"/>
          </a:p>
        </p:txBody>
      </p:sp>
      <p:pic>
        <p:nvPicPr>
          <p:cNvPr id="21508" name="Picture 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260648"/>
            <a:ext cx="1357313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7005464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БЛАГОДАРЯ ЗА ВНИМАНИЕТО!</a:t>
            </a:r>
            <a:endParaRPr lang="bg-BG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Content Placeholder 11" descr="6_big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51520" y="1956776"/>
            <a:ext cx="3021966" cy="3632464"/>
          </a:xfr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C87BC4D1-FFC5-4EE2-9A42-9F16429020AD}" type="slidenum">
              <a:rPr lang="bg-BG" smtClean="0"/>
              <a:pPr>
                <a:defRPr/>
              </a:pPr>
              <a:t>12</a:t>
            </a:fld>
            <a:endParaRPr lang="bg-BG"/>
          </a:p>
        </p:txBody>
      </p:sp>
      <p:pic>
        <p:nvPicPr>
          <p:cNvPr id="21508" name="Picture 1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280" y="260648"/>
            <a:ext cx="1357313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5" descr="12_big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857832" y="1926205"/>
            <a:ext cx="3034648" cy="3663035"/>
          </a:xfrm>
          <a:prstGeom prst="rect">
            <a:avLst/>
          </a:prstGeom>
        </p:spPr>
      </p:pic>
      <p:pic>
        <p:nvPicPr>
          <p:cNvPr id="17" name="Picture 16" descr="8_big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756916" y="1340768"/>
            <a:ext cx="3827572" cy="4608512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1259632" y="6165304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hlinkClick r:id="rId7"/>
              </a:rPr>
              <a:t>www.bcrm-bg.org</a:t>
            </a:r>
            <a:r>
              <a:rPr lang="bg-BG" b="1" dirty="0" smtClean="0">
                <a:solidFill>
                  <a:schemeClr val="accent6">
                    <a:lumMod val="75000"/>
                  </a:schemeClr>
                </a:solidFill>
              </a:rPr>
              <a:t>		  </a:t>
            </a:r>
            <a:r>
              <a:rPr lang="en-US" b="1" dirty="0" smtClean="0">
                <a:hlinkClick r:id="rId8"/>
              </a:rPr>
              <a:t>bgrc@bulrefcouncil.org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518864" y="332656"/>
            <a:ext cx="82296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</a:t>
            </a:r>
            <a:r>
              <a:rPr lang="bg-BG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Създаване</a:t>
            </a:r>
            <a:r>
              <a:rPr lang="bg-BG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bg-BG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на БСБМ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ru-RU" sz="2400" dirty="0" smtClean="0"/>
              <a:t>2005 г. – БСБМ е </a:t>
            </a:r>
            <a:r>
              <a:rPr lang="ru-RU" sz="2400" dirty="0" err="1" smtClean="0"/>
              <a:t>създаден</a:t>
            </a:r>
            <a:r>
              <a:rPr lang="ru-RU" sz="2400" dirty="0" smtClean="0"/>
              <a:t> от </a:t>
            </a:r>
            <a:r>
              <a:rPr lang="ru-RU" sz="2400" b="1" dirty="0" smtClean="0">
                <a:solidFill>
                  <a:srgbClr val="0070C0"/>
                </a:solidFill>
              </a:rPr>
              <a:t>Български </a:t>
            </a:r>
            <a:r>
              <a:rPr lang="ru-RU" sz="2400" b="1" dirty="0" err="1" smtClean="0">
                <a:solidFill>
                  <a:srgbClr val="0070C0"/>
                </a:solidFill>
              </a:rPr>
              <a:t>Червен</a:t>
            </a:r>
            <a:r>
              <a:rPr lang="ru-RU" sz="2400" b="1" dirty="0" smtClean="0">
                <a:solidFill>
                  <a:srgbClr val="0070C0"/>
                </a:solidFill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</a:rPr>
              <a:t>кръст</a:t>
            </a:r>
            <a:r>
              <a:rPr lang="ru-RU" sz="2400" b="1" dirty="0" smtClean="0">
                <a:solidFill>
                  <a:srgbClr val="0070C0"/>
                </a:solidFill>
              </a:rPr>
              <a:t>,</a:t>
            </a:r>
          </a:p>
          <a:p>
            <a:pPr>
              <a:buNone/>
              <a:defRPr/>
            </a:pPr>
            <a:r>
              <a:rPr lang="ru-RU" sz="2400" b="1" dirty="0" smtClean="0">
                <a:solidFill>
                  <a:srgbClr val="0070C0"/>
                </a:solidFill>
              </a:rPr>
              <a:t>	</a:t>
            </a:r>
            <a:r>
              <a:rPr lang="ru-RU" sz="2400" b="1" dirty="0" err="1" smtClean="0">
                <a:solidFill>
                  <a:srgbClr val="0070C0"/>
                </a:solidFill>
              </a:rPr>
              <a:t>Български</a:t>
            </a:r>
            <a:r>
              <a:rPr lang="ru-RU" sz="2400" b="1" dirty="0" smtClean="0">
                <a:solidFill>
                  <a:srgbClr val="0070C0"/>
                </a:solidFill>
              </a:rPr>
              <a:t> хелзинкски комитет </a:t>
            </a:r>
            <a:r>
              <a:rPr lang="ru-RU" sz="2400" dirty="0" smtClean="0"/>
              <a:t>и </a:t>
            </a:r>
            <a:r>
              <a:rPr lang="ru-RU" sz="2400" b="1" dirty="0" err="1" smtClean="0">
                <a:solidFill>
                  <a:srgbClr val="0070C0"/>
                </a:solidFill>
              </a:rPr>
              <a:t>Каритас</a:t>
            </a:r>
            <a:r>
              <a:rPr lang="ru-RU" sz="2400" b="1" dirty="0" smtClean="0">
                <a:solidFill>
                  <a:srgbClr val="0070C0"/>
                </a:solidFill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</a:rPr>
              <a:t>България</a:t>
            </a:r>
            <a:endParaRPr lang="ru-RU" sz="2400" b="1" dirty="0" smtClean="0">
              <a:solidFill>
                <a:srgbClr val="0070C0"/>
              </a:solidFill>
            </a:endParaRPr>
          </a:p>
          <a:p>
            <a:pPr>
              <a:buNone/>
              <a:defRPr/>
            </a:pPr>
            <a:endParaRPr lang="ru-RU" sz="2400" dirty="0" smtClean="0"/>
          </a:p>
          <a:p>
            <a:pPr>
              <a:defRPr/>
            </a:pPr>
            <a:r>
              <a:rPr lang="ru-RU" sz="2400" dirty="0" smtClean="0"/>
              <a:t>Цел – да се </a:t>
            </a:r>
            <a:r>
              <a:rPr lang="ru-RU" sz="2400" dirty="0" err="1" smtClean="0"/>
              <a:t>създаде</a:t>
            </a:r>
            <a:r>
              <a:rPr lang="ru-RU" sz="2400" dirty="0" smtClean="0"/>
              <a:t> платформа за </a:t>
            </a:r>
            <a:r>
              <a:rPr lang="ru-RU" sz="2400" dirty="0" err="1" smtClean="0"/>
              <a:t>дейността</a:t>
            </a:r>
            <a:r>
              <a:rPr lang="ru-RU" sz="2400" dirty="0" smtClean="0"/>
              <a:t> на трите НПО по въпросите на бежанската и миграционната политика и практика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ru-RU" sz="2400" b="1" dirty="0" err="1" smtClean="0">
                <a:solidFill>
                  <a:schemeClr val="accent6">
                    <a:lumMod val="75000"/>
                  </a:schemeClr>
                </a:solidFill>
              </a:rPr>
              <a:t>особено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 за застъпничество, лобиране и фондонабиране за закрилата, приемането и интеграцията на </a:t>
            </a:r>
            <a:r>
              <a:rPr lang="ru-RU" sz="2400" b="1" dirty="0" err="1" smtClean="0">
                <a:solidFill>
                  <a:schemeClr val="accent6">
                    <a:lumMod val="75000"/>
                  </a:schemeClr>
                </a:solidFill>
              </a:rPr>
              <a:t>бежанците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 в </a:t>
            </a:r>
            <a:r>
              <a:rPr lang="ru-RU" sz="2400" b="1" dirty="0" err="1" smtClean="0">
                <a:solidFill>
                  <a:schemeClr val="accent6">
                    <a:lumMod val="75000"/>
                  </a:schemeClr>
                </a:solidFill>
              </a:rPr>
              <a:t>България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pPr>
              <a:buNone/>
              <a:defRPr/>
            </a:pPr>
            <a:endParaRPr lang="ru-RU" sz="2400" dirty="0"/>
          </a:p>
          <a:p>
            <a:pPr>
              <a:defRPr/>
            </a:pPr>
            <a:r>
              <a:rPr lang="ru-RU" sz="2400" dirty="0" smtClean="0"/>
              <a:t>2007 г. – член на БСБМ става и </a:t>
            </a:r>
            <a:r>
              <a:rPr lang="ru-RU" sz="2400" b="1" dirty="0" smtClean="0">
                <a:solidFill>
                  <a:srgbClr val="0070C0"/>
                </a:solidFill>
              </a:rPr>
              <a:t>Асоциацията за интеграция на бежанци и </a:t>
            </a:r>
            <a:r>
              <a:rPr lang="ru-RU" sz="2400" b="1" dirty="0" err="1" smtClean="0">
                <a:solidFill>
                  <a:srgbClr val="0070C0"/>
                </a:solidFill>
              </a:rPr>
              <a:t>мигранти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          </a:t>
            </a:r>
            <a:endParaRPr lang="bg-BG" sz="2400" b="1" u="sng" dirty="0" smtClean="0">
              <a:solidFill>
                <a:srgbClr val="FFC000"/>
              </a:solidFill>
            </a:endParaRPr>
          </a:p>
          <a:p>
            <a:pPr eaLnBrk="1" hangingPunct="1">
              <a:buFont typeface="Arial" charset="0"/>
              <a:buNone/>
              <a:defRPr/>
            </a:pPr>
            <a:endParaRPr lang="bg-BG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6C7CC600-E8C7-493B-B5B1-FBA719D6323B}" type="slidenum">
              <a:rPr lang="bg-BG" smtClean="0"/>
              <a:pPr>
                <a:defRPr/>
              </a:pPr>
              <a:t>2</a:t>
            </a:fld>
            <a:endParaRPr lang="bg-BG"/>
          </a:p>
        </p:txBody>
      </p:sp>
      <p:pic>
        <p:nvPicPr>
          <p:cNvPr id="3076" name="Picture 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25" y="214313"/>
            <a:ext cx="1357313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590872" y="413792"/>
            <a:ext cx="82296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bg-BG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</a:t>
            </a:r>
            <a:r>
              <a:rPr lang="bg-BG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Мисия на БСБМ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  <a:defRPr/>
            </a:pPr>
            <a:r>
              <a:rPr lang="ru-RU" sz="2400" b="1" dirty="0" smtClean="0"/>
              <a:t>     </a:t>
            </a:r>
            <a:r>
              <a:rPr lang="ru-RU" sz="2400" b="1" dirty="0" smtClean="0">
                <a:solidFill>
                  <a:srgbClr val="0070C0"/>
                </a:solidFill>
              </a:rPr>
              <a:t>БСБМ</a:t>
            </a:r>
            <a:r>
              <a:rPr lang="ru-RU" sz="2400" dirty="0" smtClean="0"/>
              <a:t> работи за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укрепване ролята на организациите на гражданското общество </a:t>
            </a:r>
            <a:r>
              <a:rPr lang="ru-RU" sz="2400" dirty="0" smtClean="0"/>
              <a:t>в системата за закрила, приемане и интеграция на бежанците  в България.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z="2400" b="1" dirty="0" smtClean="0"/>
              <a:t>    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z="2400" b="1" dirty="0" smtClean="0"/>
              <a:t>     </a:t>
            </a:r>
            <a:r>
              <a:rPr lang="ru-RU" sz="2400" b="1" dirty="0" smtClean="0">
                <a:solidFill>
                  <a:srgbClr val="0070C0"/>
                </a:solidFill>
              </a:rPr>
              <a:t>БСБМ</a:t>
            </a:r>
            <a:r>
              <a:rPr lang="ru-RU" sz="2400" dirty="0" smtClean="0"/>
              <a:t> работи за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развиване и укрепване сътрудничеството и партньорството между държавните институции и НПО </a:t>
            </a:r>
            <a:r>
              <a:rPr lang="ru-RU" sz="2400" dirty="0" smtClean="0"/>
              <a:t>за осигуряване на правна и социална защита на </a:t>
            </a:r>
            <a:r>
              <a:rPr lang="ru-RU" sz="2400" dirty="0" err="1" smtClean="0"/>
              <a:t>бежанците</a:t>
            </a:r>
            <a:r>
              <a:rPr lang="ru-RU" sz="2400" dirty="0" smtClean="0"/>
              <a:t>.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>
                <a:solidFill>
                  <a:srgbClr val="0070C0"/>
                </a:solidFill>
              </a:rPr>
              <a:t>БСБМ</a:t>
            </a:r>
            <a:r>
              <a:rPr lang="ru-RU" sz="2400" dirty="0" smtClean="0"/>
              <a:t> насърчава междукултурния диалог, толерантността и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недискриминацията към бежанците </a:t>
            </a:r>
            <a:r>
              <a:rPr lang="ru-RU" sz="2400" b="1" dirty="0" err="1" smtClean="0">
                <a:solidFill>
                  <a:schemeClr val="accent6">
                    <a:lumMod val="75000"/>
                  </a:schemeClr>
                </a:solidFill>
              </a:rPr>
              <a:t>и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6">
                    <a:lumMod val="75000"/>
                  </a:schemeClr>
                </a:solidFill>
              </a:rPr>
              <a:t>мигрантите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ru-RU" sz="2400" dirty="0" smtClean="0"/>
          </a:p>
          <a:p>
            <a:pPr eaLnBrk="1" hangingPunct="1">
              <a:buFont typeface="Arial" charset="0"/>
              <a:buNone/>
              <a:defRPr/>
            </a:pPr>
            <a:endParaRPr lang="bg-BG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468C5DE5-8CE6-4891-91B4-DF1468498077}" type="slidenum">
              <a:rPr lang="bg-BG" smtClean="0"/>
              <a:pPr>
                <a:defRPr/>
              </a:pPr>
              <a:t>3</a:t>
            </a:fld>
            <a:endParaRPr lang="bg-BG"/>
          </a:p>
        </p:txBody>
      </p:sp>
      <p:pic>
        <p:nvPicPr>
          <p:cNvPr id="8196" name="Picture 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25" y="214313"/>
            <a:ext cx="1357313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832" y="476672"/>
            <a:ext cx="7005464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bg-BG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Годишен мониторинг на НПИБРБ </a:t>
            </a:r>
            <a:endParaRPr lang="bg-BG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2880" y="1628800"/>
            <a:ext cx="8229600" cy="4525963"/>
          </a:xfrm>
        </p:spPr>
        <p:txBody>
          <a:bodyPr>
            <a:normAutofit/>
          </a:bodyPr>
          <a:lstStyle/>
          <a:p>
            <a:pPr marL="0" indent="457200" algn="just">
              <a:spcBef>
                <a:spcPct val="0"/>
              </a:spcBef>
              <a:buFont typeface="Arial" charset="0"/>
              <a:buNone/>
              <a:tabLst>
                <a:tab pos="685800" algn="l"/>
              </a:tabLst>
              <a:defRPr/>
            </a:pPr>
            <a:endParaRPr lang="ru-RU" sz="24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457200">
              <a:spcBef>
                <a:spcPct val="0"/>
              </a:spcBef>
              <a:buFontTx/>
              <a:buChar char="•"/>
              <a:tabLst>
                <a:tab pos="685800" algn="l"/>
              </a:tabLst>
              <a:defRPr/>
            </a:pPr>
            <a:r>
              <a:rPr lang="bg-BG" sz="2400" dirty="0" smtClean="0"/>
              <a:t>От 2009 г. БСБМ прави </a:t>
            </a:r>
            <a:r>
              <a:rPr lang="bg-BG" sz="2400" b="1" dirty="0" smtClean="0">
                <a:solidFill>
                  <a:schemeClr val="accent6">
                    <a:lumMod val="75000"/>
                  </a:schemeClr>
                </a:solidFill>
              </a:rPr>
              <a:t>независим мониторинг </a:t>
            </a:r>
            <a:r>
              <a:rPr lang="bg-BG" sz="2400" dirty="0" smtClean="0"/>
              <a:t>на изпълнението на НПИБРБ (2008-2010; 2011-2013) – по проекти, финансирани от ВКБООН</a:t>
            </a:r>
          </a:p>
          <a:p>
            <a:pPr marL="0" indent="457200">
              <a:spcBef>
                <a:spcPct val="0"/>
              </a:spcBef>
              <a:buNone/>
              <a:tabLst>
                <a:tab pos="685800" algn="l"/>
              </a:tabLst>
              <a:defRPr/>
            </a:pPr>
            <a:endParaRPr lang="bg-BG" sz="2400" dirty="0" smtClean="0"/>
          </a:p>
          <a:p>
            <a:pPr marL="0" indent="457200">
              <a:spcBef>
                <a:spcPct val="0"/>
              </a:spcBef>
              <a:buFontTx/>
              <a:buChar char="•"/>
              <a:tabLst>
                <a:tab pos="685800" algn="l"/>
              </a:tabLst>
              <a:defRPr/>
            </a:pPr>
            <a:r>
              <a:rPr lang="bg-BG" sz="2400" b="1" dirty="0" smtClean="0">
                <a:solidFill>
                  <a:srgbClr val="0070C0"/>
                </a:solidFill>
              </a:rPr>
              <a:t>НПИБРБ</a:t>
            </a:r>
          </a:p>
          <a:p>
            <a:pPr marL="0" indent="457200">
              <a:spcBef>
                <a:spcPct val="0"/>
              </a:spcBef>
              <a:buNone/>
              <a:tabLst>
                <a:tab pos="685800" algn="l"/>
              </a:tabLst>
              <a:defRPr/>
            </a:pPr>
            <a:endParaRPr lang="bg-BG" sz="2400" dirty="0" smtClean="0"/>
          </a:p>
          <a:p>
            <a:pPr marL="400050" lvl="1" indent="457200">
              <a:spcBef>
                <a:spcPct val="0"/>
              </a:spcBef>
              <a:buFontTx/>
              <a:buChar char="•"/>
              <a:tabLst>
                <a:tab pos="685800" algn="l"/>
              </a:tabLst>
              <a:defRPr/>
            </a:pPr>
            <a:r>
              <a:rPr lang="bg-BG" sz="2400" b="1" dirty="0" smtClean="0">
                <a:solidFill>
                  <a:schemeClr val="accent6">
                    <a:lumMod val="75000"/>
                  </a:schemeClr>
                </a:solidFill>
              </a:rPr>
              <a:t>Какво представлява програмата?</a:t>
            </a:r>
          </a:p>
          <a:p>
            <a:pPr marL="400050" lvl="1" indent="457200">
              <a:spcBef>
                <a:spcPct val="0"/>
              </a:spcBef>
              <a:buFontTx/>
              <a:buChar char="•"/>
              <a:tabLst>
                <a:tab pos="685800" algn="l"/>
              </a:tabLst>
              <a:defRPr/>
            </a:pPr>
            <a:r>
              <a:rPr lang="bg-BG" sz="2400" b="1" dirty="0" smtClean="0">
                <a:solidFill>
                  <a:schemeClr val="accent6">
                    <a:lumMod val="75000"/>
                  </a:schemeClr>
                </a:solidFill>
              </a:rPr>
              <a:t>Кой я изпълнява?</a:t>
            </a:r>
          </a:p>
          <a:p>
            <a:pPr marL="400050" lvl="1" indent="457200">
              <a:spcBef>
                <a:spcPct val="0"/>
              </a:spcBef>
              <a:buFontTx/>
              <a:buChar char="•"/>
              <a:tabLst>
                <a:tab pos="685800" algn="l"/>
              </a:tabLst>
              <a:defRPr/>
            </a:pPr>
            <a:r>
              <a:rPr lang="bg-BG" sz="2400" b="1" dirty="0" smtClean="0">
                <a:solidFill>
                  <a:schemeClr val="accent6">
                    <a:lumMod val="75000"/>
                  </a:schemeClr>
                </a:solidFill>
              </a:rPr>
              <a:t>Как става включването в нея?</a:t>
            </a:r>
          </a:p>
          <a:p>
            <a:pPr marL="400050" lvl="1" indent="457200">
              <a:spcBef>
                <a:spcPct val="0"/>
              </a:spcBef>
              <a:buFontTx/>
              <a:buChar char="•"/>
              <a:tabLst>
                <a:tab pos="685800" algn="l"/>
              </a:tabLst>
              <a:defRPr/>
            </a:pPr>
            <a:endParaRPr lang="bg-BG" sz="24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400050" lvl="1" indent="457200">
              <a:spcBef>
                <a:spcPct val="0"/>
              </a:spcBef>
              <a:buFontTx/>
              <a:buChar char="•"/>
              <a:tabLst>
                <a:tab pos="685800" algn="l"/>
              </a:tabLst>
              <a:defRPr/>
            </a:pPr>
            <a:r>
              <a:rPr lang="bg-BG" sz="2400" b="1" dirty="0">
                <a:solidFill>
                  <a:srgbClr val="0070C0"/>
                </a:solidFill>
              </a:rPr>
              <a:t>Липса на НПИБРБ </a:t>
            </a:r>
            <a:r>
              <a:rPr lang="bg-BG" sz="2400" b="1" dirty="0" smtClean="0">
                <a:solidFill>
                  <a:srgbClr val="0070C0"/>
                </a:solidFill>
              </a:rPr>
              <a:t>(2014-2016)</a:t>
            </a:r>
            <a:endParaRPr lang="bg-BG" sz="2400" b="1" dirty="0">
              <a:solidFill>
                <a:srgbClr val="0070C0"/>
              </a:solidFill>
            </a:endParaRPr>
          </a:p>
          <a:p>
            <a:pPr marL="400050" lvl="1" indent="457200">
              <a:spcBef>
                <a:spcPct val="0"/>
              </a:spcBef>
              <a:buFontTx/>
              <a:buChar char="•"/>
              <a:tabLst>
                <a:tab pos="685800" algn="l"/>
              </a:tabLst>
              <a:defRPr/>
            </a:pPr>
            <a:endParaRPr lang="bg-BG" sz="24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C87BC4D1-FFC5-4EE2-9A42-9F16429020AD}" type="slidenum">
              <a:rPr lang="bg-BG" smtClean="0"/>
              <a:pPr>
                <a:defRPr/>
              </a:pPr>
              <a:t>4</a:t>
            </a:fld>
            <a:endParaRPr lang="bg-BG"/>
          </a:p>
        </p:txBody>
      </p:sp>
      <p:pic>
        <p:nvPicPr>
          <p:cNvPr id="21508" name="Picture 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50" y="382166"/>
            <a:ext cx="1357313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832" y="332656"/>
            <a:ext cx="7005464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bg-BG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Анализ на мерките за интеграция – основни проблеми</a:t>
            </a:r>
            <a:endParaRPr lang="bg-BG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864" y="1268760"/>
            <a:ext cx="8229600" cy="5373216"/>
          </a:xfrm>
        </p:spPr>
        <p:txBody>
          <a:bodyPr>
            <a:normAutofit fontScale="92500" lnSpcReduction="10000"/>
          </a:bodyPr>
          <a:lstStyle/>
          <a:p>
            <a:pPr marL="0" indent="457200" algn="just">
              <a:spcBef>
                <a:spcPct val="0"/>
              </a:spcBef>
              <a:buFont typeface="Arial" charset="0"/>
              <a:buNone/>
              <a:tabLst>
                <a:tab pos="685800" algn="l"/>
              </a:tabLst>
              <a:defRPr/>
            </a:pPr>
            <a:endParaRPr lang="ru-RU" sz="24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457200">
              <a:spcBef>
                <a:spcPct val="0"/>
              </a:spcBef>
              <a:buFontTx/>
              <a:buChar char="•"/>
              <a:tabLst>
                <a:tab pos="685800" algn="l"/>
              </a:tabLst>
              <a:defRPr/>
            </a:pPr>
            <a:r>
              <a:rPr lang="bg-BG" sz="2400" dirty="0" smtClean="0"/>
              <a:t>Финансова помощ за жилищно настаняване – </a:t>
            </a:r>
            <a:r>
              <a:rPr lang="bg-BG" sz="2000" b="1" dirty="0" smtClean="0">
                <a:solidFill>
                  <a:schemeClr val="accent6">
                    <a:lumMod val="75000"/>
                  </a:schemeClr>
                </a:solidFill>
              </a:rPr>
              <a:t>забавяне на изплащането, практически не покрива режийни разноски</a:t>
            </a:r>
          </a:p>
          <a:p>
            <a:pPr marL="0" indent="457200">
              <a:spcBef>
                <a:spcPct val="0"/>
              </a:spcBef>
              <a:buFontTx/>
              <a:buChar char="•"/>
              <a:tabLst>
                <a:tab pos="685800" algn="l"/>
              </a:tabLst>
              <a:defRPr/>
            </a:pPr>
            <a:r>
              <a:rPr lang="bg-BG" sz="2400" dirty="0" smtClean="0"/>
              <a:t>Здравно осигуряване – </a:t>
            </a:r>
            <a:r>
              <a:rPr lang="bg-BG" sz="2000" b="1" dirty="0" smtClean="0">
                <a:solidFill>
                  <a:schemeClr val="accent6">
                    <a:lumMod val="75000"/>
                  </a:schemeClr>
                </a:solidFill>
              </a:rPr>
              <a:t>прекъсване на осигуровките, недостатъчна информираност за здравната система в България</a:t>
            </a:r>
          </a:p>
          <a:p>
            <a:pPr marL="0" indent="457200">
              <a:spcBef>
                <a:spcPct val="0"/>
              </a:spcBef>
              <a:buFontTx/>
              <a:buChar char="•"/>
              <a:tabLst>
                <a:tab pos="685800" algn="l"/>
              </a:tabLst>
              <a:defRPr/>
            </a:pPr>
            <a:r>
              <a:rPr lang="bg-BG" sz="2400" dirty="0" smtClean="0"/>
              <a:t>Социално подпомагане – </a:t>
            </a:r>
            <a:r>
              <a:rPr lang="bg-BG" sz="2000" b="1" dirty="0" smtClean="0">
                <a:solidFill>
                  <a:schemeClr val="accent6">
                    <a:lumMod val="75000"/>
                  </a:schemeClr>
                </a:solidFill>
              </a:rPr>
              <a:t>забавяне на помощта, проблеми при сключване на договор за наем</a:t>
            </a:r>
          </a:p>
          <a:p>
            <a:pPr marL="0" indent="457200">
              <a:spcBef>
                <a:spcPct val="0"/>
              </a:spcBef>
              <a:buFontTx/>
              <a:buChar char="•"/>
              <a:tabLst>
                <a:tab pos="685800" algn="l"/>
              </a:tabLst>
              <a:defRPr/>
            </a:pPr>
            <a:r>
              <a:rPr lang="bg-BG" sz="2400" dirty="0" smtClean="0"/>
              <a:t>Обучение по бълг. език, социална ориентация и културна адаптация – </a:t>
            </a:r>
            <a:r>
              <a:rPr lang="bg-BG" sz="2200" b="1" dirty="0" smtClean="0">
                <a:solidFill>
                  <a:schemeClr val="accent6">
                    <a:lumMod val="75000"/>
                  </a:schemeClr>
                </a:solidFill>
              </a:rPr>
              <a:t>недостатъчно времетраене, липса на средства за организирани посещения на музеи и екскурзии из страната (разчита се предимно на НПО)</a:t>
            </a:r>
          </a:p>
          <a:p>
            <a:pPr marL="0" indent="457200">
              <a:spcBef>
                <a:spcPct val="0"/>
              </a:spcBef>
              <a:buFontTx/>
              <a:buChar char="•"/>
              <a:tabLst>
                <a:tab pos="685800" algn="l"/>
              </a:tabLst>
              <a:defRPr/>
            </a:pPr>
            <a:r>
              <a:rPr lang="bg-BG" sz="2400" dirty="0" smtClean="0"/>
              <a:t>Професионално обучение – </a:t>
            </a:r>
            <a:r>
              <a:rPr lang="bg-BG" sz="2200" b="1" dirty="0" smtClean="0">
                <a:solidFill>
                  <a:schemeClr val="accent6">
                    <a:lumMod val="75000"/>
                  </a:schemeClr>
                </a:solidFill>
              </a:rPr>
              <a:t>недостатъчно разнообразие от курсове, липса на дипломи за завършено образование</a:t>
            </a:r>
          </a:p>
          <a:p>
            <a:pPr marL="0" indent="457200">
              <a:spcBef>
                <a:spcPct val="0"/>
              </a:spcBef>
              <a:buFontTx/>
              <a:buChar char="•"/>
              <a:tabLst>
                <a:tab pos="685800" algn="l"/>
              </a:tabLst>
              <a:defRPr/>
            </a:pPr>
            <a:r>
              <a:rPr lang="bg-BG" sz="2400" dirty="0" smtClean="0"/>
              <a:t>Преводачески услуги – </a:t>
            </a:r>
            <a:r>
              <a:rPr lang="bg-BG" sz="2200" b="1" dirty="0" smtClean="0">
                <a:solidFill>
                  <a:schemeClr val="accent6">
                    <a:lumMod val="75000"/>
                  </a:schemeClr>
                </a:solidFill>
              </a:rPr>
              <a:t>недостатъчно преводачи към ДАБ (разчита се на НПО сектора)</a:t>
            </a:r>
          </a:p>
          <a:p>
            <a:pPr marL="0" indent="457200">
              <a:spcBef>
                <a:spcPct val="0"/>
              </a:spcBef>
              <a:buFontTx/>
              <a:buChar char="•"/>
              <a:tabLst>
                <a:tab pos="685800" algn="l"/>
              </a:tabLst>
              <a:defRPr/>
            </a:pPr>
            <a:r>
              <a:rPr lang="bg-BG" sz="2400" dirty="0" smtClean="0"/>
              <a:t>Подпомагане на бежанци от уязвими групи – </a:t>
            </a:r>
            <a:r>
              <a:rPr lang="bg-BG" sz="2200" b="1" dirty="0" smtClean="0">
                <a:solidFill>
                  <a:schemeClr val="accent6">
                    <a:lumMod val="75000"/>
                  </a:schemeClr>
                </a:solidFill>
              </a:rPr>
              <a:t>проблем с назначаването на попечител/настойник за непридружените непълнолетни -&gt; невъзможност за включване в НПИБРБ</a:t>
            </a:r>
          </a:p>
          <a:p>
            <a:pPr marL="0" indent="457200">
              <a:spcBef>
                <a:spcPct val="0"/>
              </a:spcBef>
              <a:buNone/>
              <a:tabLst>
                <a:tab pos="685800" algn="l"/>
              </a:tabLst>
              <a:defRPr/>
            </a:pPr>
            <a:endParaRPr lang="bg-BG" sz="2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C87BC4D1-FFC5-4EE2-9A42-9F16429020AD}" type="slidenum">
              <a:rPr lang="bg-BG" smtClean="0"/>
              <a:pPr>
                <a:defRPr/>
              </a:pPr>
              <a:t>5</a:t>
            </a:fld>
            <a:endParaRPr lang="bg-BG"/>
          </a:p>
        </p:txBody>
      </p:sp>
      <p:pic>
        <p:nvPicPr>
          <p:cNvPr id="21508" name="Picture 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47135" y="188640"/>
            <a:ext cx="1357313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832" y="476672"/>
            <a:ext cx="7005464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0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Защо</a:t>
            </a:r>
            <a:r>
              <a:rPr lang="ru-RU" sz="3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0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бежанците</a:t>
            </a:r>
            <a:r>
              <a:rPr lang="ru-RU" sz="3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0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отпадат</a:t>
            </a:r>
            <a:r>
              <a:rPr lang="ru-RU" sz="3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от НПИБРБ?</a:t>
            </a:r>
            <a:endParaRPr lang="bg-BG" sz="3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4824536"/>
          </a:xfrm>
        </p:spPr>
        <p:txBody>
          <a:bodyPr>
            <a:normAutofit/>
          </a:bodyPr>
          <a:lstStyle/>
          <a:p>
            <a:pPr marL="0" indent="457200" algn="just">
              <a:spcBef>
                <a:spcPct val="0"/>
              </a:spcBef>
              <a:buFont typeface="Arial" charset="0"/>
              <a:buNone/>
              <a:tabLst>
                <a:tab pos="685800" algn="l"/>
              </a:tabLst>
              <a:defRPr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Причини:</a:t>
            </a:r>
          </a:p>
          <a:p>
            <a:r>
              <a:rPr lang="en-US" sz="2400" dirty="0" err="1" smtClean="0"/>
              <a:t>Липса</a:t>
            </a:r>
            <a:r>
              <a:rPr lang="en-US" sz="2400" dirty="0" smtClean="0"/>
              <a:t> на </a:t>
            </a:r>
            <a:r>
              <a:rPr lang="en-US" sz="2400" dirty="0" err="1" smtClean="0"/>
              <a:t>възможност</a:t>
            </a:r>
            <a:r>
              <a:rPr lang="en-US" sz="2400" dirty="0" smtClean="0"/>
              <a:t> </a:t>
            </a:r>
            <a:r>
              <a:rPr lang="en-US" sz="2400" dirty="0" err="1" smtClean="0"/>
              <a:t>за</a:t>
            </a:r>
            <a:r>
              <a:rPr lang="en-US" sz="2400" dirty="0" smtClean="0"/>
              <a:t> по-</a:t>
            </a:r>
            <a:r>
              <a:rPr lang="en-US" sz="2400" dirty="0" err="1" smtClean="0"/>
              <a:t>дълго</a:t>
            </a:r>
            <a:r>
              <a:rPr lang="en-US" sz="2400" dirty="0" smtClean="0"/>
              <a:t> </a:t>
            </a:r>
            <a:r>
              <a:rPr lang="en-US" sz="2400" dirty="0" err="1" smtClean="0"/>
              <a:t>отсъствие</a:t>
            </a:r>
            <a:r>
              <a:rPr lang="bg-BG" sz="2400" dirty="0" smtClean="0"/>
              <a:t> (поради пътуване, семейни или здравословни причини)</a:t>
            </a:r>
          </a:p>
          <a:p>
            <a:r>
              <a:rPr lang="en-US" sz="2400" dirty="0" err="1" smtClean="0"/>
              <a:t>Необходимост</a:t>
            </a:r>
            <a:r>
              <a:rPr lang="en-US" sz="2400" dirty="0" smtClean="0"/>
              <a:t> </a:t>
            </a:r>
            <a:r>
              <a:rPr lang="en-US" sz="2400" dirty="0" err="1" smtClean="0"/>
              <a:t>от</a:t>
            </a:r>
            <a:r>
              <a:rPr lang="en-US" sz="2400" dirty="0" smtClean="0"/>
              <a:t> </a:t>
            </a:r>
            <a:r>
              <a:rPr lang="en-US" sz="2400" dirty="0" err="1" smtClean="0"/>
              <a:t>започване</a:t>
            </a:r>
            <a:r>
              <a:rPr lang="en-US" sz="2400" dirty="0" smtClean="0"/>
              <a:t> на работа</a:t>
            </a:r>
            <a:endParaRPr lang="bg-BG" sz="2400" dirty="0" smtClean="0"/>
          </a:p>
          <a:p>
            <a:r>
              <a:rPr lang="bg-BG" sz="2400" dirty="0" smtClean="0"/>
              <a:t>Нередовно посещаване на курса по бълг. език без основателна причина</a:t>
            </a:r>
          </a:p>
          <a:p>
            <a:r>
              <a:rPr lang="en-US" sz="2400" dirty="0" err="1" smtClean="0"/>
              <a:t>Недостатъчно</a:t>
            </a:r>
            <a:r>
              <a:rPr lang="en-US" sz="2400" dirty="0" smtClean="0"/>
              <a:t> </a:t>
            </a:r>
            <a:r>
              <a:rPr lang="en-US" sz="2400" dirty="0" err="1" smtClean="0"/>
              <a:t>добро</a:t>
            </a:r>
            <a:r>
              <a:rPr lang="en-US" sz="2400" dirty="0" smtClean="0"/>
              <a:t> </a:t>
            </a:r>
            <a:r>
              <a:rPr lang="en-US" sz="2400" dirty="0" err="1" smtClean="0"/>
              <a:t>информиране</a:t>
            </a:r>
            <a:r>
              <a:rPr lang="en-US" sz="2400" dirty="0" smtClean="0"/>
              <a:t> на </a:t>
            </a:r>
            <a:r>
              <a:rPr lang="en-US" sz="2400" dirty="0" err="1" smtClean="0"/>
              <a:t>език</a:t>
            </a:r>
            <a:r>
              <a:rPr lang="bg-BG" sz="2400" dirty="0" smtClean="0"/>
              <a:t>,</a:t>
            </a:r>
            <a:r>
              <a:rPr lang="en-US" sz="2400" dirty="0" smtClean="0"/>
              <a:t> </a:t>
            </a:r>
            <a:r>
              <a:rPr lang="en-US" sz="2400" dirty="0" err="1" smtClean="0"/>
              <a:t>разбираем</a:t>
            </a:r>
            <a:r>
              <a:rPr lang="en-US" sz="2400" dirty="0" smtClean="0"/>
              <a:t> </a:t>
            </a:r>
            <a:r>
              <a:rPr lang="en-US" sz="2400" dirty="0" err="1" smtClean="0"/>
              <a:t>за</a:t>
            </a:r>
            <a:r>
              <a:rPr lang="en-US" sz="2400" dirty="0" smtClean="0"/>
              <a:t> </a:t>
            </a:r>
            <a:r>
              <a:rPr lang="bg-BG" sz="2400" dirty="0" smtClean="0"/>
              <a:t>получилите международна закрила лица</a:t>
            </a:r>
          </a:p>
          <a:p>
            <a:r>
              <a:rPr lang="en-US" sz="2400" dirty="0" err="1" smtClean="0"/>
              <a:t>Отдалечеността</a:t>
            </a:r>
            <a:r>
              <a:rPr lang="en-US" sz="2400" dirty="0" smtClean="0"/>
              <a:t> на </a:t>
            </a:r>
            <a:r>
              <a:rPr lang="en-US" sz="2400" dirty="0" err="1" smtClean="0"/>
              <a:t>Интеграционния</a:t>
            </a:r>
            <a:r>
              <a:rPr lang="en-US" sz="2400" dirty="0" smtClean="0"/>
              <a:t> </a:t>
            </a:r>
            <a:r>
              <a:rPr lang="en-US" sz="2400" dirty="0" err="1" smtClean="0"/>
              <a:t>център</a:t>
            </a:r>
            <a:r>
              <a:rPr lang="en-US" sz="2400" dirty="0" smtClean="0"/>
              <a:t> на ДАБ </a:t>
            </a:r>
            <a:r>
              <a:rPr lang="bg-BG" sz="2400" dirty="0" smtClean="0"/>
              <a:t>(вече закрит) </a:t>
            </a:r>
            <a:r>
              <a:rPr lang="en-US" sz="2400" dirty="0" err="1" smtClean="0"/>
              <a:t>за</a:t>
            </a:r>
            <a:r>
              <a:rPr lang="en-US" sz="2400" dirty="0" smtClean="0"/>
              <a:t> </a:t>
            </a:r>
            <a:r>
              <a:rPr lang="en-US" sz="2400" dirty="0" err="1" smtClean="0"/>
              <a:t>тези</a:t>
            </a:r>
            <a:r>
              <a:rPr lang="en-US" sz="2400" dirty="0" smtClean="0"/>
              <a:t>, </a:t>
            </a:r>
            <a:r>
              <a:rPr lang="en-US" sz="2400" dirty="0" err="1" smtClean="0"/>
              <a:t>които</a:t>
            </a:r>
            <a:r>
              <a:rPr lang="en-US" sz="2400" dirty="0" smtClean="0"/>
              <a:t> </a:t>
            </a:r>
            <a:r>
              <a:rPr lang="en-US" sz="2400" dirty="0" err="1" smtClean="0"/>
              <a:t>живеят</a:t>
            </a:r>
            <a:r>
              <a:rPr lang="en-US" sz="2400" dirty="0" smtClean="0"/>
              <a:t> на </a:t>
            </a:r>
            <a:r>
              <a:rPr lang="en-US" sz="2400" dirty="0" err="1" smtClean="0"/>
              <a:t>външен</a:t>
            </a:r>
            <a:r>
              <a:rPr lang="en-US" sz="2400" dirty="0" smtClean="0"/>
              <a:t> </a:t>
            </a:r>
            <a:r>
              <a:rPr lang="en-US" sz="2400" dirty="0" err="1" smtClean="0"/>
              <a:t>адрес</a:t>
            </a:r>
            <a:endParaRPr lang="bg-BG" sz="2400" dirty="0" smtClean="0"/>
          </a:p>
          <a:p>
            <a:r>
              <a:rPr lang="bg-BG" sz="2400" dirty="0" smtClean="0"/>
              <a:t>Напускане по собствено желание</a:t>
            </a:r>
          </a:p>
          <a:p>
            <a:pPr marL="0" indent="457200">
              <a:spcBef>
                <a:spcPct val="0"/>
              </a:spcBef>
              <a:buNone/>
              <a:tabLst>
                <a:tab pos="685800" algn="l"/>
              </a:tabLst>
              <a:defRPr/>
            </a:pPr>
            <a:endParaRPr lang="bg-BG" sz="2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C87BC4D1-FFC5-4EE2-9A42-9F16429020AD}" type="slidenum">
              <a:rPr lang="bg-BG" smtClean="0"/>
              <a:pPr>
                <a:defRPr/>
              </a:pPr>
              <a:t>6</a:t>
            </a:fld>
            <a:endParaRPr lang="bg-BG"/>
          </a:p>
        </p:txBody>
      </p:sp>
      <p:pic>
        <p:nvPicPr>
          <p:cNvPr id="21508" name="Picture 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47135" y="454174"/>
            <a:ext cx="1357313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832" y="557808"/>
            <a:ext cx="7005464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0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Защо</a:t>
            </a:r>
            <a:r>
              <a:rPr lang="ru-RU" sz="3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0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бежанците</a:t>
            </a:r>
            <a:r>
              <a:rPr lang="ru-RU" sz="3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не се </a:t>
            </a:r>
            <a:r>
              <a:rPr lang="ru-RU" sz="3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включват</a:t>
            </a:r>
            <a:r>
              <a:rPr lang="ru-RU" sz="3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в НПИБРБ</a:t>
            </a:r>
            <a:r>
              <a:rPr lang="ru-RU" sz="3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?</a:t>
            </a:r>
            <a:endParaRPr lang="bg-BG" sz="3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4824536"/>
          </a:xfrm>
        </p:spPr>
        <p:txBody>
          <a:bodyPr>
            <a:normAutofit/>
          </a:bodyPr>
          <a:lstStyle/>
          <a:p>
            <a:pPr marL="0" indent="457200" algn="just">
              <a:spcBef>
                <a:spcPct val="0"/>
              </a:spcBef>
              <a:buFont typeface="Arial" charset="0"/>
              <a:buNone/>
              <a:tabLst>
                <a:tab pos="685800" algn="l"/>
              </a:tabLst>
              <a:defRPr/>
            </a:pPr>
            <a:endParaRPr lang="ru-RU" sz="24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sz="2400" dirty="0" err="1" smtClean="0"/>
              <a:t>Недостатъчно</a:t>
            </a:r>
            <a:r>
              <a:rPr lang="en-US" sz="2400" dirty="0" smtClean="0"/>
              <a:t> </a:t>
            </a:r>
            <a:r>
              <a:rPr lang="en-US" sz="2400" dirty="0" err="1" smtClean="0"/>
              <a:t>средства</a:t>
            </a:r>
            <a:r>
              <a:rPr lang="en-US" sz="2400" dirty="0" smtClean="0"/>
              <a:t> </a:t>
            </a:r>
            <a:r>
              <a:rPr lang="en-US" sz="2400" dirty="0" err="1" smtClean="0"/>
              <a:t>за</a:t>
            </a:r>
            <a:r>
              <a:rPr lang="en-US" sz="2400" dirty="0" smtClean="0"/>
              <a:t> </a:t>
            </a:r>
            <a:r>
              <a:rPr lang="en-US" sz="2400" dirty="0" err="1" smtClean="0"/>
              <a:t>издръжка</a:t>
            </a:r>
            <a:r>
              <a:rPr lang="en-US" sz="2400" dirty="0" smtClean="0"/>
              <a:t>, </a:t>
            </a:r>
            <a:r>
              <a:rPr lang="en-US" sz="2400" dirty="0" err="1" smtClean="0"/>
              <a:t>осигурявани</a:t>
            </a:r>
            <a:r>
              <a:rPr lang="en-US" sz="2400" dirty="0" smtClean="0"/>
              <a:t> по НПИБРБ </a:t>
            </a:r>
            <a:endParaRPr lang="bg-BG" sz="2400" dirty="0" smtClean="0"/>
          </a:p>
          <a:p>
            <a:r>
              <a:rPr lang="en-US" sz="2400" dirty="0" err="1" smtClean="0"/>
              <a:t>Събиране</a:t>
            </a:r>
            <a:r>
              <a:rPr lang="en-US" sz="2400" dirty="0" smtClean="0"/>
              <a:t> на </a:t>
            </a:r>
            <a:r>
              <a:rPr lang="en-US" sz="2400" dirty="0" err="1" smtClean="0"/>
              <a:t>семейството</a:t>
            </a:r>
            <a:endParaRPr lang="bg-BG" sz="2400" dirty="0" smtClean="0"/>
          </a:p>
          <a:p>
            <a:r>
              <a:rPr lang="en-US" sz="2400" dirty="0" err="1" smtClean="0"/>
              <a:t>Недостатъчно</a:t>
            </a:r>
            <a:r>
              <a:rPr lang="en-US" sz="2400" dirty="0" smtClean="0"/>
              <a:t> </a:t>
            </a:r>
            <a:r>
              <a:rPr lang="en-US" sz="2400" dirty="0" err="1" smtClean="0"/>
              <a:t>доброто</a:t>
            </a:r>
            <a:r>
              <a:rPr lang="en-US" sz="2400" dirty="0" smtClean="0"/>
              <a:t> </a:t>
            </a:r>
            <a:r>
              <a:rPr lang="en-US" sz="2400" dirty="0" err="1" smtClean="0"/>
              <a:t>информиране</a:t>
            </a:r>
            <a:r>
              <a:rPr lang="en-US" sz="2400" dirty="0" smtClean="0"/>
              <a:t> на </a:t>
            </a:r>
            <a:r>
              <a:rPr lang="en-US" sz="2400" dirty="0" err="1" smtClean="0"/>
              <a:t>език</a:t>
            </a:r>
            <a:r>
              <a:rPr lang="bg-BG" sz="2400" dirty="0" smtClean="0"/>
              <a:t>,</a:t>
            </a:r>
            <a:r>
              <a:rPr lang="en-US" sz="2400" dirty="0" smtClean="0"/>
              <a:t> </a:t>
            </a:r>
            <a:r>
              <a:rPr lang="en-US" sz="2400" dirty="0" err="1" smtClean="0"/>
              <a:t>разбираем</a:t>
            </a:r>
            <a:r>
              <a:rPr lang="en-US" sz="2400" dirty="0" smtClean="0"/>
              <a:t> </a:t>
            </a:r>
            <a:r>
              <a:rPr lang="en-US" sz="2400" dirty="0" err="1" smtClean="0"/>
              <a:t>за</a:t>
            </a:r>
            <a:r>
              <a:rPr lang="en-US" sz="2400" dirty="0" smtClean="0"/>
              <a:t> </a:t>
            </a:r>
            <a:r>
              <a:rPr lang="bg-BG" sz="2400" dirty="0" smtClean="0"/>
              <a:t>получилите международна закрила лица</a:t>
            </a:r>
          </a:p>
          <a:p>
            <a:r>
              <a:rPr lang="en-US" sz="2400" dirty="0" err="1" smtClean="0"/>
              <a:t>Преминаване</a:t>
            </a:r>
            <a:r>
              <a:rPr lang="en-US" sz="2400" dirty="0" smtClean="0"/>
              <a:t> </a:t>
            </a:r>
            <a:r>
              <a:rPr lang="en-US" sz="2400" dirty="0" err="1" smtClean="0"/>
              <a:t>през</a:t>
            </a:r>
            <a:r>
              <a:rPr lang="en-US" sz="2400" dirty="0" smtClean="0"/>
              <a:t> </a:t>
            </a:r>
            <a:r>
              <a:rPr lang="en-US" sz="2400" dirty="0" err="1" smtClean="0"/>
              <a:t>професионалния</a:t>
            </a:r>
            <a:r>
              <a:rPr lang="en-US" sz="2400" dirty="0" smtClean="0"/>
              <a:t> </a:t>
            </a:r>
            <a:r>
              <a:rPr lang="en-US" sz="2400" dirty="0" err="1" smtClean="0"/>
              <a:t>курс</a:t>
            </a:r>
            <a:r>
              <a:rPr lang="en-US" sz="2400" dirty="0" smtClean="0"/>
              <a:t> и </a:t>
            </a:r>
            <a:r>
              <a:rPr lang="en-US" sz="2400" dirty="0" err="1" smtClean="0"/>
              <a:t>този</a:t>
            </a:r>
            <a:r>
              <a:rPr lang="en-US" sz="2400" dirty="0" smtClean="0"/>
              <a:t> по </a:t>
            </a:r>
            <a:r>
              <a:rPr lang="en-US" sz="2400" dirty="0" err="1" smtClean="0"/>
              <a:t>български</a:t>
            </a:r>
            <a:r>
              <a:rPr lang="en-US" sz="2400" dirty="0" smtClean="0"/>
              <a:t> </a:t>
            </a:r>
            <a:r>
              <a:rPr lang="en-US" sz="2400" dirty="0" err="1" smtClean="0"/>
              <a:t>език</a:t>
            </a:r>
            <a:r>
              <a:rPr lang="en-US" sz="2400" dirty="0" smtClean="0"/>
              <a:t> по </a:t>
            </a:r>
            <a:r>
              <a:rPr lang="en-US" sz="2400" dirty="0" err="1" smtClean="0"/>
              <a:t>време</a:t>
            </a:r>
            <a:r>
              <a:rPr lang="en-US" sz="2400" dirty="0" smtClean="0"/>
              <a:t> на </a:t>
            </a:r>
            <a:r>
              <a:rPr lang="en-US" sz="2400" dirty="0" err="1" smtClean="0"/>
              <a:t>процедурата</a:t>
            </a:r>
            <a:endParaRPr lang="bg-BG" sz="2400" dirty="0" smtClean="0"/>
          </a:p>
          <a:p>
            <a:pPr lvl="0"/>
            <a:r>
              <a:rPr lang="en-US" sz="2400" dirty="0" err="1" smtClean="0"/>
              <a:t>Липса</a:t>
            </a:r>
            <a:r>
              <a:rPr lang="en-US" sz="2400" dirty="0" smtClean="0"/>
              <a:t> на </a:t>
            </a:r>
            <a:r>
              <a:rPr lang="en-US" sz="2400" dirty="0" err="1" smtClean="0"/>
              <a:t>възможност</a:t>
            </a:r>
            <a:r>
              <a:rPr lang="en-US" sz="2400" dirty="0" smtClean="0"/>
              <a:t> </a:t>
            </a:r>
            <a:r>
              <a:rPr lang="en-US" sz="2400" dirty="0" err="1" smtClean="0"/>
              <a:t>за</a:t>
            </a:r>
            <a:r>
              <a:rPr lang="en-US" sz="2400" dirty="0" smtClean="0"/>
              <a:t> </a:t>
            </a:r>
            <a:r>
              <a:rPr lang="en-US" sz="2400" dirty="0" err="1" smtClean="0"/>
              <a:t>алтернативна</a:t>
            </a:r>
            <a:r>
              <a:rPr lang="en-US" sz="2400" dirty="0" smtClean="0"/>
              <a:t> </a:t>
            </a:r>
            <a:r>
              <a:rPr lang="en-US" sz="2400" dirty="0" err="1" smtClean="0"/>
              <a:t>форма</a:t>
            </a:r>
            <a:r>
              <a:rPr lang="en-US" sz="2400" dirty="0" smtClean="0"/>
              <a:t> на </a:t>
            </a:r>
            <a:r>
              <a:rPr lang="en-US" sz="2400" dirty="0" err="1" smtClean="0"/>
              <a:t>обучение</a:t>
            </a:r>
            <a:r>
              <a:rPr lang="en-US" sz="2400" dirty="0" smtClean="0"/>
              <a:t> </a:t>
            </a:r>
            <a:r>
              <a:rPr lang="en-US" sz="2400" dirty="0" err="1" smtClean="0"/>
              <a:t>при</a:t>
            </a:r>
            <a:r>
              <a:rPr lang="en-US" sz="2400" dirty="0" smtClean="0"/>
              <a:t> </a:t>
            </a:r>
            <a:r>
              <a:rPr lang="en-US" sz="2400" dirty="0" err="1" smtClean="0"/>
              <a:t>майки</a:t>
            </a:r>
            <a:r>
              <a:rPr lang="en-US" sz="2400" dirty="0" smtClean="0"/>
              <a:t> на </a:t>
            </a:r>
            <a:r>
              <a:rPr lang="en-US" sz="2400" dirty="0" err="1" smtClean="0"/>
              <a:t>новородени</a:t>
            </a:r>
            <a:r>
              <a:rPr lang="en-US" sz="2400" dirty="0" smtClean="0"/>
              <a:t> </a:t>
            </a:r>
            <a:endParaRPr lang="bg-BG" sz="2400" dirty="0" smtClean="0">
              <a:effectLst/>
            </a:endParaRPr>
          </a:p>
          <a:p>
            <a:pPr marL="0" indent="457200">
              <a:spcBef>
                <a:spcPct val="0"/>
              </a:spcBef>
              <a:buNone/>
              <a:tabLst>
                <a:tab pos="685800" algn="l"/>
              </a:tabLst>
              <a:defRPr/>
            </a:pPr>
            <a:endParaRPr lang="bg-BG" sz="2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C87BC4D1-FFC5-4EE2-9A42-9F16429020AD}" type="slidenum">
              <a:rPr lang="bg-BG" smtClean="0"/>
              <a:pPr>
                <a:defRPr/>
              </a:pPr>
              <a:t>7</a:t>
            </a:fld>
            <a:endParaRPr lang="bg-BG"/>
          </a:p>
        </p:txBody>
      </p:sp>
      <p:pic>
        <p:nvPicPr>
          <p:cNvPr id="21508" name="Picture 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47135" y="454174"/>
            <a:ext cx="1357313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832" y="557808"/>
            <a:ext cx="7005464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Управление на НПИБРБ</a:t>
            </a:r>
            <a:endParaRPr lang="bg-BG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824536"/>
          </a:xfrm>
        </p:spPr>
        <p:txBody>
          <a:bodyPr>
            <a:noAutofit/>
          </a:bodyPr>
          <a:lstStyle/>
          <a:p>
            <a:pPr marL="0" indent="457200" algn="just">
              <a:spcBef>
                <a:spcPct val="0"/>
              </a:spcBef>
              <a:buFont typeface="Arial" charset="0"/>
              <a:buNone/>
              <a:tabLst>
                <a:tab pos="685800" algn="l"/>
              </a:tabLst>
              <a:defRPr/>
            </a:pPr>
            <a:endParaRPr lang="ru-RU" sz="26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sz="2600" b="1" dirty="0" err="1" smtClean="0">
                <a:solidFill>
                  <a:schemeClr val="accent6">
                    <a:lumMod val="75000"/>
                  </a:schemeClr>
                </a:solidFill>
              </a:rPr>
              <a:t>Финансиране</a:t>
            </a:r>
            <a:r>
              <a:rPr lang="en-US" sz="26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bg-BG" sz="2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2600" b="1" dirty="0" err="1" smtClean="0">
                <a:solidFill>
                  <a:schemeClr val="accent6">
                    <a:lumMod val="75000"/>
                  </a:schemeClr>
                </a:solidFill>
              </a:rPr>
              <a:t>Изпълнение</a:t>
            </a:r>
            <a:endParaRPr lang="bg-BG" sz="2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US" sz="2600" dirty="0" err="1" smtClean="0"/>
              <a:t>Липсва</a:t>
            </a:r>
            <a:r>
              <a:rPr lang="en-US" sz="2600" dirty="0" smtClean="0"/>
              <a:t> </a:t>
            </a:r>
            <a:r>
              <a:rPr lang="en-US" sz="2600" dirty="0" err="1" smtClean="0"/>
              <a:t>междуинституционална</a:t>
            </a:r>
            <a:r>
              <a:rPr lang="en-US" sz="2600" dirty="0" smtClean="0"/>
              <a:t> </a:t>
            </a:r>
            <a:r>
              <a:rPr lang="en-US" sz="2600" dirty="0" err="1" smtClean="0"/>
              <a:t>координация</a:t>
            </a:r>
            <a:endParaRPr lang="bg-BG" sz="2600" dirty="0" smtClean="0"/>
          </a:p>
          <a:p>
            <a:pPr lvl="1"/>
            <a:r>
              <a:rPr lang="en-US" sz="2600" dirty="0" err="1" smtClean="0"/>
              <a:t>Ограничен</a:t>
            </a:r>
            <a:r>
              <a:rPr lang="en-US" sz="2600" dirty="0" smtClean="0"/>
              <a:t> </a:t>
            </a:r>
            <a:r>
              <a:rPr lang="en-US" sz="2600" dirty="0" err="1" smtClean="0"/>
              <a:t>човешки</a:t>
            </a:r>
            <a:r>
              <a:rPr lang="en-US" sz="2600" dirty="0" smtClean="0"/>
              <a:t> </a:t>
            </a:r>
            <a:r>
              <a:rPr lang="en-US" sz="2600" dirty="0" err="1" smtClean="0"/>
              <a:t>ресурс</a:t>
            </a:r>
            <a:endParaRPr lang="bg-BG" sz="2600" dirty="0" smtClean="0"/>
          </a:p>
          <a:p>
            <a:pPr lvl="1"/>
            <a:r>
              <a:rPr lang="en-US" sz="2600" dirty="0" err="1" smtClean="0"/>
              <a:t>Тежък</a:t>
            </a:r>
            <a:r>
              <a:rPr lang="en-US" sz="2600" dirty="0" smtClean="0"/>
              <a:t> </a:t>
            </a:r>
            <a:r>
              <a:rPr lang="en-US" sz="2600" dirty="0" err="1" smtClean="0"/>
              <a:t>бюрократичен</a:t>
            </a:r>
            <a:r>
              <a:rPr lang="en-US" sz="2600" dirty="0" smtClean="0"/>
              <a:t> </a:t>
            </a:r>
            <a:r>
              <a:rPr lang="en-US" sz="2600" dirty="0" err="1" smtClean="0"/>
              <a:t>процес</a:t>
            </a:r>
            <a:endParaRPr lang="bg-BG" sz="2600" dirty="0" smtClean="0"/>
          </a:p>
          <a:p>
            <a:pPr lvl="1"/>
            <a:r>
              <a:rPr lang="en-US" sz="2600" dirty="0" err="1" smtClean="0"/>
              <a:t>Липса</a:t>
            </a:r>
            <a:r>
              <a:rPr lang="en-US" sz="2600" dirty="0" smtClean="0"/>
              <a:t> на </a:t>
            </a:r>
            <a:r>
              <a:rPr lang="en-US" sz="2600" dirty="0" err="1" smtClean="0"/>
              <a:t>електронен</a:t>
            </a:r>
            <a:r>
              <a:rPr lang="en-US" sz="2600" dirty="0" smtClean="0"/>
              <a:t> </a:t>
            </a:r>
            <a:r>
              <a:rPr lang="en-US" sz="2600" dirty="0" err="1" smtClean="0"/>
              <a:t>документооборот</a:t>
            </a:r>
            <a:endParaRPr lang="bg-BG" sz="2600" dirty="0" smtClean="0"/>
          </a:p>
          <a:p>
            <a:r>
              <a:rPr lang="en-US" sz="2600" b="1" dirty="0" err="1" smtClean="0">
                <a:solidFill>
                  <a:schemeClr val="accent6">
                    <a:lumMod val="75000"/>
                  </a:schemeClr>
                </a:solidFill>
              </a:rPr>
              <a:t>Регулярно</a:t>
            </a:r>
            <a:r>
              <a:rPr lang="en-US" sz="26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600" b="1" dirty="0" err="1" smtClean="0">
                <a:solidFill>
                  <a:schemeClr val="accent6">
                    <a:lumMod val="75000"/>
                  </a:schemeClr>
                </a:solidFill>
              </a:rPr>
              <a:t>отчитане</a:t>
            </a:r>
            <a:r>
              <a:rPr lang="en-US" sz="2600" b="1" dirty="0" smtClean="0">
                <a:solidFill>
                  <a:schemeClr val="accent6">
                    <a:lumMod val="75000"/>
                  </a:schemeClr>
                </a:solidFill>
              </a:rPr>
              <a:t> на </a:t>
            </a:r>
            <a:r>
              <a:rPr lang="en-US" sz="2600" b="1" dirty="0" err="1" smtClean="0">
                <a:solidFill>
                  <a:schemeClr val="accent6">
                    <a:lumMod val="75000"/>
                  </a:schemeClr>
                </a:solidFill>
              </a:rPr>
              <a:t>дейността</a:t>
            </a:r>
            <a:r>
              <a:rPr lang="en-US" sz="2600" b="1" dirty="0" smtClean="0">
                <a:solidFill>
                  <a:schemeClr val="accent6">
                    <a:lumMod val="75000"/>
                  </a:schemeClr>
                </a:solidFill>
              </a:rPr>
              <a:t> и </a:t>
            </a:r>
            <a:r>
              <a:rPr lang="en-US" sz="2600" b="1" dirty="0" err="1" smtClean="0">
                <a:solidFill>
                  <a:schemeClr val="accent6">
                    <a:lumMod val="75000"/>
                  </a:schemeClr>
                </a:solidFill>
              </a:rPr>
              <a:t>анализ</a:t>
            </a:r>
            <a:r>
              <a:rPr lang="en-US" sz="26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bg-BG" sz="2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2600" b="1" dirty="0" err="1" smtClean="0">
                <a:solidFill>
                  <a:schemeClr val="accent6">
                    <a:lumMod val="75000"/>
                  </a:schemeClr>
                </a:solidFill>
              </a:rPr>
              <a:t>Лобиране</a:t>
            </a:r>
            <a:r>
              <a:rPr lang="en-US" sz="2600" b="1" dirty="0" smtClean="0">
                <a:solidFill>
                  <a:schemeClr val="accent6">
                    <a:lumMod val="75000"/>
                  </a:schemeClr>
                </a:solidFill>
              </a:rPr>
              <a:t> на </a:t>
            </a:r>
            <a:r>
              <a:rPr lang="en-US" sz="2600" b="1" dirty="0" err="1" smtClean="0">
                <a:solidFill>
                  <a:schemeClr val="accent6">
                    <a:lumMod val="75000"/>
                  </a:schemeClr>
                </a:solidFill>
              </a:rPr>
              <a:t>осъществяване</a:t>
            </a:r>
            <a:r>
              <a:rPr lang="en-US" sz="2600" b="1" dirty="0" smtClean="0">
                <a:solidFill>
                  <a:schemeClr val="accent6">
                    <a:lumMod val="75000"/>
                  </a:schemeClr>
                </a:solidFill>
              </a:rPr>
              <a:t> на </a:t>
            </a:r>
            <a:r>
              <a:rPr lang="en-US" sz="2600" b="1" dirty="0" err="1" smtClean="0">
                <a:solidFill>
                  <a:schemeClr val="accent6">
                    <a:lumMod val="75000"/>
                  </a:schemeClr>
                </a:solidFill>
              </a:rPr>
              <a:t>приоритетни</a:t>
            </a:r>
            <a:r>
              <a:rPr lang="en-US" sz="26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600" b="1" dirty="0" err="1" smtClean="0">
                <a:solidFill>
                  <a:schemeClr val="accent6">
                    <a:lumMod val="75000"/>
                  </a:schemeClr>
                </a:solidFill>
              </a:rPr>
              <a:t>мерки</a:t>
            </a:r>
            <a:endParaRPr lang="bg-BG" sz="2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457200">
              <a:spcBef>
                <a:spcPct val="0"/>
              </a:spcBef>
              <a:buNone/>
              <a:tabLst>
                <a:tab pos="685800" algn="l"/>
              </a:tabLst>
              <a:defRPr/>
            </a:pPr>
            <a:endParaRPr lang="bg-BG" sz="26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C87BC4D1-FFC5-4EE2-9A42-9F16429020AD}" type="slidenum">
              <a:rPr lang="bg-BG" smtClean="0"/>
              <a:pPr>
                <a:defRPr/>
              </a:pPr>
              <a:t>8</a:t>
            </a:fld>
            <a:endParaRPr lang="bg-BG"/>
          </a:p>
        </p:txBody>
      </p:sp>
      <p:pic>
        <p:nvPicPr>
          <p:cNvPr id="21508" name="Picture 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47135" y="454174"/>
            <a:ext cx="1357313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832" y="404664"/>
            <a:ext cx="7005464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Препоръки</a:t>
            </a:r>
            <a:r>
              <a:rPr lang="ru-RU" sz="3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за </a:t>
            </a:r>
            <a:r>
              <a:rPr lang="ru-RU" sz="3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интеграционните</a:t>
            </a:r>
            <a:r>
              <a:rPr lang="ru-RU" sz="3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мерки</a:t>
            </a:r>
            <a:endParaRPr lang="bg-BG" sz="3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824536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2400" dirty="0" err="1" smtClean="0"/>
              <a:t>Еднократната</a:t>
            </a:r>
            <a:r>
              <a:rPr lang="en-US" sz="2400" dirty="0" smtClean="0"/>
              <a:t> </a:t>
            </a:r>
            <a:r>
              <a:rPr lang="en-US" sz="2400" dirty="0" err="1" smtClean="0"/>
              <a:t>социална</a:t>
            </a:r>
            <a:r>
              <a:rPr lang="en-US" sz="2400" dirty="0" smtClean="0"/>
              <a:t> </a:t>
            </a:r>
            <a:r>
              <a:rPr lang="en-US" sz="2400" dirty="0" err="1" smtClean="0"/>
              <a:t>помощ</a:t>
            </a:r>
            <a:r>
              <a:rPr lang="en-US" sz="2400" dirty="0" smtClean="0"/>
              <a:t> </a:t>
            </a:r>
            <a:r>
              <a:rPr lang="bg-BG" sz="2400" dirty="0" smtClean="0"/>
              <a:t>- 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</a:rPr>
              <a:t>по-</a:t>
            </a:r>
            <a:r>
              <a:rPr lang="en-US" sz="2200" b="1" dirty="0" err="1" smtClean="0">
                <a:solidFill>
                  <a:schemeClr val="accent6">
                    <a:lumMod val="75000"/>
                  </a:schemeClr>
                </a:solidFill>
              </a:rPr>
              <a:t>рано</a:t>
            </a:r>
            <a:endParaRPr lang="en-US" sz="22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0"/>
            <a:r>
              <a:rPr lang="en-US" sz="2400" dirty="0" err="1" smtClean="0"/>
              <a:t>Събирането</a:t>
            </a:r>
            <a:r>
              <a:rPr lang="en-US" sz="2400" dirty="0" smtClean="0"/>
              <a:t> на </a:t>
            </a:r>
            <a:r>
              <a:rPr lang="en-US" sz="2400" dirty="0" err="1" smtClean="0"/>
              <a:t>семейството</a:t>
            </a:r>
            <a:r>
              <a:rPr lang="en-US" sz="2400" dirty="0" smtClean="0"/>
              <a:t> </a:t>
            </a:r>
            <a:r>
              <a:rPr lang="en-US" sz="2400" dirty="0" err="1" smtClean="0"/>
              <a:t>да</a:t>
            </a:r>
            <a:r>
              <a:rPr lang="en-US" sz="2400" dirty="0" smtClean="0"/>
              <a:t> </a:t>
            </a:r>
            <a:r>
              <a:rPr lang="bg-BG" sz="2400" dirty="0" smtClean="0"/>
              <a:t>стане </a:t>
            </a:r>
            <a:r>
              <a:rPr lang="en-US" sz="2400" dirty="0" err="1" smtClean="0"/>
              <a:t>основателна</a:t>
            </a:r>
            <a:r>
              <a:rPr lang="en-US" sz="2400" dirty="0" smtClean="0"/>
              <a:t> </a:t>
            </a:r>
            <a:r>
              <a:rPr lang="en-US" sz="2400" dirty="0" err="1" smtClean="0"/>
              <a:t>причина</a:t>
            </a:r>
            <a:r>
              <a:rPr lang="en-US" sz="2400" dirty="0" smtClean="0"/>
              <a:t> </a:t>
            </a:r>
            <a:r>
              <a:rPr lang="en-US" sz="2400" dirty="0" err="1" smtClean="0"/>
              <a:t>за</a:t>
            </a:r>
            <a:r>
              <a:rPr lang="en-US" sz="2400" dirty="0" smtClean="0"/>
              <a:t> </a:t>
            </a:r>
            <a:r>
              <a:rPr lang="en-US" sz="2400" dirty="0" err="1" smtClean="0"/>
              <a:t>забавен</a:t>
            </a:r>
            <a:r>
              <a:rPr lang="en-US" sz="2400" dirty="0" smtClean="0"/>
              <a:t> </a:t>
            </a:r>
            <a:r>
              <a:rPr lang="en-US" sz="2400" dirty="0" err="1" smtClean="0"/>
              <a:t>старт</a:t>
            </a:r>
            <a:r>
              <a:rPr lang="en-US" sz="2400" dirty="0" smtClean="0"/>
              <a:t> в </a:t>
            </a:r>
            <a:r>
              <a:rPr lang="en-US" sz="2400" dirty="0" err="1" smtClean="0"/>
              <a:t>програмата</a:t>
            </a:r>
            <a:r>
              <a:rPr lang="en-US" sz="2400" dirty="0" smtClean="0"/>
              <a:t> </a:t>
            </a:r>
          </a:p>
          <a:p>
            <a:pPr lvl="0"/>
            <a:r>
              <a:rPr lang="bg-BG" sz="2400" dirty="0" smtClean="0"/>
              <a:t>По-продължителни</a:t>
            </a:r>
            <a:r>
              <a:rPr lang="en-US" sz="2400" dirty="0" smtClean="0"/>
              <a:t> </a:t>
            </a:r>
            <a:r>
              <a:rPr lang="en-US" sz="2400" dirty="0" err="1" smtClean="0"/>
              <a:t>курсове</a:t>
            </a:r>
            <a:r>
              <a:rPr lang="en-US" sz="2400" dirty="0" smtClean="0"/>
              <a:t> по </a:t>
            </a:r>
            <a:r>
              <a:rPr lang="en-US" sz="2400" dirty="0" err="1" smtClean="0"/>
              <a:t>български</a:t>
            </a:r>
            <a:r>
              <a:rPr lang="en-US" sz="2400" dirty="0" smtClean="0"/>
              <a:t> </a:t>
            </a:r>
            <a:r>
              <a:rPr lang="en-US" sz="2400" dirty="0" err="1" smtClean="0"/>
              <a:t>език</a:t>
            </a:r>
            <a:r>
              <a:rPr lang="en-US" sz="2400" dirty="0" smtClean="0"/>
              <a:t> и </a:t>
            </a:r>
            <a:r>
              <a:rPr lang="en-US" sz="2400" dirty="0" err="1" smtClean="0"/>
              <a:t>професионално</a:t>
            </a:r>
            <a:r>
              <a:rPr lang="en-US" sz="2400" dirty="0" smtClean="0"/>
              <a:t> </a:t>
            </a:r>
            <a:r>
              <a:rPr lang="en-US" sz="2400" dirty="0" err="1" smtClean="0"/>
              <a:t>ориентиране</a:t>
            </a:r>
            <a:r>
              <a:rPr lang="bg-BG" sz="2400" dirty="0" smtClean="0"/>
              <a:t> – </a:t>
            </a:r>
            <a:r>
              <a:rPr lang="bg-BG" sz="2200" b="1" dirty="0" smtClean="0">
                <a:solidFill>
                  <a:schemeClr val="accent6">
                    <a:lumMod val="75000"/>
                  </a:schemeClr>
                </a:solidFill>
              </a:rPr>
              <a:t>поне до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</a:rPr>
              <a:t> 1 </a:t>
            </a:r>
            <a:r>
              <a:rPr lang="en-US" sz="2200" b="1" dirty="0" err="1" smtClean="0">
                <a:solidFill>
                  <a:schemeClr val="accent6">
                    <a:lumMod val="75000"/>
                  </a:schemeClr>
                </a:solidFill>
              </a:rPr>
              <a:t>година</a:t>
            </a:r>
            <a:endParaRPr lang="en-US" sz="22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0"/>
            <a:r>
              <a:rPr lang="bg-BG" sz="2400" dirty="0" smtClean="0"/>
              <a:t>П</a:t>
            </a:r>
            <a:r>
              <a:rPr lang="en-US" sz="2400" dirty="0" err="1" smtClean="0"/>
              <a:t>редоставянето</a:t>
            </a:r>
            <a:r>
              <a:rPr lang="en-US" sz="2400" dirty="0" smtClean="0"/>
              <a:t> на </a:t>
            </a:r>
            <a:r>
              <a:rPr lang="en-US" sz="2400" dirty="0" err="1" smtClean="0"/>
              <a:t>повече</a:t>
            </a:r>
            <a:r>
              <a:rPr lang="en-US" sz="2400" dirty="0" smtClean="0"/>
              <a:t> </a:t>
            </a:r>
            <a:r>
              <a:rPr lang="en-US" sz="2400" dirty="0" err="1" smtClean="0"/>
              <a:t>курсове</a:t>
            </a:r>
            <a:r>
              <a:rPr lang="en-US" sz="2400" dirty="0" smtClean="0"/>
              <a:t> по </a:t>
            </a:r>
            <a:r>
              <a:rPr lang="en-US" sz="2400" dirty="0" err="1" smtClean="0"/>
              <a:t>професионално</a:t>
            </a:r>
            <a:r>
              <a:rPr lang="en-US" sz="2400" dirty="0" smtClean="0"/>
              <a:t> </a:t>
            </a:r>
            <a:r>
              <a:rPr lang="en-US" sz="2400" dirty="0" err="1" smtClean="0"/>
              <a:t>ориентиране</a:t>
            </a:r>
            <a:r>
              <a:rPr lang="bg-BG" sz="2400" dirty="0" smtClean="0"/>
              <a:t> (чрез АЗ)</a:t>
            </a:r>
            <a:r>
              <a:rPr lang="en-US" sz="2400" dirty="0" smtClean="0"/>
              <a:t>, в </a:t>
            </a:r>
            <a:r>
              <a:rPr lang="en-US" sz="2400" dirty="0" err="1" smtClean="0"/>
              <a:t>зависимост</a:t>
            </a:r>
            <a:r>
              <a:rPr lang="en-US" sz="2400" dirty="0" smtClean="0"/>
              <a:t> </a:t>
            </a:r>
            <a:r>
              <a:rPr lang="en-US" sz="2400" dirty="0" err="1" smtClean="0"/>
              <a:t>от</a:t>
            </a:r>
            <a:r>
              <a:rPr lang="en-US" sz="2400" dirty="0" smtClean="0"/>
              <a:t> </a:t>
            </a:r>
            <a:r>
              <a:rPr lang="en-US" sz="2400" dirty="0" err="1" smtClean="0"/>
              <a:t>търсенето</a:t>
            </a:r>
            <a:r>
              <a:rPr lang="en-US" sz="2400" dirty="0" smtClean="0"/>
              <a:t> на </a:t>
            </a:r>
            <a:r>
              <a:rPr lang="en-US" sz="2400" dirty="0" err="1" smtClean="0"/>
              <a:t>пазара</a:t>
            </a:r>
            <a:r>
              <a:rPr lang="en-US" sz="2400" dirty="0" smtClean="0"/>
              <a:t> на </a:t>
            </a:r>
            <a:r>
              <a:rPr lang="en-US" sz="2400" dirty="0" err="1" smtClean="0"/>
              <a:t>труда</a:t>
            </a:r>
            <a:endParaRPr lang="en-US" sz="2400" dirty="0" smtClean="0"/>
          </a:p>
          <a:p>
            <a:pPr lvl="0"/>
            <a:r>
              <a:rPr lang="bg-BG" sz="2400" dirty="0" smtClean="0"/>
              <a:t>П</a:t>
            </a:r>
            <a:r>
              <a:rPr lang="en-US" sz="2400" dirty="0" err="1" smtClean="0"/>
              <a:t>овече</a:t>
            </a:r>
            <a:r>
              <a:rPr lang="en-US" sz="2400" dirty="0" smtClean="0"/>
              <a:t> </a:t>
            </a:r>
            <a:r>
              <a:rPr lang="en-US" sz="2400" dirty="0" err="1" smtClean="0"/>
              <a:t>специализирани</a:t>
            </a:r>
            <a:r>
              <a:rPr lang="en-US" sz="2400" dirty="0" smtClean="0"/>
              <a:t> </a:t>
            </a:r>
            <a:r>
              <a:rPr lang="en-US" sz="2400" dirty="0" err="1" smtClean="0"/>
              <a:t>мерки</a:t>
            </a:r>
            <a:r>
              <a:rPr lang="en-US" sz="2400" dirty="0" smtClean="0"/>
              <a:t> </a:t>
            </a:r>
            <a:r>
              <a:rPr lang="en-US" sz="2400" dirty="0" err="1" smtClean="0"/>
              <a:t>за</a:t>
            </a:r>
            <a:r>
              <a:rPr lang="en-US" sz="2400" dirty="0" smtClean="0"/>
              <a:t> </a:t>
            </a:r>
            <a:r>
              <a:rPr lang="en-US" sz="2400" dirty="0" err="1" smtClean="0"/>
              <a:t>уязвимите</a:t>
            </a:r>
            <a:r>
              <a:rPr lang="en-US" sz="2400" dirty="0" smtClean="0"/>
              <a:t> </a:t>
            </a:r>
            <a:r>
              <a:rPr lang="en-US" sz="2400" dirty="0" err="1" smtClean="0"/>
              <a:t>групи</a:t>
            </a:r>
            <a:r>
              <a:rPr lang="en-US" sz="2400" dirty="0" smtClean="0"/>
              <a:t> </a:t>
            </a:r>
            <a:r>
              <a:rPr lang="en-US" sz="2400" dirty="0" err="1" smtClean="0"/>
              <a:t>бежанци</a:t>
            </a:r>
            <a:endParaRPr lang="en-US" sz="2400" dirty="0" smtClean="0"/>
          </a:p>
          <a:p>
            <a:pPr lvl="0"/>
            <a:r>
              <a:rPr lang="en-US" sz="2400" dirty="0" err="1" smtClean="0"/>
              <a:t>Да</a:t>
            </a:r>
            <a:r>
              <a:rPr lang="en-US" sz="2400" dirty="0" smtClean="0"/>
              <a:t> </a:t>
            </a:r>
            <a:r>
              <a:rPr lang="en-US" sz="2400" dirty="0" err="1" smtClean="0"/>
              <a:t>се</a:t>
            </a:r>
            <a:r>
              <a:rPr lang="en-US" sz="2400" dirty="0" smtClean="0"/>
              <a:t> </a:t>
            </a:r>
            <a:r>
              <a:rPr lang="en-US" sz="2400" dirty="0" err="1" smtClean="0"/>
              <a:t>използват</a:t>
            </a:r>
            <a:r>
              <a:rPr lang="en-US" sz="2400" dirty="0" smtClean="0"/>
              <a:t> </a:t>
            </a:r>
            <a:r>
              <a:rPr lang="en-US" sz="2400" dirty="0" err="1" smtClean="0"/>
              <a:t>повече</a:t>
            </a:r>
            <a:r>
              <a:rPr lang="en-US" sz="2400" dirty="0" smtClean="0"/>
              <a:t> </a:t>
            </a:r>
            <a:r>
              <a:rPr lang="en-US" sz="2400" dirty="0" err="1" smtClean="0"/>
              <a:t>съществуващи</a:t>
            </a:r>
            <a:r>
              <a:rPr lang="en-US" sz="2400" dirty="0" smtClean="0"/>
              <a:t> </a:t>
            </a:r>
            <a:r>
              <a:rPr lang="en-US" sz="2400" dirty="0" err="1" smtClean="0"/>
              <a:t>добри</a:t>
            </a:r>
            <a:r>
              <a:rPr lang="en-US" sz="2400" dirty="0" smtClean="0"/>
              <a:t> </a:t>
            </a:r>
            <a:r>
              <a:rPr lang="en-US" sz="2400" dirty="0" err="1" smtClean="0"/>
              <a:t>безплатни</a:t>
            </a:r>
            <a:r>
              <a:rPr lang="en-US" sz="2400" dirty="0" smtClean="0"/>
              <a:t> </a:t>
            </a:r>
            <a:r>
              <a:rPr lang="en-US" sz="2400" dirty="0" err="1" smtClean="0"/>
              <a:t>или</a:t>
            </a:r>
            <a:r>
              <a:rPr lang="en-US" sz="2400" dirty="0" smtClean="0"/>
              <a:t> </a:t>
            </a:r>
            <a:r>
              <a:rPr lang="en-US" sz="2400" dirty="0" err="1" smtClean="0"/>
              <a:t>доброволчески</a:t>
            </a:r>
            <a:r>
              <a:rPr lang="en-US" sz="2400" dirty="0" smtClean="0"/>
              <a:t> </a:t>
            </a:r>
            <a:r>
              <a:rPr lang="en-US" sz="2400" dirty="0" err="1" smtClean="0"/>
              <a:t>практики</a:t>
            </a:r>
            <a:r>
              <a:rPr lang="en-US" sz="2400" dirty="0" smtClean="0"/>
              <a:t>, </a:t>
            </a:r>
            <a:r>
              <a:rPr lang="en-US" sz="2400" dirty="0" err="1" smtClean="0"/>
              <a:t>които</a:t>
            </a:r>
            <a:r>
              <a:rPr lang="en-US" sz="2400" dirty="0" smtClean="0"/>
              <a:t> </a:t>
            </a:r>
            <a:r>
              <a:rPr lang="en-US" sz="2400" dirty="0" err="1" smtClean="0"/>
              <a:t>не</a:t>
            </a:r>
            <a:r>
              <a:rPr lang="en-US" sz="2400" dirty="0" smtClean="0"/>
              <a:t> </a:t>
            </a:r>
            <a:r>
              <a:rPr lang="en-US" sz="2400" dirty="0" err="1" smtClean="0"/>
              <a:t>изискват</a:t>
            </a:r>
            <a:r>
              <a:rPr lang="en-US" sz="2400" dirty="0" smtClean="0"/>
              <a:t> </a:t>
            </a:r>
            <a:r>
              <a:rPr lang="en-US" sz="2400" dirty="0" err="1" smtClean="0"/>
              <a:t>финансов</a:t>
            </a:r>
            <a:r>
              <a:rPr lang="en-US" sz="2400" dirty="0" smtClean="0"/>
              <a:t> </a:t>
            </a:r>
            <a:r>
              <a:rPr lang="en-US" sz="2400" dirty="0" err="1" smtClean="0"/>
              <a:t>ресурс</a:t>
            </a:r>
            <a:endParaRPr lang="bg-BG" sz="2400" dirty="0" smtClean="0"/>
          </a:p>
          <a:p>
            <a:pPr lvl="0"/>
            <a:r>
              <a:rPr lang="en-US" sz="2400" dirty="0" err="1" smtClean="0"/>
              <a:t>Да</a:t>
            </a:r>
            <a:r>
              <a:rPr lang="en-US" sz="2400" dirty="0" smtClean="0"/>
              <a:t> </a:t>
            </a:r>
            <a:r>
              <a:rPr lang="en-US" sz="2400" dirty="0" err="1" smtClean="0"/>
              <a:t>се</a:t>
            </a:r>
            <a:r>
              <a:rPr lang="en-US" sz="2400" dirty="0" smtClean="0"/>
              <a:t> </a:t>
            </a:r>
            <a:r>
              <a:rPr lang="en-US" sz="2400" dirty="0" err="1" smtClean="0"/>
              <a:t>работи</a:t>
            </a:r>
            <a:r>
              <a:rPr lang="en-US" sz="2400" dirty="0" smtClean="0"/>
              <a:t> по-</a:t>
            </a:r>
            <a:r>
              <a:rPr lang="en-US" sz="2400" dirty="0" err="1" smtClean="0"/>
              <a:t>активно</a:t>
            </a:r>
            <a:r>
              <a:rPr lang="en-US" sz="2400" dirty="0" smtClean="0"/>
              <a:t> с </a:t>
            </a:r>
            <a:r>
              <a:rPr lang="bg-BG" sz="2400" dirty="0" smtClean="0"/>
              <a:t>н</a:t>
            </a:r>
            <a:r>
              <a:rPr lang="en-US" sz="2400" dirty="0" err="1" smtClean="0"/>
              <a:t>ационалния</a:t>
            </a:r>
            <a:r>
              <a:rPr lang="en-US" sz="2400" dirty="0" smtClean="0"/>
              <a:t> </a:t>
            </a:r>
            <a:r>
              <a:rPr lang="bg-BG" sz="2400" dirty="0" err="1"/>
              <a:t>о</a:t>
            </a:r>
            <a:r>
              <a:rPr lang="en-US" sz="2400" dirty="0" err="1" smtClean="0"/>
              <a:t>мбудсман</a:t>
            </a:r>
            <a:r>
              <a:rPr lang="en-US" sz="2400" dirty="0" smtClean="0"/>
              <a:t>, </a:t>
            </a:r>
            <a:r>
              <a:rPr lang="en-US" sz="2400" dirty="0" err="1" smtClean="0"/>
              <a:t>ко</a:t>
            </a:r>
            <a:r>
              <a:rPr lang="bg-BG" sz="2400" dirty="0" smtClean="0"/>
              <a:t>й</a:t>
            </a:r>
            <a:r>
              <a:rPr lang="en-US" sz="2400" dirty="0" err="1" smtClean="0"/>
              <a:t>то</a:t>
            </a:r>
            <a:r>
              <a:rPr lang="en-US" sz="2400" dirty="0" smtClean="0"/>
              <a:t> </a:t>
            </a:r>
            <a:r>
              <a:rPr lang="en-US" sz="2400" dirty="0" err="1" smtClean="0"/>
              <a:t>да</a:t>
            </a:r>
            <a:r>
              <a:rPr lang="en-US" sz="2400" dirty="0" smtClean="0"/>
              <a:t> </a:t>
            </a:r>
            <a:r>
              <a:rPr lang="en-US" sz="2400" dirty="0" err="1" smtClean="0"/>
              <a:t>съдейства</a:t>
            </a:r>
            <a:r>
              <a:rPr lang="en-US" sz="2400" dirty="0" smtClean="0"/>
              <a:t> </a:t>
            </a:r>
            <a:r>
              <a:rPr lang="en-US" sz="2400" dirty="0" err="1" smtClean="0"/>
              <a:t>за</a:t>
            </a:r>
            <a:r>
              <a:rPr lang="en-US" sz="2400" dirty="0" smtClean="0"/>
              <a:t> </a:t>
            </a:r>
            <a:r>
              <a:rPr lang="en-US" sz="2400" dirty="0" err="1" smtClean="0"/>
              <a:t>привличане</a:t>
            </a:r>
            <a:r>
              <a:rPr lang="en-US" sz="2400" dirty="0" smtClean="0"/>
              <a:t> </a:t>
            </a:r>
            <a:r>
              <a:rPr lang="en-US" sz="2400" dirty="0" err="1" smtClean="0"/>
              <a:t>вниманието</a:t>
            </a:r>
            <a:r>
              <a:rPr lang="en-US" sz="2400" dirty="0" smtClean="0"/>
              <a:t> на </a:t>
            </a:r>
            <a:r>
              <a:rPr lang="en-US" sz="2400" dirty="0" err="1" smtClean="0"/>
              <a:t>общините</a:t>
            </a:r>
            <a:r>
              <a:rPr lang="en-US" sz="2400" dirty="0" smtClean="0"/>
              <a:t> </a:t>
            </a:r>
            <a:r>
              <a:rPr lang="en-US" sz="2400" dirty="0" err="1" smtClean="0"/>
              <a:t>чрез</a:t>
            </a:r>
            <a:r>
              <a:rPr lang="en-US" sz="2400" dirty="0" smtClean="0"/>
              <a:t> </a:t>
            </a:r>
            <a:r>
              <a:rPr lang="en-US" sz="2400" dirty="0" err="1" smtClean="0"/>
              <a:t>местните</a:t>
            </a:r>
            <a:r>
              <a:rPr lang="en-US" sz="2400" dirty="0" smtClean="0"/>
              <a:t> </a:t>
            </a:r>
            <a:r>
              <a:rPr lang="en-US" sz="2400" dirty="0" err="1" smtClean="0"/>
              <a:t>омбудсмани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C87BC4D1-FFC5-4EE2-9A42-9F16429020AD}" type="slidenum">
              <a:rPr lang="bg-BG" smtClean="0"/>
              <a:pPr>
                <a:defRPr/>
              </a:pPr>
              <a:t>9</a:t>
            </a:fld>
            <a:endParaRPr lang="bg-BG"/>
          </a:p>
        </p:txBody>
      </p:sp>
      <p:pic>
        <p:nvPicPr>
          <p:cNvPr id="21508" name="Picture 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9143" y="332656"/>
            <a:ext cx="1357313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1183</TotalTime>
  <Words>762</Words>
  <Application>Microsoft Office PowerPoint</Application>
  <PresentationFormat>Skjermfremvisning (4:3)</PresentationFormat>
  <Paragraphs>107</Paragraphs>
  <Slides>12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12</vt:i4>
      </vt:variant>
    </vt:vector>
  </HeadingPairs>
  <TitlesOfParts>
    <vt:vector size="13" baseType="lpstr">
      <vt:lpstr>Office Theme</vt:lpstr>
      <vt:lpstr>БЪЛГАРСКИ СЪВЕТ ЗА БЕЖАНЦИ И МИГРАНТИ</vt:lpstr>
      <vt:lpstr>       Създаване на БСБМ</vt:lpstr>
      <vt:lpstr>           Мисия на БСБМ</vt:lpstr>
      <vt:lpstr>Годишен мониторинг на НПИБРБ </vt:lpstr>
      <vt:lpstr>Анализ на мерките за интеграция – основни проблеми</vt:lpstr>
      <vt:lpstr>Защо бежанците отпадат от НПИБРБ?</vt:lpstr>
      <vt:lpstr>Защо бежанците не се включват в НПИБРБ?</vt:lpstr>
      <vt:lpstr>Управление на НПИБРБ</vt:lpstr>
      <vt:lpstr>Препоръки за интеграционните мерки</vt:lpstr>
      <vt:lpstr>Препоръки за управлението на НПИБРБ</vt:lpstr>
      <vt:lpstr>Поглед в бъдещето</vt:lpstr>
      <vt:lpstr>БЛАГОДАРЯ ЗА ВНИМАНИЕТО!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БЪЛГАРСКИ СЪВЕТ ЗА БЕЖАНЦИ И МИГРАНТИ</dc:title>
  <dc:creator>User</dc:creator>
  <cp:lastModifiedBy>Csilla Czimbalmos</cp:lastModifiedBy>
  <cp:revision>157</cp:revision>
  <dcterms:created xsi:type="dcterms:W3CDTF">2010-03-13T19:07:29Z</dcterms:created>
  <dcterms:modified xsi:type="dcterms:W3CDTF">2015-05-21T08:10:48Z</dcterms:modified>
</cp:coreProperties>
</file>