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2" r:id="rId4"/>
    <p:sldId id="269" r:id="rId5"/>
    <p:sldId id="294" r:id="rId6"/>
    <p:sldId id="272" r:id="rId7"/>
    <p:sldId id="268" r:id="rId8"/>
    <p:sldId id="313" r:id="rId9"/>
    <p:sldId id="284" r:id="rId10"/>
    <p:sldId id="316" r:id="rId11"/>
    <p:sldId id="317" r:id="rId12"/>
    <p:sldId id="286" r:id="rId13"/>
    <p:sldId id="295" r:id="rId14"/>
    <p:sldId id="296" r:id="rId15"/>
    <p:sldId id="259" r:id="rId16"/>
  </p:sldIdLst>
  <p:sldSz cx="9144000" cy="6858000" type="screen4x3"/>
  <p:notesSz cx="7010400" cy="92964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27">
          <p15:clr>
            <a:srgbClr val="A4A3A4"/>
          </p15:clr>
        </p15:guide>
        <p15:guide id="2" orient="horz" pos="546">
          <p15:clr>
            <a:srgbClr val="A4A3A4"/>
          </p15:clr>
        </p15:guide>
        <p15:guide id="3" orient="horz" pos="1270">
          <p15:clr>
            <a:srgbClr val="A4A3A4"/>
          </p15:clr>
        </p15:guide>
        <p15:guide id="4" orient="horz" pos="1042">
          <p15:clr>
            <a:srgbClr val="A4A3A4"/>
          </p15:clr>
        </p15:guide>
        <p15:guide id="5" pos="497">
          <p15:clr>
            <a:srgbClr val="A4A3A4"/>
          </p15:clr>
        </p15:guide>
        <p15:guide id="6" pos="5261">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7C"/>
    <a:srgbClr val="CB333B"/>
    <a:srgbClr val="AAB4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uthevingsfarg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586" autoAdjust="0"/>
  </p:normalViewPr>
  <p:slideViewPr>
    <p:cSldViewPr snapToGrid="0" snapToObjects="1" showGuides="1">
      <p:cViewPr>
        <p:scale>
          <a:sx n="69" d="100"/>
          <a:sy n="69" d="100"/>
        </p:scale>
        <p:origin x="-1838" y="-58"/>
      </p:cViewPr>
      <p:guideLst>
        <p:guide orient="horz" pos="3627"/>
        <p:guide orient="horz" pos="546"/>
        <p:guide orient="horz" pos="1270"/>
        <p:guide orient="horz" pos="1042"/>
        <p:guide pos="497"/>
        <p:guide pos="5261"/>
      </p:guideLst>
    </p:cSldViewPr>
  </p:slideViewPr>
  <p:outlineViewPr>
    <p:cViewPr>
      <p:scale>
        <a:sx n="33" d="100"/>
        <a:sy n="33" d="100"/>
      </p:scale>
      <p:origin x="0" y="84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290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3B814C3-800F-44E7-9FA9-5EE08F171223}" type="datetimeFigureOut">
              <a:rPr lang="nb-NO" smtClean="0"/>
              <a:t>21.05.2015</a:t>
            </a:fld>
            <a:endParaRPr lang="nb-NO"/>
          </a:p>
        </p:txBody>
      </p:sp>
      <p:sp>
        <p:nvSpPr>
          <p:cNvPr id="4" name="Plassholder for bunntekst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46B0EE-EAD6-4F0D-AD44-B7118F194BFA}" type="slidenum">
              <a:rPr lang="nb-NO" smtClean="0"/>
              <a:t>‹#›</a:t>
            </a:fld>
            <a:endParaRPr lang="nb-NO"/>
          </a:p>
        </p:txBody>
      </p:sp>
    </p:spTree>
    <p:extLst>
      <p:ext uri="{BB962C8B-B14F-4D97-AF65-F5344CB8AC3E}">
        <p14:creationId xmlns:p14="http://schemas.microsoft.com/office/powerpoint/2010/main" val="224595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812C415-1DC8-4BBF-B947-51F968C39205}" type="datetimeFigureOut">
              <a:rPr lang="nb-NO" smtClean="0"/>
              <a:t>21.05.2015</a:t>
            </a:fld>
            <a:endParaRPr lang="nb-NO"/>
          </a:p>
        </p:txBody>
      </p:sp>
      <p:sp>
        <p:nvSpPr>
          <p:cNvPr id="4" name="Plassholder for lysbil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35804CE-ECAD-4350-A561-DBBE32DE609A}" type="slidenum">
              <a:rPr lang="nb-NO" smtClean="0"/>
              <a:t>‹#›</a:t>
            </a:fld>
            <a:endParaRPr lang="nb-NO"/>
          </a:p>
        </p:txBody>
      </p:sp>
    </p:spTree>
    <p:extLst>
      <p:ext uri="{BB962C8B-B14F-4D97-AF65-F5344CB8AC3E}">
        <p14:creationId xmlns:p14="http://schemas.microsoft.com/office/powerpoint/2010/main" val="324792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B35804CE-ECAD-4350-A561-DBBE32DE609A}" type="slidenum">
              <a:rPr lang="nb-NO" smtClean="0"/>
              <a:t>3</a:t>
            </a:fld>
            <a:endParaRPr lang="nb-NO" dirty="0"/>
          </a:p>
        </p:txBody>
      </p:sp>
    </p:spTree>
    <p:extLst>
      <p:ext uri="{BB962C8B-B14F-4D97-AF65-F5344CB8AC3E}">
        <p14:creationId xmlns:p14="http://schemas.microsoft.com/office/powerpoint/2010/main" val="412855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Relevant and </a:t>
            </a:r>
            <a:r>
              <a:rPr lang="nb-NO" dirty="0" err="1" smtClean="0"/>
              <a:t>competent</a:t>
            </a:r>
            <a:r>
              <a:rPr lang="nb-NO" dirty="0" smtClean="0"/>
              <a:t> </a:t>
            </a:r>
            <a:r>
              <a:rPr lang="nb-NO" dirty="0" err="1" smtClean="0"/>
              <a:t>national</a:t>
            </a:r>
            <a:r>
              <a:rPr lang="nb-NO" dirty="0" smtClean="0"/>
              <a:t>, </a:t>
            </a:r>
            <a:r>
              <a:rPr lang="nb-NO" dirty="0" err="1" smtClean="0"/>
              <a:t>international</a:t>
            </a:r>
            <a:r>
              <a:rPr lang="nb-NO" dirty="0" smtClean="0"/>
              <a:t>, and non-</a:t>
            </a:r>
            <a:r>
              <a:rPr lang="nb-NO" dirty="0" err="1" smtClean="0"/>
              <a:t>governmental</a:t>
            </a:r>
            <a:r>
              <a:rPr lang="nb-NO" baseline="0" dirty="0" smtClean="0"/>
              <a:t> </a:t>
            </a:r>
            <a:r>
              <a:rPr lang="nb-NO" baseline="0" dirty="0" err="1" smtClean="0"/>
              <a:t>organisations</a:t>
            </a:r>
            <a:r>
              <a:rPr lang="nb-NO" baseline="0" dirty="0" smtClean="0"/>
              <a:t> and </a:t>
            </a:r>
            <a:r>
              <a:rPr lang="nb-NO" baseline="0" dirty="0" err="1" smtClean="0"/>
              <a:t>bodies</a:t>
            </a:r>
            <a:r>
              <a:rPr lang="nb-NO" baseline="0" dirty="0" smtClean="0"/>
              <a:t> must have "</a:t>
            </a:r>
            <a:r>
              <a:rPr lang="nb-NO" baseline="0" dirty="0" err="1" smtClean="0"/>
              <a:t>the</a:t>
            </a:r>
            <a:r>
              <a:rPr lang="nb-NO" baseline="0" dirty="0" smtClean="0"/>
              <a:t> </a:t>
            </a:r>
            <a:r>
              <a:rPr lang="nb-NO" baseline="0" dirty="0" err="1" smtClean="0"/>
              <a:t>possibility</a:t>
            </a:r>
            <a:r>
              <a:rPr lang="nb-NO" baseline="0" dirty="0" smtClean="0"/>
              <a:t> to </a:t>
            </a:r>
            <a:r>
              <a:rPr lang="nb-NO" baseline="0" dirty="0" err="1" smtClean="0"/>
              <a:t>visit</a:t>
            </a:r>
            <a:r>
              <a:rPr lang="en-US" baseline="0" dirty="0" smtClean="0"/>
              <a:t>” the specialized detention facilities (</a:t>
            </a:r>
            <a:r>
              <a:rPr lang="nb-NO" baseline="0" dirty="0" err="1" smtClean="0"/>
              <a:t>such</a:t>
            </a:r>
            <a:r>
              <a:rPr lang="nb-NO" baseline="0" dirty="0" smtClean="0"/>
              <a:t> </a:t>
            </a:r>
            <a:r>
              <a:rPr lang="nb-NO" baseline="0" dirty="0" err="1" smtClean="0"/>
              <a:t>visits</a:t>
            </a:r>
            <a:r>
              <a:rPr lang="nb-NO" baseline="0" dirty="0" smtClean="0"/>
              <a:t> </a:t>
            </a:r>
            <a:r>
              <a:rPr lang="nb-NO" baseline="0" dirty="0" err="1" smtClean="0"/>
              <a:t>may</a:t>
            </a:r>
            <a:r>
              <a:rPr lang="nb-NO" baseline="0" dirty="0" smtClean="0"/>
              <a:t> be </a:t>
            </a:r>
            <a:r>
              <a:rPr lang="nb-NO" baseline="0" dirty="0" err="1" smtClean="0"/>
              <a:t>subject</a:t>
            </a:r>
            <a:r>
              <a:rPr lang="nb-NO" baseline="0" dirty="0" smtClean="0"/>
              <a:t> to </a:t>
            </a:r>
            <a:r>
              <a:rPr lang="nb-NO" baseline="0" dirty="0" err="1" smtClean="0"/>
              <a:t>authorisation</a:t>
            </a:r>
            <a:r>
              <a:rPr lang="nb-NO" baseline="0" dirty="0" smtClean="0"/>
              <a:t>)</a:t>
            </a:r>
            <a:r>
              <a:rPr lang="en-US" baseline="0" dirty="0" smtClean="0"/>
              <a:t>, see </a:t>
            </a:r>
            <a:r>
              <a:rPr lang="nb-NO" dirty="0" smtClean="0"/>
              <a:t>EU Returns Directive art. 16</a:t>
            </a:r>
            <a:r>
              <a:rPr lang="nb-NO" baseline="0" dirty="0" smtClean="0"/>
              <a:t> (4).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err="1" smtClean="0"/>
              <a:t>Several</a:t>
            </a:r>
            <a:r>
              <a:rPr lang="nb-NO" baseline="0" dirty="0" smtClean="0"/>
              <a:t> </a:t>
            </a:r>
            <a:r>
              <a:rPr lang="nb-NO" baseline="0" dirty="0" err="1" smtClean="0"/>
              <a:t>issues</a:t>
            </a:r>
            <a:r>
              <a:rPr lang="nb-NO" baseline="0" dirty="0" smtClean="0"/>
              <a:t> </a:t>
            </a:r>
            <a:r>
              <a:rPr lang="nb-NO" baseline="0" dirty="0" err="1" smtClean="0"/>
              <a:t>with</a:t>
            </a:r>
            <a:r>
              <a:rPr lang="nb-NO" baseline="0" dirty="0" smtClean="0"/>
              <a:t> </a:t>
            </a:r>
            <a:r>
              <a:rPr lang="nb-NO" baseline="0" dirty="0" err="1" smtClean="0"/>
              <a:t>visits</a:t>
            </a:r>
            <a:r>
              <a:rPr lang="nb-NO" baseline="0" dirty="0" smtClean="0"/>
              <a:t> by NOAS: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baseline="0" dirty="0" smtClean="0"/>
              <a:t>The </a:t>
            </a:r>
            <a:r>
              <a:rPr lang="nb-NO" baseline="0" dirty="0" err="1" smtClean="0"/>
              <a:t>visits</a:t>
            </a:r>
            <a:r>
              <a:rPr lang="nb-NO" baseline="0" dirty="0" smtClean="0"/>
              <a:t> </a:t>
            </a:r>
            <a:r>
              <a:rPr lang="nb-NO" baseline="0" dirty="0" err="1" smtClean="0"/>
              <a:t>are</a:t>
            </a:r>
            <a:r>
              <a:rPr lang="nb-NO" baseline="0" dirty="0" smtClean="0"/>
              <a:t> </a:t>
            </a:r>
            <a:r>
              <a:rPr lang="nb-NO" baseline="0" dirty="0" err="1" smtClean="0"/>
              <a:t>arranged</a:t>
            </a:r>
            <a:r>
              <a:rPr lang="nb-NO" baseline="0" dirty="0" smtClean="0"/>
              <a:t> </a:t>
            </a:r>
            <a:r>
              <a:rPr lang="nb-NO" baseline="0" dirty="0" err="1" smtClean="0"/>
              <a:t>beforehand</a:t>
            </a:r>
            <a:endParaRPr lang="nb-NO"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baseline="0" dirty="0" smtClean="0"/>
              <a:t>The </a:t>
            </a:r>
            <a:r>
              <a:rPr lang="nb-NO" baseline="0" dirty="0" err="1" smtClean="0"/>
              <a:t>authorities</a:t>
            </a:r>
            <a:r>
              <a:rPr lang="nb-NO" baseline="0" dirty="0" smtClean="0"/>
              <a:t> </a:t>
            </a:r>
            <a:r>
              <a:rPr lang="nb-NO" baseline="0" dirty="0" err="1" smtClean="0"/>
              <a:t>are</a:t>
            </a:r>
            <a:r>
              <a:rPr lang="nb-NO" baseline="0" dirty="0" smtClean="0"/>
              <a:t> in </a:t>
            </a:r>
            <a:r>
              <a:rPr lang="nb-NO" baseline="0" dirty="0" err="1" smtClean="0"/>
              <a:t>control</a:t>
            </a:r>
            <a:r>
              <a:rPr lang="nb-NO" baseline="0" dirty="0" smtClean="0"/>
              <a:t> </a:t>
            </a:r>
            <a:r>
              <a:rPr lang="nb-NO" baseline="0" dirty="0" err="1" smtClean="0"/>
              <a:t>of</a:t>
            </a:r>
            <a:r>
              <a:rPr lang="nb-NO" baseline="0" dirty="0" smtClean="0"/>
              <a:t> </a:t>
            </a:r>
            <a:r>
              <a:rPr lang="nb-NO" baseline="0" dirty="0" err="1" smtClean="0"/>
              <a:t>what</a:t>
            </a:r>
            <a:r>
              <a:rPr lang="nb-NO" baseline="0" dirty="0" smtClean="0"/>
              <a:t> is </a:t>
            </a:r>
            <a:r>
              <a:rPr lang="nb-NO" baseline="0" dirty="0" err="1" smtClean="0"/>
              <a:t>shown</a:t>
            </a:r>
            <a:r>
              <a:rPr lang="nb-NO" baseline="0" dirty="0" smtClean="0"/>
              <a:t> (bygg 40 not </a:t>
            </a:r>
            <a:r>
              <a:rPr lang="nb-NO" baseline="0" dirty="0" err="1" smtClean="0"/>
              <a:t>shown</a:t>
            </a:r>
            <a:r>
              <a:rPr lang="nb-NO" baseline="0" dirty="0" smtClean="0"/>
              <a:t> or </a:t>
            </a:r>
            <a:r>
              <a:rPr lang="nb-NO" baseline="0" dirty="0" err="1" smtClean="0"/>
              <a:t>described</a:t>
            </a:r>
            <a:r>
              <a:rPr lang="nb-NO" baseline="0" dirty="0" smtClean="0"/>
              <a:t>; </a:t>
            </a:r>
            <a:r>
              <a:rPr lang="nb-NO" baseline="0" dirty="0" err="1" smtClean="0"/>
              <a:t>nice</a:t>
            </a:r>
            <a:r>
              <a:rPr lang="nb-NO" baseline="0" dirty="0" smtClean="0"/>
              <a:t> sports </a:t>
            </a:r>
            <a:r>
              <a:rPr lang="nb-NO" baseline="0" dirty="0" err="1" smtClean="0"/>
              <a:t>equipment</a:t>
            </a:r>
            <a:r>
              <a:rPr lang="nb-NO" baseline="0" dirty="0" smtClean="0"/>
              <a:t> </a:t>
            </a:r>
            <a:r>
              <a:rPr lang="nb-NO" baseline="0" dirty="0" err="1" smtClean="0"/>
              <a:t>but</a:t>
            </a:r>
            <a:r>
              <a:rPr lang="nb-NO" baseline="0" dirty="0" smtClean="0"/>
              <a:t> </a:t>
            </a:r>
            <a:r>
              <a:rPr lang="nb-NO" baseline="0" dirty="0" err="1" smtClean="0"/>
              <a:t>the</a:t>
            </a:r>
            <a:r>
              <a:rPr lang="nb-NO" baseline="0" dirty="0" smtClean="0"/>
              <a:t> </a:t>
            </a:r>
            <a:r>
              <a:rPr lang="nb-NO" baseline="0" dirty="0" err="1" smtClean="0"/>
              <a:t>question</a:t>
            </a:r>
            <a:r>
              <a:rPr lang="nb-NO" baseline="0" dirty="0" smtClean="0"/>
              <a:t> is </a:t>
            </a:r>
            <a:r>
              <a:rPr lang="nb-NO" baseline="0" dirty="0" err="1" smtClean="0"/>
              <a:t>whether</a:t>
            </a:r>
            <a:r>
              <a:rPr lang="nb-NO" baseline="0" dirty="0" smtClean="0"/>
              <a:t> it is </a:t>
            </a:r>
            <a:r>
              <a:rPr lang="nb-NO" baseline="0" dirty="0" err="1" smtClean="0"/>
              <a:t>actually</a:t>
            </a:r>
            <a:r>
              <a:rPr lang="nb-NO" baseline="0" dirty="0" smtClean="0"/>
              <a:t> used…)</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In </a:t>
            </a:r>
            <a:r>
              <a:rPr lang="en-US" baseline="0" noProof="0" dirty="0" smtClean="0"/>
              <a:t>Denmark</a:t>
            </a:r>
            <a:r>
              <a:rPr lang="nb-NO" baseline="0" dirty="0" smtClean="0"/>
              <a:t>: </a:t>
            </a:r>
            <a:r>
              <a:rPr lang="nb-NO" baseline="0" dirty="0" err="1" smtClean="0"/>
              <a:t>the</a:t>
            </a:r>
            <a:r>
              <a:rPr lang="nb-NO" baseline="0" dirty="0" smtClean="0"/>
              <a:t> </a:t>
            </a:r>
            <a:r>
              <a:rPr lang="nb-NO" baseline="0" dirty="0" err="1" smtClean="0"/>
              <a:t>detention</a:t>
            </a:r>
            <a:r>
              <a:rPr lang="nb-NO" baseline="0" dirty="0" smtClean="0"/>
              <a:t> </a:t>
            </a:r>
            <a:r>
              <a:rPr lang="nb-NO" baseline="0" dirty="0" err="1" smtClean="0"/>
              <a:t>centre</a:t>
            </a:r>
            <a:r>
              <a:rPr lang="nb-NO" baseline="0" dirty="0" smtClean="0"/>
              <a:t> is run by </a:t>
            </a:r>
            <a:r>
              <a:rPr lang="nb-NO" baseline="0" dirty="0" err="1" smtClean="0"/>
              <a:t>the</a:t>
            </a:r>
            <a:r>
              <a:rPr lang="nb-NO" baseline="0" dirty="0" smtClean="0"/>
              <a:t> </a:t>
            </a:r>
            <a:r>
              <a:rPr lang="en-US" baseline="0" noProof="0" dirty="0" smtClean="0"/>
              <a:t>correctional</a:t>
            </a:r>
            <a:r>
              <a:rPr lang="nb-NO" baseline="0" dirty="0" smtClean="0"/>
              <a:t> services (kriminal omsorgen).</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In </a:t>
            </a:r>
            <a:r>
              <a:rPr lang="en-US" baseline="0" noProof="0" dirty="0" smtClean="0"/>
              <a:t>Sweden</a:t>
            </a:r>
            <a:r>
              <a:rPr lang="nb-NO" baseline="0" dirty="0" smtClean="0"/>
              <a:t> and Finland: </a:t>
            </a:r>
            <a:r>
              <a:rPr lang="nb-NO" baseline="0" dirty="0" err="1" smtClean="0"/>
              <a:t>detention</a:t>
            </a:r>
            <a:r>
              <a:rPr lang="nb-NO" baseline="0" dirty="0" smtClean="0"/>
              <a:t> </a:t>
            </a:r>
            <a:r>
              <a:rPr lang="nb-NO" baseline="0" dirty="0" err="1" smtClean="0"/>
              <a:t>centres</a:t>
            </a:r>
            <a:r>
              <a:rPr lang="nb-NO" baseline="0" dirty="0" smtClean="0"/>
              <a:t> </a:t>
            </a:r>
            <a:r>
              <a:rPr lang="nb-NO" baseline="0" dirty="0" err="1" smtClean="0"/>
              <a:t>are</a:t>
            </a:r>
            <a:r>
              <a:rPr lang="nb-NO" baseline="0" dirty="0" smtClean="0"/>
              <a:t> run by </a:t>
            </a:r>
            <a:r>
              <a:rPr lang="nb-NO" baseline="0" dirty="0" err="1" smtClean="0"/>
              <a:t>the</a:t>
            </a:r>
            <a:r>
              <a:rPr lang="nb-NO" baseline="0" dirty="0" smtClean="0"/>
              <a:t> Migration Board - </a:t>
            </a:r>
            <a:r>
              <a:rPr lang="nb-NO" baseline="0" dirty="0" err="1" smtClean="0"/>
              <a:t>social</a:t>
            </a:r>
            <a:r>
              <a:rPr lang="nb-NO" baseline="0" dirty="0" smtClean="0"/>
              <a:t> </a:t>
            </a:r>
            <a:r>
              <a:rPr lang="nb-NO" baseline="0" dirty="0" err="1" smtClean="0"/>
              <a:t>workers</a:t>
            </a:r>
            <a:r>
              <a:rPr lang="nb-NO" baseline="0" dirty="0" smtClean="0"/>
              <a:t> </a:t>
            </a:r>
            <a:r>
              <a:rPr lang="nb-NO" baseline="0" dirty="0" err="1" smtClean="0"/>
              <a:t>who</a:t>
            </a:r>
            <a:r>
              <a:rPr lang="nb-NO" baseline="0" dirty="0" smtClean="0"/>
              <a:t> </a:t>
            </a:r>
            <a:r>
              <a:rPr lang="nb-NO" baseline="0" dirty="0" err="1" smtClean="0"/>
              <a:t>are</a:t>
            </a:r>
            <a:r>
              <a:rPr lang="nb-NO" baseline="0" dirty="0" smtClean="0"/>
              <a:t> not </a:t>
            </a:r>
            <a:r>
              <a:rPr lang="nb-NO" baseline="0" dirty="0" err="1" smtClean="0"/>
              <a:t>authorised</a:t>
            </a:r>
            <a:r>
              <a:rPr lang="nb-NO" baseline="0" dirty="0" smtClean="0"/>
              <a:t> to </a:t>
            </a:r>
            <a:r>
              <a:rPr lang="nb-NO" baseline="0" dirty="0" err="1" smtClean="0"/>
              <a:t>use</a:t>
            </a:r>
            <a:r>
              <a:rPr lang="nb-NO" baseline="0" dirty="0" smtClean="0"/>
              <a:t> force.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baseline="0" dirty="0" smtClean="0"/>
          </a:p>
        </p:txBody>
      </p:sp>
      <p:sp>
        <p:nvSpPr>
          <p:cNvPr id="4" name="Plassholder for lysbildenummer 3"/>
          <p:cNvSpPr>
            <a:spLocks noGrp="1"/>
          </p:cNvSpPr>
          <p:nvPr>
            <p:ph type="sldNum" sz="quarter" idx="10"/>
          </p:nvPr>
        </p:nvSpPr>
        <p:spPr/>
        <p:txBody>
          <a:bodyPr/>
          <a:lstStyle/>
          <a:p>
            <a:fld id="{B35804CE-ECAD-4350-A561-DBBE32DE609A}" type="slidenum">
              <a:rPr lang="nb-NO" smtClean="0"/>
              <a:t>13</a:t>
            </a:fld>
            <a:endParaRPr lang="nb-NO"/>
          </a:p>
        </p:txBody>
      </p:sp>
    </p:spTree>
    <p:extLst>
      <p:ext uri="{BB962C8B-B14F-4D97-AF65-F5344CB8AC3E}">
        <p14:creationId xmlns:p14="http://schemas.microsoft.com/office/powerpoint/2010/main" val="315344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NOAS foreslår at det opprettes en referansegruppe, eller rådgivende forum, der både organisasjoner, eksperter og myndighetsorganer deltar. Forumet er ment å fungere som et forum der deltakerne orienteres om praksisen for tvangsretur og tilsynet som føres med denne, og hvor de kan gi innspill og kommentarer til rapporteringen.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Danmark har Ombudsmannen både rollen som forebyggende mekanisme og tilsynsrollen. I Østerrike er ombudsmannen forbyggende mekanisme etter OPCAT, mens en NGO fører tilsyn som påkrevd av returdirektivet. I begge land tolker den forebyggende mekanismen sitt mandat til også å dekke retten til å være med og observere på flygninger.</a:t>
            </a:r>
          </a:p>
          <a:p>
            <a:endParaRPr lang="en-US" dirty="0"/>
          </a:p>
        </p:txBody>
      </p:sp>
      <p:sp>
        <p:nvSpPr>
          <p:cNvPr id="4" name="Plassholder for lysbildenummer 3"/>
          <p:cNvSpPr>
            <a:spLocks noGrp="1"/>
          </p:cNvSpPr>
          <p:nvPr>
            <p:ph type="sldNum" sz="quarter" idx="10"/>
          </p:nvPr>
        </p:nvSpPr>
        <p:spPr/>
        <p:txBody>
          <a:bodyPr/>
          <a:lstStyle/>
          <a:p>
            <a:fld id="{B35804CE-ECAD-4350-A561-DBBE32DE609A}" type="slidenum">
              <a:rPr lang="nb-NO" smtClean="0"/>
              <a:t>14</a:t>
            </a:fld>
            <a:endParaRPr lang="nb-NO"/>
          </a:p>
        </p:txBody>
      </p:sp>
    </p:spTree>
    <p:extLst>
      <p:ext uri="{BB962C8B-B14F-4D97-AF65-F5344CB8AC3E}">
        <p14:creationId xmlns:p14="http://schemas.microsoft.com/office/powerpoint/2010/main" val="419949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What does it mean to be stateless?</a:t>
            </a:r>
            <a:endParaRPr lang="en-US" dirty="0"/>
          </a:p>
        </p:txBody>
      </p:sp>
      <p:sp>
        <p:nvSpPr>
          <p:cNvPr id="4" name="Plassholder for lysbildenummer 3"/>
          <p:cNvSpPr>
            <a:spLocks noGrp="1"/>
          </p:cNvSpPr>
          <p:nvPr>
            <p:ph type="sldNum" sz="quarter" idx="10"/>
          </p:nvPr>
        </p:nvSpPr>
        <p:spPr/>
        <p:txBody>
          <a:bodyPr/>
          <a:lstStyle/>
          <a:p>
            <a:fld id="{B35804CE-ECAD-4350-A561-DBBE32DE609A}" type="slidenum">
              <a:rPr lang="nb-NO" smtClean="0"/>
              <a:t>4</a:t>
            </a:fld>
            <a:endParaRPr lang="nb-NO"/>
          </a:p>
        </p:txBody>
      </p:sp>
    </p:spTree>
    <p:extLst>
      <p:ext uri="{BB962C8B-B14F-4D97-AF65-F5344CB8AC3E}">
        <p14:creationId xmlns:p14="http://schemas.microsoft.com/office/powerpoint/2010/main" val="404201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noProof="0" dirty="0" smtClean="0"/>
          </a:p>
        </p:txBody>
      </p:sp>
      <p:sp>
        <p:nvSpPr>
          <p:cNvPr id="4" name="Plassholder for lysbildenummer 3"/>
          <p:cNvSpPr>
            <a:spLocks noGrp="1"/>
          </p:cNvSpPr>
          <p:nvPr>
            <p:ph type="sldNum" sz="quarter" idx="10"/>
          </p:nvPr>
        </p:nvSpPr>
        <p:spPr/>
        <p:txBody>
          <a:bodyPr/>
          <a:lstStyle/>
          <a:p>
            <a:fld id="{B35804CE-ECAD-4350-A561-DBBE32DE609A}" type="slidenum">
              <a:rPr lang="nb-NO" smtClean="0"/>
              <a:t>5</a:t>
            </a:fld>
            <a:endParaRPr lang="nb-NO"/>
          </a:p>
        </p:txBody>
      </p:sp>
    </p:spTree>
    <p:extLst>
      <p:ext uri="{BB962C8B-B14F-4D97-AF65-F5344CB8AC3E}">
        <p14:creationId xmlns:p14="http://schemas.microsoft.com/office/powerpoint/2010/main" val="61829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p:txBody>
      </p:sp>
      <p:sp>
        <p:nvSpPr>
          <p:cNvPr id="4" name="Plassholder for lysbildenummer 3"/>
          <p:cNvSpPr>
            <a:spLocks noGrp="1"/>
          </p:cNvSpPr>
          <p:nvPr>
            <p:ph type="sldNum" sz="quarter" idx="10"/>
          </p:nvPr>
        </p:nvSpPr>
        <p:spPr/>
        <p:txBody>
          <a:bodyPr/>
          <a:lstStyle/>
          <a:p>
            <a:fld id="{B35804CE-ECAD-4350-A561-DBBE32DE609A}" type="slidenum">
              <a:rPr lang="nb-NO" smtClean="0"/>
              <a:t>6</a:t>
            </a:fld>
            <a:endParaRPr lang="nb-NO"/>
          </a:p>
        </p:txBody>
      </p:sp>
    </p:spTree>
    <p:extLst>
      <p:ext uri="{BB962C8B-B14F-4D97-AF65-F5344CB8AC3E}">
        <p14:creationId xmlns:p14="http://schemas.microsoft.com/office/powerpoint/2010/main" val="112909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B35804CE-ECAD-4350-A561-DBBE32DE609A}" type="slidenum">
              <a:rPr lang="nb-NO" smtClean="0"/>
              <a:t>7</a:t>
            </a:fld>
            <a:endParaRPr lang="nb-NO"/>
          </a:p>
        </p:txBody>
      </p:sp>
    </p:spTree>
    <p:extLst>
      <p:ext uri="{BB962C8B-B14F-4D97-AF65-F5344CB8AC3E}">
        <p14:creationId xmlns:p14="http://schemas.microsoft.com/office/powerpoint/2010/main" val="214928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Plassholder for lysbildenummer 3"/>
          <p:cNvSpPr>
            <a:spLocks noGrp="1"/>
          </p:cNvSpPr>
          <p:nvPr>
            <p:ph type="sldNum" sz="quarter" idx="10"/>
          </p:nvPr>
        </p:nvSpPr>
        <p:spPr/>
        <p:txBody>
          <a:bodyPr/>
          <a:lstStyle/>
          <a:p>
            <a:fld id="{B35804CE-ECAD-4350-A561-DBBE32DE609A}" type="slidenum">
              <a:rPr lang="nb-NO" smtClean="0"/>
              <a:t>8</a:t>
            </a:fld>
            <a:endParaRPr lang="nb-NO"/>
          </a:p>
        </p:txBody>
      </p:sp>
    </p:spTree>
    <p:extLst>
      <p:ext uri="{BB962C8B-B14F-4D97-AF65-F5344CB8AC3E}">
        <p14:creationId xmlns:p14="http://schemas.microsoft.com/office/powerpoint/2010/main" val="58996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Media skeptical at first.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Promotion of alternatives to detention: strategic litigation not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Statelessness, non-application of Article 1D: report might be prepared by the UNHCR.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4" name="Plassholder for lysbildenummer 3"/>
          <p:cNvSpPr>
            <a:spLocks noGrp="1"/>
          </p:cNvSpPr>
          <p:nvPr>
            <p:ph type="sldNum" sz="quarter" idx="10"/>
          </p:nvPr>
        </p:nvSpPr>
        <p:spPr/>
        <p:txBody>
          <a:bodyPr/>
          <a:lstStyle/>
          <a:p>
            <a:fld id="{B35804CE-ECAD-4350-A561-DBBE32DE609A}" type="slidenum">
              <a:rPr lang="nb-NO" smtClean="0"/>
              <a:t>9</a:t>
            </a:fld>
            <a:endParaRPr lang="nb-NO"/>
          </a:p>
        </p:txBody>
      </p:sp>
    </p:spTree>
    <p:extLst>
      <p:ext uri="{BB962C8B-B14F-4D97-AF65-F5344CB8AC3E}">
        <p14:creationId xmlns:p14="http://schemas.microsoft.com/office/powerpoint/2010/main" val="421577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en-US" dirty="0" smtClean="0"/>
              <a:t>Only two alternatives to detention in Norway:</a:t>
            </a:r>
            <a:r>
              <a:rPr lang="en-US" baseline="0" dirty="0" smtClean="0"/>
              <a:t> an obligation to report and an obligation to stay in a specific place. Both alternatives may be combined with seizure of seizure of travel documents, tickets or other material items which may serve to clarify or prove identity.</a:t>
            </a:r>
            <a:endParaRPr lang="en-US" dirty="0" smtClean="0"/>
          </a:p>
          <a:p>
            <a:endParaRPr lang="en-US" dirty="0" smtClean="0"/>
          </a:p>
          <a:p>
            <a:r>
              <a:rPr lang="en-US" dirty="0" smtClean="0"/>
              <a:t>Legislative amendment of the immigration law in 2012 – preponderance</a:t>
            </a:r>
            <a:r>
              <a:rPr lang="en-US" baseline="0" dirty="0" smtClean="0"/>
              <a:t> of evidence standard repealed. Instead: specific grounds for suspecting (</a:t>
            </a:r>
            <a:r>
              <a:rPr lang="en-US" baseline="0" dirty="0" err="1" smtClean="0"/>
              <a:t>konkrete</a:t>
            </a:r>
            <a:r>
              <a:rPr lang="en-US" baseline="0" dirty="0" smtClean="0"/>
              <a:t> </a:t>
            </a:r>
            <a:r>
              <a:rPr lang="en-US" baseline="0" dirty="0" err="1" smtClean="0"/>
              <a:t>holdepunkter</a:t>
            </a:r>
            <a:r>
              <a:rPr lang="en-US" baseline="0" dirty="0" smtClean="0"/>
              <a:t> for </a:t>
            </a:r>
            <a:r>
              <a:rPr lang="nb-NO" baseline="0" dirty="0" smtClean="0"/>
              <a:t>å anta</a:t>
            </a:r>
            <a:r>
              <a:rPr lang="en-US" baseline="0" dirty="0" smtClean="0"/>
              <a:t>). However, since January 2014, Dublin III requires “significant risk of absconding” Art. 28(2), cf. EU Returns Directive Art 15(1)(a), which only requires “a risk of absconding”. </a:t>
            </a:r>
          </a:p>
          <a:p>
            <a:endParaRPr lang="en-US" baseline="0" dirty="0" smtClean="0"/>
          </a:p>
          <a:p>
            <a:r>
              <a:rPr lang="en-US" baseline="0" dirty="0" smtClean="0"/>
              <a:t>The risk that authorization of detention may develop into a mere formality is real, as evidenced by the current situation in Denmark, see: </a:t>
            </a:r>
            <a:r>
              <a:rPr lang="en-US" dirty="0" smtClean="0"/>
              <a:t>UN Human Rights Council, </a:t>
            </a:r>
            <a:r>
              <a:rPr lang="en-US" i="1" dirty="0" smtClean="0"/>
              <a:t>Report of the Special Rapporteur on Torture and Other Cruel, Inhuman or Degrading Treatment or Punishment, Manfred Nowak : addendum : mission to Denmark</a:t>
            </a:r>
            <a:r>
              <a:rPr lang="en-US" dirty="0" smtClean="0"/>
              <a:t>, 18 February 2009, A/HRC/10/44/Add.2, para. 48.</a:t>
            </a:r>
          </a:p>
          <a:p>
            <a:endParaRPr lang="en-US" dirty="0" smtClean="0"/>
          </a:p>
          <a:p>
            <a:r>
              <a:rPr lang="en-US" dirty="0" smtClean="0"/>
              <a:t>Crime prevention grounds</a:t>
            </a:r>
            <a:r>
              <a:rPr lang="en-US" baseline="0" dirty="0" smtClean="0"/>
              <a:t> in paragraph 106 (d) of the Norwegian Immigration Act contravenes the recommendation by the European Agency for Fundamental Rights that domestic immigration laws should not regulate detention based on crime prevention.</a:t>
            </a:r>
            <a:endParaRPr lang="en-US" dirty="0" smtClean="0"/>
          </a:p>
          <a:p>
            <a:endParaRPr lang="en-US" dirty="0" smtClean="0"/>
          </a:p>
          <a:p>
            <a:r>
              <a:rPr lang="en-US" dirty="0" smtClean="0"/>
              <a:t>WGAD</a:t>
            </a:r>
            <a:r>
              <a:rPr lang="en-US" baseline="0" dirty="0" smtClean="0"/>
              <a:t> </a:t>
            </a:r>
            <a:r>
              <a:rPr lang="en-US" dirty="0" smtClean="0"/>
              <a:t>is the only non-treaty-based mechanism whose mandate expressly provides for consideration of individual complaints. </a:t>
            </a:r>
            <a:endParaRPr lang="en-US" dirty="0"/>
          </a:p>
        </p:txBody>
      </p:sp>
      <p:sp>
        <p:nvSpPr>
          <p:cNvPr id="4" name="Plassholder for lysbildenummer 3"/>
          <p:cNvSpPr>
            <a:spLocks noGrp="1"/>
          </p:cNvSpPr>
          <p:nvPr>
            <p:ph type="sldNum" sz="quarter" idx="10"/>
          </p:nvPr>
        </p:nvSpPr>
        <p:spPr/>
        <p:txBody>
          <a:bodyPr/>
          <a:lstStyle/>
          <a:p>
            <a:fld id="{B35804CE-ECAD-4350-A561-DBBE32DE609A}" type="slidenum">
              <a:rPr lang="nb-NO" smtClean="0"/>
              <a:t>11</a:t>
            </a:fld>
            <a:endParaRPr lang="nb-NO"/>
          </a:p>
        </p:txBody>
      </p:sp>
    </p:spTree>
    <p:extLst>
      <p:ext uri="{BB962C8B-B14F-4D97-AF65-F5344CB8AC3E}">
        <p14:creationId xmlns:p14="http://schemas.microsoft.com/office/powerpoint/2010/main" val="19456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Capacity: 127 places plus 10 security cells.</a:t>
            </a:r>
          </a:p>
          <a:p>
            <a:endParaRPr lang="en-US" dirty="0" smtClean="0"/>
          </a:p>
          <a:p>
            <a:r>
              <a:rPr lang="en-US" dirty="0" smtClean="0"/>
              <a:t>Riots in March 2015:</a:t>
            </a:r>
            <a:r>
              <a:rPr lang="en-US" baseline="0" dirty="0" smtClean="0"/>
              <a:t> 50 persons. W</a:t>
            </a:r>
            <a:r>
              <a:rPr lang="en-US" dirty="0" smtClean="0"/>
              <a:t>indows were smashed and equipment destroyed</a:t>
            </a:r>
          </a:p>
          <a:p>
            <a:endParaRPr lang="en-US" dirty="0" smtClean="0"/>
          </a:p>
          <a:p>
            <a:r>
              <a:rPr lang="en-US" dirty="0" smtClean="0"/>
              <a:t>The detention</a:t>
            </a:r>
            <a:r>
              <a:rPr lang="en-US" baseline="0" dirty="0" smtClean="0"/>
              <a:t> </a:t>
            </a:r>
            <a:r>
              <a:rPr lang="en-GB" baseline="0" noProof="0" dirty="0" smtClean="0"/>
              <a:t>centre</a:t>
            </a:r>
            <a:r>
              <a:rPr lang="en-US" baseline="0" dirty="0" smtClean="0"/>
              <a:t> has been </a:t>
            </a:r>
            <a:r>
              <a:rPr lang="en-US" baseline="0" dirty="0" err="1" smtClean="0"/>
              <a:t>c</a:t>
            </a:r>
            <a:r>
              <a:rPr lang="en-US" dirty="0" err="1" smtClean="0"/>
              <a:t>riticised</a:t>
            </a:r>
            <a:r>
              <a:rPr lang="en-US" dirty="0" smtClean="0"/>
              <a:t> in 2012 by the UN Committee Against</a:t>
            </a:r>
            <a:r>
              <a:rPr lang="en-US" baseline="0" dirty="0" smtClean="0"/>
              <a:t> Torture (CAT) and the Committee for the Prevention of Torture (CPT) the  for overcrowding and poor sanitary conditions. The conditions have been since improved, but use of detention continues to be on the rise.</a:t>
            </a:r>
          </a:p>
          <a:p>
            <a:endParaRPr lang="en-US" baseline="0" dirty="0" smtClean="0"/>
          </a:p>
          <a:p>
            <a:r>
              <a:rPr lang="en-US" baseline="0" dirty="0" smtClean="0"/>
              <a:t>The number of overnight stays at the detention </a:t>
            </a:r>
            <a:r>
              <a:rPr lang="en-US" baseline="0" dirty="0" err="1" smtClean="0"/>
              <a:t>centre</a:t>
            </a:r>
            <a:r>
              <a:rPr lang="en-US" baseline="0" dirty="0" smtClean="0"/>
              <a:t>:</a:t>
            </a:r>
          </a:p>
          <a:p>
            <a:r>
              <a:rPr lang="en-US" baseline="0" dirty="0" smtClean="0"/>
              <a:t>2010:   7 431</a:t>
            </a:r>
          </a:p>
          <a:p>
            <a:r>
              <a:rPr lang="en-US" baseline="0" dirty="0" smtClean="0"/>
              <a:t>2011: 17 874</a:t>
            </a:r>
          </a:p>
          <a:p>
            <a:r>
              <a:rPr lang="en-US" dirty="0" smtClean="0"/>
              <a:t>2013:</a:t>
            </a:r>
            <a:r>
              <a:rPr lang="en-US" baseline="0" dirty="0" smtClean="0"/>
              <a:t> 28 470</a:t>
            </a:r>
          </a:p>
          <a:p>
            <a:endParaRPr lang="en-US" baseline="0" dirty="0" smtClean="0"/>
          </a:p>
          <a:p>
            <a:r>
              <a:rPr lang="en-US" baseline="0" dirty="0" smtClean="0"/>
              <a:t>The cost is almost 9 times higher than running an open reception </a:t>
            </a:r>
            <a:r>
              <a:rPr lang="en-US" baseline="0" dirty="0" err="1" smtClean="0"/>
              <a:t>centre</a:t>
            </a:r>
            <a:r>
              <a:rPr lang="en-US" baseline="0" dirty="0" smtClean="0"/>
              <a:t>.</a:t>
            </a:r>
            <a:endParaRPr lang="en-US" dirty="0"/>
          </a:p>
        </p:txBody>
      </p:sp>
      <p:sp>
        <p:nvSpPr>
          <p:cNvPr id="4" name="Plassholder for lysbildenummer 3"/>
          <p:cNvSpPr>
            <a:spLocks noGrp="1"/>
          </p:cNvSpPr>
          <p:nvPr>
            <p:ph type="sldNum" sz="quarter" idx="10"/>
          </p:nvPr>
        </p:nvSpPr>
        <p:spPr/>
        <p:txBody>
          <a:bodyPr/>
          <a:lstStyle/>
          <a:p>
            <a:fld id="{B35804CE-ECAD-4350-A561-DBBE32DE609A}" type="slidenum">
              <a:rPr lang="nb-NO" smtClean="0"/>
              <a:t>12</a:t>
            </a:fld>
            <a:endParaRPr lang="nb-NO"/>
          </a:p>
        </p:txBody>
      </p:sp>
    </p:spTree>
    <p:extLst>
      <p:ext uri="{BB962C8B-B14F-4D97-AF65-F5344CB8AC3E}">
        <p14:creationId xmlns:p14="http://schemas.microsoft.com/office/powerpoint/2010/main" val="51051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solidFill>
                  <a:schemeClr val="bg1"/>
                </a:solidFill>
              </a:defRPr>
            </a:lvl1pPr>
          </a:lstStyle>
          <a:p>
            <a:fld id="{03870E8D-9BDE-E747-8ED2-873BD326E849}" type="datetimeFigureOut">
              <a:rPr lang="nb-NO" smtClean="0"/>
              <a:pPr/>
              <a:t>21.05.2015</a:t>
            </a:fld>
            <a:endParaRPr lang="nb-NO"/>
          </a:p>
        </p:txBody>
      </p:sp>
      <p:sp>
        <p:nvSpPr>
          <p:cNvPr id="3" name="Plassholder for bunntekst 2"/>
          <p:cNvSpPr>
            <a:spLocks noGrp="1"/>
          </p:cNvSpPr>
          <p:nvPr>
            <p:ph type="ftr" sz="quarter" idx="11"/>
          </p:nvPr>
        </p:nvSpPr>
        <p:spPr/>
        <p:txBody>
          <a:bodyPr/>
          <a:lstStyle>
            <a:lvl1pPr>
              <a:defRPr>
                <a:solidFill>
                  <a:schemeClr val="bg1"/>
                </a:solidFill>
              </a:defRPr>
            </a:lvl1pPr>
          </a:lstStyle>
          <a:p>
            <a:endParaRPr lang="nb-NO"/>
          </a:p>
        </p:txBody>
      </p:sp>
      <p:sp>
        <p:nvSpPr>
          <p:cNvPr id="4" name="Plassholder for lysbildenummer 3"/>
          <p:cNvSpPr>
            <a:spLocks noGrp="1"/>
          </p:cNvSpPr>
          <p:nvPr>
            <p:ph type="sldNum" sz="quarter" idx="12"/>
          </p:nvPr>
        </p:nvSpPr>
        <p:spPr/>
        <p:txBody>
          <a:bodyPr/>
          <a:lstStyle>
            <a:lvl1pPr>
              <a:defRPr>
                <a:solidFill>
                  <a:schemeClr val="bg1"/>
                </a:solidFill>
              </a:defRPr>
            </a:lvl1pPr>
          </a:lstStyle>
          <a:p>
            <a:fld id="{A77B539F-0601-D340-8437-27C100A37FCA}" type="slidenum">
              <a:rPr lang="nb-NO" smtClean="0"/>
              <a:pPr/>
              <a:t>‹#›</a:t>
            </a:fld>
            <a:endParaRPr lang="nb-NO"/>
          </a:p>
        </p:txBody>
      </p:sp>
    </p:spTree>
    <p:extLst>
      <p:ext uri="{BB962C8B-B14F-4D97-AF65-F5344CB8AC3E}">
        <p14:creationId xmlns:p14="http://schemas.microsoft.com/office/powerpoint/2010/main" val="73939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92958" y="3643067"/>
            <a:ext cx="7558084" cy="740894"/>
          </a:xfrm>
        </p:spPr>
        <p:txBody>
          <a:bodyPr/>
          <a:lstStyle>
            <a:lvl1pPr algn="ctr">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792958" y="4429090"/>
            <a:ext cx="7558084" cy="1209709"/>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p>
            <a:fld id="{03870E8D-9BDE-E747-8ED2-873BD326E849}" type="datetimeFigureOut">
              <a:rPr lang="nb-NO" smtClean="0"/>
              <a:pPr/>
              <a:t>21.05.2015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77B539F-0601-D340-8437-27C100A37FCA}" type="slidenum">
              <a:rPr lang="nb-NO" smtClean="0"/>
              <a:pPr/>
              <a:t>‹#›</a:t>
            </a:fld>
            <a:endParaRPr lang="nb-NO"/>
          </a:p>
        </p:txBody>
      </p:sp>
    </p:spTree>
    <p:extLst>
      <p:ext uri="{BB962C8B-B14F-4D97-AF65-F5344CB8AC3E}">
        <p14:creationId xmlns:p14="http://schemas.microsoft.com/office/powerpoint/2010/main" val="206741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Times New Roman"/>
                <a:cs typeface="Times New Roman"/>
              </a:defRPr>
            </a:lvl1p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3870E8D-9BDE-E747-8ED2-873BD326E849}" type="datetimeFigureOut">
              <a:rPr lang="nb-NO" smtClean="0"/>
              <a:pPr/>
              <a:t>21.05.2015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77B539F-0601-D340-8437-27C100A37FCA}" type="slidenum">
              <a:rPr lang="nb-NO" smtClean="0"/>
              <a:pPr/>
              <a:t>‹#›</a:t>
            </a:fld>
            <a:endParaRPr lang="nb-NO"/>
          </a:p>
        </p:txBody>
      </p:sp>
    </p:spTree>
    <p:extLst>
      <p:ext uri="{BB962C8B-B14F-4D97-AF65-F5344CB8AC3E}">
        <p14:creationId xmlns:p14="http://schemas.microsoft.com/office/powerpoint/2010/main" val="298288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792958" y="878868"/>
            <a:ext cx="7558084" cy="780685"/>
          </a:xfrm>
        </p:spPr>
        <p:txBody>
          <a:bodyPr/>
          <a:lstStyle>
            <a:lvl1pPr>
              <a:defRPr>
                <a:latin typeface="Times New Roman"/>
                <a:cs typeface="Times New Roman"/>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795338" y="2022475"/>
            <a:ext cx="3400424" cy="3735388"/>
          </a:xfrm>
        </p:spPr>
        <p:txBody>
          <a:bodyPr>
            <a:normAutofit/>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970462" y="2022475"/>
            <a:ext cx="3381376" cy="3735388"/>
          </a:xfrm>
        </p:spPr>
        <p:txBody>
          <a:bodyPr>
            <a:normAutofit/>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03870E8D-9BDE-E747-8ED2-873BD326E849}" type="datetimeFigureOut">
              <a:rPr lang="nb-NO" smtClean="0"/>
              <a:pPr/>
              <a:t>21.05.2015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77B539F-0601-D340-8437-27C100A37FCA}" type="slidenum">
              <a:rPr lang="nb-NO" smtClean="0"/>
              <a:pPr/>
              <a:t>‹#›</a:t>
            </a:fld>
            <a:endParaRPr lang="nb-NO"/>
          </a:p>
        </p:txBody>
      </p:sp>
    </p:spTree>
    <p:extLst>
      <p:ext uri="{BB962C8B-B14F-4D97-AF65-F5344CB8AC3E}">
        <p14:creationId xmlns:p14="http://schemas.microsoft.com/office/powerpoint/2010/main" val="328470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03870E8D-9BDE-E747-8ED2-873BD326E849}" type="datetimeFigureOut">
              <a:rPr lang="nb-NO" smtClean="0"/>
              <a:pPr/>
              <a:t>21.05.2015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77B539F-0601-D340-8437-27C100A37FCA}" type="slidenum">
              <a:rPr lang="nb-NO" smtClean="0"/>
              <a:pPr/>
              <a:t>‹#›</a:t>
            </a:fld>
            <a:endParaRPr lang="nb-NO"/>
          </a:p>
        </p:txBody>
      </p:sp>
    </p:spTree>
    <p:extLst>
      <p:ext uri="{BB962C8B-B14F-4D97-AF65-F5344CB8AC3E}">
        <p14:creationId xmlns:p14="http://schemas.microsoft.com/office/powerpoint/2010/main" val="93032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3870E8D-9BDE-E747-8ED2-873BD326E849}" type="datetimeFigureOut">
              <a:rPr lang="nb-NO" smtClean="0"/>
              <a:pPr/>
              <a:t>21.05.2015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77B539F-0601-D340-8437-27C100A37FCA}" type="slidenum">
              <a:rPr lang="nb-NO" smtClean="0"/>
              <a:pPr/>
              <a:t>‹#›</a:t>
            </a:fld>
            <a:endParaRPr lang="nb-NO"/>
          </a:p>
        </p:txBody>
      </p:sp>
    </p:spTree>
    <p:extLst>
      <p:ext uri="{BB962C8B-B14F-4D97-AF65-F5344CB8AC3E}">
        <p14:creationId xmlns:p14="http://schemas.microsoft.com/office/powerpoint/2010/main" val="364593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lut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92958" y="3917951"/>
            <a:ext cx="7558084" cy="394328"/>
          </a:xfrm>
        </p:spPr>
        <p:txBody>
          <a:bodyPr>
            <a:normAutofit/>
          </a:bodyPr>
          <a:lstStyle>
            <a:lvl1pPr algn="ctr">
              <a:defRPr sz="2200" b="0" i="0">
                <a:solidFill>
                  <a:schemeClr val="bg2"/>
                </a:solidFill>
                <a:latin typeface="+mn-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792958" y="4263990"/>
            <a:ext cx="7558084" cy="1209709"/>
          </a:xfrm>
        </p:spPr>
        <p:txBody>
          <a:bodyPr>
            <a:normAutofit/>
          </a:bodyPr>
          <a:lstStyle>
            <a:lvl1pPr marL="0" indent="0" algn="ctr">
              <a:buNone/>
              <a:defRPr sz="22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solidFill>
                  <a:srgbClr val="FFFFFF"/>
                </a:solidFill>
              </a:defRPr>
            </a:lvl1pPr>
          </a:lstStyle>
          <a:p>
            <a:fld id="{03870E8D-9BDE-E747-8ED2-873BD326E849}" type="datetimeFigureOut">
              <a:rPr lang="nb-NO" smtClean="0"/>
              <a:pPr/>
              <a:t>21.05.2015</a:t>
            </a:fld>
            <a:endParaRPr lang="nb-NO"/>
          </a:p>
        </p:txBody>
      </p:sp>
      <p:sp>
        <p:nvSpPr>
          <p:cNvPr id="5" name="Plassholder for bunntekst 4"/>
          <p:cNvSpPr>
            <a:spLocks noGrp="1"/>
          </p:cNvSpPr>
          <p:nvPr>
            <p:ph type="ftr" sz="quarter" idx="11"/>
          </p:nvPr>
        </p:nvSpPr>
        <p:spPr/>
        <p:txBody>
          <a:bodyPr/>
          <a:lstStyle>
            <a:lvl1pPr>
              <a:defRPr>
                <a:solidFill>
                  <a:srgbClr val="FFFFFF"/>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rgbClr val="FFFFFF"/>
                </a:solidFill>
              </a:defRPr>
            </a:lvl1pPr>
          </a:lstStyle>
          <a:p>
            <a:fld id="{A77B539F-0601-D340-8437-27C100A37FCA}" type="slidenum">
              <a:rPr lang="nb-NO" smtClean="0"/>
              <a:pPr/>
              <a:t>‹#›</a:t>
            </a:fld>
            <a:endParaRPr lang="nb-NO"/>
          </a:p>
        </p:txBody>
      </p:sp>
    </p:spTree>
    <p:extLst>
      <p:ext uri="{BB962C8B-B14F-4D97-AF65-F5344CB8AC3E}">
        <p14:creationId xmlns:p14="http://schemas.microsoft.com/office/powerpoint/2010/main" val="250616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92958" y="878868"/>
            <a:ext cx="7558084" cy="780685"/>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92958" y="2022787"/>
            <a:ext cx="7558084" cy="373790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076482" y="6068316"/>
            <a:ext cx="991036" cy="365125"/>
          </a:xfrm>
          <a:prstGeom prst="rect">
            <a:avLst/>
          </a:prstGeom>
        </p:spPr>
        <p:txBody>
          <a:bodyPr vert="horz" lIns="91440" tIns="45720" rIns="91440" bIns="45720" rtlCol="0" anchor="ctr"/>
          <a:lstStyle>
            <a:lvl1pPr algn="ctr">
              <a:defRPr sz="1200">
                <a:solidFill>
                  <a:srgbClr val="BFBFBF"/>
                </a:solidFill>
              </a:defRPr>
            </a:lvl1pPr>
          </a:lstStyle>
          <a:p>
            <a:fld id="{03870E8D-9BDE-E747-8ED2-873BD326E849}" type="datetimeFigureOut">
              <a:rPr lang="nb-NO" smtClean="0"/>
              <a:pPr/>
              <a:t>21.05.2015</a:t>
            </a:fld>
            <a:endParaRPr lang="nb-NO"/>
          </a:p>
        </p:txBody>
      </p:sp>
      <p:sp>
        <p:nvSpPr>
          <p:cNvPr id="5" name="Plassholder for bunntekst 4"/>
          <p:cNvSpPr>
            <a:spLocks noGrp="1"/>
          </p:cNvSpPr>
          <p:nvPr>
            <p:ph type="ftr" sz="quarter" idx="3"/>
          </p:nvPr>
        </p:nvSpPr>
        <p:spPr>
          <a:xfrm>
            <a:off x="1435171" y="6068316"/>
            <a:ext cx="2525538" cy="365125"/>
          </a:xfrm>
          <a:prstGeom prst="rect">
            <a:avLst/>
          </a:prstGeom>
        </p:spPr>
        <p:txBody>
          <a:bodyPr vert="horz" lIns="91440" tIns="45720" rIns="91440" bIns="45720" rtlCol="0" anchor="ctr"/>
          <a:lstStyle>
            <a:lvl1pPr algn="l">
              <a:defRPr sz="1200">
                <a:solidFill>
                  <a:srgbClr val="BFBFBF"/>
                </a:solidFill>
              </a:defRPr>
            </a:lvl1pPr>
          </a:lstStyle>
          <a:p>
            <a:endParaRPr lang="nb-NO" dirty="0"/>
          </a:p>
        </p:txBody>
      </p:sp>
      <p:sp>
        <p:nvSpPr>
          <p:cNvPr id="6" name="Plassholder for lysbildenummer 5"/>
          <p:cNvSpPr>
            <a:spLocks noGrp="1"/>
          </p:cNvSpPr>
          <p:nvPr>
            <p:ph type="sldNum" sz="quarter" idx="4"/>
          </p:nvPr>
        </p:nvSpPr>
        <p:spPr>
          <a:xfrm>
            <a:off x="792958" y="6068316"/>
            <a:ext cx="536007" cy="365125"/>
          </a:xfrm>
          <a:prstGeom prst="rect">
            <a:avLst/>
          </a:prstGeom>
        </p:spPr>
        <p:txBody>
          <a:bodyPr vert="horz" lIns="91440" tIns="45720" rIns="91440" bIns="45720" rtlCol="0" anchor="ctr"/>
          <a:lstStyle>
            <a:lvl1pPr algn="l">
              <a:defRPr sz="1200">
                <a:solidFill>
                  <a:srgbClr val="BFBFBF"/>
                </a:solidFill>
              </a:defRPr>
            </a:lvl1pPr>
          </a:lstStyle>
          <a:p>
            <a:fld id="{A77B539F-0601-D340-8437-27C100A37FCA}" type="slidenum">
              <a:rPr lang="nb-NO" smtClean="0"/>
              <a:pPr/>
              <a:t>‹#›</a:t>
            </a:fld>
            <a:endParaRPr lang="nb-NO"/>
          </a:p>
        </p:txBody>
      </p:sp>
    </p:spTree>
    <p:extLst>
      <p:ext uri="{BB962C8B-B14F-4D97-AF65-F5344CB8AC3E}">
        <p14:creationId xmlns:p14="http://schemas.microsoft.com/office/powerpoint/2010/main" val="3532977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4" r:id="rId5"/>
    <p:sldLayoutId id="2147483655" r:id="rId6"/>
    <p:sldLayoutId id="2147483662" r:id="rId7"/>
  </p:sldLayoutIdLst>
  <p:txStyles>
    <p:titleStyle>
      <a:lvl1pPr algn="l" defTabSz="457200" rtl="0" eaLnBrk="1" latinLnBrk="0" hangingPunct="1">
        <a:spcBef>
          <a:spcPct val="0"/>
        </a:spcBef>
        <a:buNone/>
        <a:defRPr sz="40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3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3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92958" y="1262766"/>
            <a:ext cx="7558084" cy="4603644"/>
          </a:xfrm>
        </p:spPr>
        <p:txBody>
          <a:bodyPr>
            <a:normAutofit fontScale="92500" lnSpcReduction="10000"/>
          </a:bodyPr>
          <a:lstStyle/>
          <a:p>
            <a:r>
              <a:rPr lang="en-US" b="1" dirty="0" smtClean="0">
                <a:solidFill>
                  <a:srgbClr val="C00000"/>
                </a:solidFill>
              </a:rPr>
              <a:t>Opportunities</a:t>
            </a:r>
          </a:p>
          <a:p>
            <a:pPr lvl="1"/>
            <a:r>
              <a:rPr lang="en-US" dirty="0" smtClean="0"/>
              <a:t>Contact with individual asylum seekers</a:t>
            </a:r>
          </a:p>
          <a:p>
            <a:pPr lvl="1"/>
            <a:r>
              <a:rPr lang="en-US" dirty="0" smtClean="0"/>
              <a:t>Contact with defense lawyers and authorities</a:t>
            </a:r>
          </a:p>
          <a:p>
            <a:pPr lvl="1"/>
            <a:r>
              <a:rPr lang="en-US" dirty="0" smtClean="0"/>
              <a:t>Cooperation with academics</a:t>
            </a:r>
          </a:p>
          <a:p>
            <a:pPr lvl="1"/>
            <a:r>
              <a:rPr lang="en-US" dirty="0" smtClean="0"/>
              <a:t>Cooperation with the UNHCR</a:t>
            </a:r>
          </a:p>
          <a:p>
            <a:pPr lvl="1"/>
            <a:r>
              <a:rPr lang="en-US" dirty="0" smtClean="0"/>
              <a:t>Cooperation with law firms</a:t>
            </a:r>
          </a:p>
          <a:p>
            <a:pPr lvl="1"/>
            <a:r>
              <a:rPr lang="en-US" dirty="0" smtClean="0"/>
              <a:t>Good relationship with the mainstream media</a:t>
            </a:r>
          </a:p>
          <a:p>
            <a:pPr marL="457200" lvl="1" indent="0">
              <a:buNone/>
            </a:pPr>
            <a:endParaRPr lang="en-US" dirty="0"/>
          </a:p>
          <a:p>
            <a:r>
              <a:rPr lang="en-US" b="1" dirty="0" smtClean="0">
                <a:solidFill>
                  <a:srgbClr val="C00000"/>
                </a:solidFill>
              </a:rPr>
              <a:t>Dilemma:</a:t>
            </a:r>
          </a:p>
          <a:p>
            <a:pPr marL="457200" lvl="1" indent="0">
              <a:buNone/>
            </a:pPr>
            <a:r>
              <a:rPr lang="en-US" dirty="0" smtClean="0"/>
              <a:t>Approach to authorities: confrontation or cooperation</a:t>
            </a:r>
            <a:r>
              <a:rPr lang="en-US" dirty="0"/>
              <a:t>?</a:t>
            </a:r>
            <a:r>
              <a:rPr lang="en-US" dirty="0" smtClean="0"/>
              <a:t> </a:t>
            </a:r>
          </a:p>
          <a:p>
            <a:pPr marL="457200" lvl="1" indent="0">
              <a:buNone/>
            </a:pPr>
            <a:endParaRPr lang="en-US" dirty="0" smtClean="0"/>
          </a:p>
          <a:p>
            <a:pPr marL="457200" lvl="1" indent="0">
              <a:buNone/>
            </a:pPr>
            <a:r>
              <a:rPr lang="en-US" dirty="0" smtClean="0"/>
              <a:t>Lesson learned: </a:t>
            </a:r>
            <a:r>
              <a:rPr lang="en-US" dirty="0"/>
              <a:t>n</a:t>
            </a:r>
            <a:r>
              <a:rPr lang="en-US" dirty="0" smtClean="0"/>
              <a:t>ot really a dilemma – both strategies can be pursued simultaneously.</a:t>
            </a:r>
          </a:p>
        </p:txBody>
      </p:sp>
    </p:spTree>
    <p:extLst>
      <p:ext uri="{BB962C8B-B14F-4D97-AF65-F5344CB8AC3E}">
        <p14:creationId xmlns:p14="http://schemas.microsoft.com/office/powerpoint/2010/main" val="1191194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75285" y="1685241"/>
            <a:ext cx="7558084" cy="4774936"/>
          </a:xfrm>
        </p:spPr>
        <p:txBody>
          <a:bodyPr>
            <a:normAutofit/>
          </a:bodyPr>
          <a:lstStyle/>
          <a:p>
            <a:pPr marL="0" indent="0">
              <a:buNone/>
            </a:pPr>
            <a:r>
              <a:rPr lang="en-US" sz="1800" dirty="0" smtClean="0"/>
              <a:t>Examples: detention of children and the principle of legal certainty; standard of proof; proportionality assessment; use of alternatives to detention; crime prevention grounds, etc. </a:t>
            </a:r>
          </a:p>
          <a:p>
            <a:pPr marL="0" indent="0">
              <a:buNone/>
            </a:pPr>
            <a:endParaRPr lang="en-US" sz="1100" dirty="0"/>
          </a:p>
          <a:p>
            <a:r>
              <a:rPr lang="en-US" sz="1800" b="1" dirty="0" smtClean="0">
                <a:solidFill>
                  <a:srgbClr val="C00000"/>
                </a:solidFill>
              </a:rPr>
              <a:t>Opportunities</a:t>
            </a:r>
          </a:p>
          <a:p>
            <a:pPr lvl="1"/>
            <a:r>
              <a:rPr lang="en-US" sz="1800" dirty="0" smtClean="0"/>
              <a:t>Publication of reports (based on in-house research, </a:t>
            </a:r>
            <a:r>
              <a:rPr lang="en-GB" sz="1800" dirty="0" smtClean="0"/>
              <a:t>utilisation</a:t>
            </a:r>
            <a:r>
              <a:rPr lang="en-US" sz="1800" dirty="0" smtClean="0"/>
              <a:t> of interested master students)</a:t>
            </a:r>
          </a:p>
          <a:p>
            <a:pPr lvl="1"/>
            <a:r>
              <a:rPr lang="en-US" sz="1800" dirty="0" smtClean="0"/>
              <a:t>Meetings with representatives of the justice department, police, immigration authorities, political parties</a:t>
            </a:r>
          </a:p>
          <a:p>
            <a:pPr lvl="1"/>
            <a:r>
              <a:rPr lang="en-US" sz="1800" dirty="0" smtClean="0"/>
              <a:t>Use of the media (often in cooperation with academics)</a:t>
            </a:r>
          </a:p>
          <a:p>
            <a:pPr marL="457200" lvl="1" indent="0">
              <a:buNone/>
            </a:pPr>
            <a:endParaRPr lang="en-US" sz="1100" dirty="0"/>
          </a:p>
          <a:p>
            <a:r>
              <a:rPr lang="en-US" sz="1800" b="1" dirty="0" smtClean="0">
                <a:solidFill>
                  <a:srgbClr val="C00000"/>
                </a:solidFill>
              </a:rPr>
              <a:t>Dilemma</a:t>
            </a:r>
          </a:p>
          <a:p>
            <a:pPr lvl="1"/>
            <a:r>
              <a:rPr lang="en-US" sz="1800" dirty="0" smtClean="0"/>
              <a:t>Litigation? </a:t>
            </a:r>
            <a:r>
              <a:rPr lang="en-US" sz="1800" dirty="0"/>
              <a:t>B</a:t>
            </a:r>
            <a:r>
              <a:rPr lang="en-US" sz="1800" dirty="0" smtClean="0"/>
              <a:t>y the time a case gets to the Supreme Court, the persons are deported and their case is dropped. Potential solution: use of international reporting mechanisms (WGAD, HRC, CERD, CRC) </a:t>
            </a:r>
          </a:p>
        </p:txBody>
      </p:sp>
      <p:sp>
        <p:nvSpPr>
          <p:cNvPr id="5" name="Rectangle 2"/>
          <p:cNvSpPr txBox="1">
            <a:spLocks noChangeArrowheads="1"/>
          </p:cNvSpPr>
          <p:nvPr/>
        </p:nvSpPr>
        <p:spPr>
          <a:xfrm>
            <a:off x="668127" y="245359"/>
            <a:ext cx="7772400" cy="114300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000" kern="1200">
                <a:solidFill>
                  <a:schemeClr val="tx1"/>
                </a:solidFill>
                <a:latin typeface="Times New Roman"/>
                <a:ea typeface="+mj-ea"/>
                <a:cs typeface="Times New Roman"/>
              </a:defRPr>
            </a:lvl1pPr>
          </a:lstStyle>
          <a:p>
            <a:pPr algn="ctr"/>
            <a:r>
              <a:rPr lang="en-US" b="1" dirty="0" smtClean="0">
                <a:solidFill>
                  <a:srgbClr val="C00000"/>
                </a:solidFill>
              </a:rPr>
              <a:t>Issues pertaining to the correct application of procedural safeguards</a:t>
            </a:r>
          </a:p>
        </p:txBody>
      </p:sp>
    </p:spTree>
    <p:extLst>
      <p:ext uri="{BB962C8B-B14F-4D97-AF65-F5344CB8AC3E}">
        <p14:creationId xmlns:p14="http://schemas.microsoft.com/office/powerpoint/2010/main" val="205692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68127" y="280985"/>
            <a:ext cx="7772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Times New Roman"/>
                <a:ea typeface="+mj-ea"/>
                <a:cs typeface="Times New Roman"/>
              </a:defRPr>
            </a:lvl1pPr>
          </a:lstStyle>
          <a:p>
            <a:pPr algn="ctr"/>
            <a:r>
              <a:rPr lang="en-US" b="1" dirty="0" smtClean="0">
                <a:solidFill>
                  <a:srgbClr val="C00000"/>
                </a:solidFill>
              </a:rPr>
              <a:t>Detention conditions</a:t>
            </a:r>
          </a:p>
        </p:txBody>
      </p:sp>
      <p:pic>
        <p:nvPicPr>
          <p:cNvPr id="3074" name="Picture 2" descr="http://gfx.dagbladet.no/labrador/213/213812/21381250/jpg/active/978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81" y="1637741"/>
            <a:ext cx="672465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586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51520" y="736270"/>
            <a:ext cx="8458200" cy="48688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3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3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sz="2400" dirty="0" smtClean="0"/>
          </a:p>
          <a:p>
            <a:endParaRPr lang="nb-NO" sz="2400" dirty="0" smtClean="0"/>
          </a:p>
          <a:p>
            <a:endParaRPr lang="nb-NO" sz="2400" dirty="0" smtClean="0"/>
          </a:p>
          <a:p>
            <a:pPr marL="0" indent="0">
              <a:buFont typeface="Arial"/>
              <a:buNone/>
            </a:pPr>
            <a:endParaRPr lang="nb-NO" sz="2400" dirty="0" smtClean="0"/>
          </a:p>
          <a:p>
            <a:pPr marL="0" indent="0">
              <a:buFont typeface="Arial"/>
              <a:buNone/>
            </a:pPr>
            <a:endParaRPr lang="nb-NO" sz="2400" dirty="0" smtClean="0"/>
          </a:p>
        </p:txBody>
      </p:sp>
      <p:sp>
        <p:nvSpPr>
          <p:cNvPr id="6" name="Plassholder for innhold 2"/>
          <p:cNvSpPr>
            <a:spLocks noGrp="1"/>
          </p:cNvSpPr>
          <p:nvPr>
            <p:ph idx="1"/>
          </p:nvPr>
        </p:nvSpPr>
        <p:spPr>
          <a:xfrm>
            <a:off x="792958" y="1262767"/>
            <a:ext cx="7558084" cy="4342386"/>
          </a:xfrm>
        </p:spPr>
        <p:txBody>
          <a:bodyPr>
            <a:normAutofit fontScale="85000" lnSpcReduction="20000"/>
          </a:bodyPr>
          <a:lstStyle/>
          <a:p>
            <a:r>
              <a:rPr lang="en-US" b="1" dirty="0" smtClean="0">
                <a:solidFill>
                  <a:srgbClr val="C00000"/>
                </a:solidFill>
              </a:rPr>
              <a:t>Opportunities</a:t>
            </a:r>
          </a:p>
          <a:p>
            <a:pPr lvl="1"/>
            <a:r>
              <a:rPr lang="en-US" dirty="0"/>
              <a:t>NOAS </a:t>
            </a:r>
            <a:r>
              <a:rPr lang="en-US" dirty="0" smtClean="0"/>
              <a:t>has been allowed visits to </a:t>
            </a:r>
            <a:r>
              <a:rPr lang="en-US" dirty="0"/>
              <a:t>the detention </a:t>
            </a:r>
            <a:r>
              <a:rPr lang="en-GB" dirty="0"/>
              <a:t>centre</a:t>
            </a:r>
            <a:r>
              <a:rPr lang="en-US" dirty="0"/>
              <a:t> </a:t>
            </a:r>
            <a:r>
              <a:rPr lang="en-US" dirty="0" smtClean="0"/>
              <a:t>(each visit is subject </a:t>
            </a:r>
            <a:r>
              <a:rPr lang="en-US" dirty="0"/>
              <a:t>to prior </a:t>
            </a:r>
            <a:r>
              <a:rPr lang="en-GB" dirty="0" smtClean="0"/>
              <a:t>authorisation)</a:t>
            </a:r>
          </a:p>
          <a:p>
            <a:pPr marL="457200" lvl="1" indent="0">
              <a:buNone/>
            </a:pPr>
            <a:endParaRPr lang="en-US" dirty="0" smtClean="0"/>
          </a:p>
          <a:p>
            <a:pPr lvl="1"/>
            <a:r>
              <a:rPr lang="en-US" dirty="0" smtClean="0"/>
              <a:t>NOAS has a representative in the advisory committee of the National Preventive Mechanism under OPCAT</a:t>
            </a:r>
            <a:endParaRPr lang="en-US" dirty="0"/>
          </a:p>
          <a:p>
            <a:endParaRPr lang="en-US" b="1" dirty="0" smtClean="0">
              <a:solidFill>
                <a:srgbClr val="C00000"/>
              </a:solidFill>
            </a:endParaRPr>
          </a:p>
          <a:p>
            <a:r>
              <a:rPr lang="en-US" b="1" dirty="0" smtClean="0">
                <a:solidFill>
                  <a:srgbClr val="C00000"/>
                </a:solidFill>
              </a:rPr>
              <a:t>Dilemmas:</a:t>
            </a:r>
          </a:p>
          <a:p>
            <a:pPr lvl="1"/>
            <a:r>
              <a:rPr lang="en-US" dirty="0" smtClean="0"/>
              <a:t>Should NOAS establish a </a:t>
            </a:r>
            <a:r>
              <a:rPr lang="en-GB" dirty="0" smtClean="0"/>
              <a:t>regularised</a:t>
            </a:r>
            <a:r>
              <a:rPr lang="en-US" dirty="0" smtClean="0"/>
              <a:t> presence at the detention </a:t>
            </a:r>
            <a:r>
              <a:rPr lang="en-GB" dirty="0" smtClean="0"/>
              <a:t>centre</a:t>
            </a:r>
            <a:r>
              <a:rPr lang="en-US" dirty="0" smtClean="0"/>
              <a:t>? (better oversight</a:t>
            </a:r>
            <a:r>
              <a:rPr lang="en-US" dirty="0"/>
              <a:t> vs.</a:t>
            </a:r>
            <a:r>
              <a:rPr lang="en-US" dirty="0" smtClean="0"/>
              <a:t> loss of legitimacy)</a:t>
            </a:r>
          </a:p>
          <a:p>
            <a:pPr marL="457200" lvl="1" indent="0">
              <a:buNone/>
            </a:pPr>
            <a:r>
              <a:rPr lang="en-US" dirty="0" smtClean="0"/>
              <a:t>  </a:t>
            </a:r>
          </a:p>
          <a:p>
            <a:pPr lvl="1"/>
            <a:r>
              <a:rPr lang="en-US" dirty="0" smtClean="0"/>
              <a:t>Should NOAS advocate a model that is more like a regular prison (Denmark) or less like a regular prison (Sweden, Finland)?</a:t>
            </a:r>
          </a:p>
          <a:p>
            <a:pPr marL="457200" lvl="1" indent="0">
              <a:buNone/>
            </a:pPr>
            <a:r>
              <a:rPr lang="en-US" dirty="0" smtClean="0"/>
              <a:t>                                                                                                                                                                                                                                                                                                                                                                                                                                               </a:t>
            </a:r>
          </a:p>
        </p:txBody>
      </p:sp>
    </p:spTree>
    <p:extLst>
      <p:ext uri="{BB962C8B-B14F-4D97-AF65-F5344CB8AC3E}">
        <p14:creationId xmlns:p14="http://schemas.microsoft.com/office/powerpoint/2010/main" val="196345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380011" y="1186479"/>
            <a:ext cx="8324602" cy="4620554"/>
          </a:xfrm>
        </p:spPr>
        <p:txBody>
          <a:bodyPr>
            <a:normAutofit fontScale="92500" lnSpcReduction="10000"/>
          </a:bodyPr>
          <a:lstStyle/>
          <a:p>
            <a:pPr marL="0" indent="0">
              <a:buNone/>
            </a:pPr>
            <a:r>
              <a:rPr lang="nb-NO" dirty="0" err="1" smtClean="0"/>
              <a:t>Article</a:t>
            </a:r>
            <a:r>
              <a:rPr lang="nb-NO" dirty="0" smtClean="0"/>
              <a:t> 8(6), EU </a:t>
            </a:r>
            <a:r>
              <a:rPr lang="nb-NO" dirty="0" err="1" smtClean="0"/>
              <a:t>returns</a:t>
            </a:r>
            <a:r>
              <a:rPr lang="nb-NO" dirty="0" smtClean="0"/>
              <a:t> Directive:</a:t>
            </a:r>
          </a:p>
          <a:p>
            <a:pPr marL="0" indent="0">
              <a:buNone/>
            </a:pPr>
            <a:r>
              <a:rPr lang="en-US" dirty="0" smtClean="0"/>
              <a:t>“Member </a:t>
            </a:r>
            <a:r>
              <a:rPr lang="en-US" dirty="0"/>
              <a:t>States shall provide for an effective </a:t>
            </a:r>
            <a:r>
              <a:rPr lang="en-US" dirty="0" smtClean="0"/>
              <a:t>forced-return monitoring system.”</a:t>
            </a:r>
          </a:p>
          <a:p>
            <a:pPr marL="0" indent="0">
              <a:buNone/>
            </a:pPr>
            <a:endParaRPr lang="en-US" dirty="0" smtClean="0"/>
          </a:p>
          <a:p>
            <a:pPr marL="0" indent="0">
              <a:buNone/>
            </a:pPr>
            <a:r>
              <a:rPr lang="en-US" dirty="0" smtClean="0"/>
              <a:t>At present, none of these fulfill the role of such system in Norway:</a:t>
            </a:r>
            <a:endParaRPr lang="en-US" dirty="0"/>
          </a:p>
          <a:p>
            <a:pPr>
              <a:buFontTx/>
              <a:buChar char="-"/>
            </a:pPr>
            <a:r>
              <a:rPr lang="en-US" dirty="0" smtClean="0"/>
              <a:t>Parliamentary ombudsman (</a:t>
            </a:r>
            <a:r>
              <a:rPr lang="en-US" dirty="0" err="1" smtClean="0"/>
              <a:t>Sivilombudsmannen</a:t>
            </a:r>
            <a:r>
              <a:rPr lang="en-US" dirty="0" smtClean="0"/>
              <a:t>)</a:t>
            </a:r>
          </a:p>
          <a:p>
            <a:pPr>
              <a:buFontTx/>
              <a:buChar char="-"/>
            </a:pPr>
            <a:r>
              <a:rPr lang="nb-NO" dirty="0" err="1"/>
              <a:t>Supervisory</a:t>
            </a:r>
            <a:r>
              <a:rPr lang="nb-NO" dirty="0"/>
              <a:t> Council </a:t>
            </a:r>
            <a:r>
              <a:rPr lang="nb-NO" dirty="0" smtClean="0"/>
              <a:t>for </a:t>
            </a:r>
            <a:r>
              <a:rPr lang="nb-NO" dirty="0" err="1" smtClean="0"/>
              <a:t>the</a:t>
            </a:r>
            <a:r>
              <a:rPr lang="nb-NO" dirty="0" smtClean="0"/>
              <a:t> </a:t>
            </a:r>
            <a:r>
              <a:rPr lang="nb-NO" dirty="0" err="1" smtClean="0"/>
              <a:t>detention</a:t>
            </a:r>
            <a:r>
              <a:rPr lang="nb-NO" dirty="0" smtClean="0"/>
              <a:t> </a:t>
            </a:r>
            <a:r>
              <a:rPr lang="nb-NO" dirty="0" err="1" smtClean="0"/>
              <a:t>centre</a:t>
            </a:r>
            <a:r>
              <a:rPr lang="nb-NO" dirty="0" smtClean="0"/>
              <a:t> </a:t>
            </a:r>
          </a:p>
          <a:p>
            <a:pPr>
              <a:buFontTx/>
              <a:buChar char="-"/>
            </a:pPr>
            <a:r>
              <a:rPr lang="nb-NO" dirty="0" err="1" smtClean="0"/>
              <a:t>Ombudsman</a:t>
            </a:r>
            <a:r>
              <a:rPr lang="nb-NO" dirty="0" smtClean="0"/>
              <a:t> </a:t>
            </a:r>
            <a:r>
              <a:rPr lang="nb-NO" dirty="0"/>
              <a:t>for </a:t>
            </a:r>
            <a:r>
              <a:rPr lang="nb-NO" dirty="0" err="1" smtClean="0"/>
              <a:t>Children</a:t>
            </a:r>
            <a:r>
              <a:rPr lang="nb-NO" dirty="0"/>
              <a:t> </a:t>
            </a:r>
            <a:endParaRPr lang="nb-NO" dirty="0" smtClean="0"/>
          </a:p>
          <a:p>
            <a:pPr>
              <a:buFontTx/>
              <a:buChar char="-"/>
            </a:pPr>
            <a:r>
              <a:rPr lang="nb-NO" dirty="0" err="1" smtClean="0"/>
              <a:t>Equality</a:t>
            </a:r>
            <a:r>
              <a:rPr lang="nb-NO" dirty="0" smtClean="0"/>
              <a:t> </a:t>
            </a:r>
            <a:r>
              <a:rPr lang="nb-NO" dirty="0"/>
              <a:t>and </a:t>
            </a:r>
            <a:r>
              <a:rPr lang="nb-NO" dirty="0" err="1" smtClean="0"/>
              <a:t>Discrimination</a:t>
            </a:r>
            <a:r>
              <a:rPr lang="nb-NO" dirty="0" smtClean="0"/>
              <a:t> Ombud</a:t>
            </a:r>
          </a:p>
          <a:p>
            <a:pPr>
              <a:buFontTx/>
              <a:buChar char="-"/>
            </a:pPr>
            <a:endParaRPr lang="nb-NO" dirty="0"/>
          </a:p>
          <a:p>
            <a:pPr marL="0" indent="0">
              <a:buNone/>
            </a:pPr>
            <a:r>
              <a:rPr lang="nb-NO" dirty="0" smtClean="0">
                <a:solidFill>
                  <a:srgbClr val="C00000"/>
                </a:solidFill>
              </a:rPr>
              <a:t>Dilemma: </a:t>
            </a:r>
          </a:p>
          <a:p>
            <a:pPr marL="0" indent="0">
              <a:buNone/>
            </a:pPr>
            <a:r>
              <a:rPr lang="nb-NO" dirty="0" smtClean="0"/>
              <a:t>- To </a:t>
            </a:r>
            <a:r>
              <a:rPr lang="nb-NO" dirty="0" err="1" smtClean="0"/>
              <a:t>what</a:t>
            </a:r>
            <a:r>
              <a:rPr lang="nb-NO" dirty="0" smtClean="0"/>
              <a:t> </a:t>
            </a:r>
            <a:r>
              <a:rPr lang="nb-NO" dirty="0" err="1" smtClean="0"/>
              <a:t>extent</a:t>
            </a:r>
            <a:r>
              <a:rPr lang="nb-NO" dirty="0" smtClean="0"/>
              <a:t> </a:t>
            </a:r>
            <a:r>
              <a:rPr lang="nb-NO" dirty="0" err="1" smtClean="0"/>
              <a:t>should</a:t>
            </a:r>
            <a:r>
              <a:rPr lang="nb-NO" dirty="0" smtClean="0"/>
              <a:t> NOAS be </a:t>
            </a:r>
            <a:r>
              <a:rPr lang="nb-NO" dirty="0" err="1" smtClean="0"/>
              <a:t>involved</a:t>
            </a:r>
            <a:r>
              <a:rPr lang="nb-NO" dirty="0" smtClean="0"/>
              <a:t> in </a:t>
            </a:r>
            <a:r>
              <a:rPr lang="nb-NO" dirty="0" err="1" smtClean="0"/>
              <a:t>monitoring</a:t>
            </a:r>
            <a:r>
              <a:rPr lang="nb-NO" dirty="0" smtClean="0"/>
              <a:t> </a:t>
            </a:r>
            <a:r>
              <a:rPr lang="nb-NO" dirty="0" err="1" smtClean="0"/>
              <a:t>of</a:t>
            </a:r>
            <a:r>
              <a:rPr lang="nb-NO" dirty="0" smtClean="0"/>
              <a:t> </a:t>
            </a:r>
            <a:r>
              <a:rPr lang="nb-NO" dirty="0" err="1" smtClean="0"/>
              <a:t>forced</a:t>
            </a:r>
            <a:r>
              <a:rPr lang="nb-NO" dirty="0" smtClean="0"/>
              <a:t> </a:t>
            </a:r>
            <a:r>
              <a:rPr lang="nb-NO" dirty="0" err="1" smtClean="0"/>
              <a:t>returns</a:t>
            </a:r>
            <a:r>
              <a:rPr lang="nb-NO" dirty="0" smtClean="0"/>
              <a:t>? (Danish </a:t>
            </a:r>
            <a:r>
              <a:rPr lang="nb-NO" dirty="0" err="1" smtClean="0"/>
              <a:t>model</a:t>
            </a:r>
            <a:r>
              <a:rPr lang="nb-NO" dirty="0" smtClean="0"/>
              <a:t> vs. </a:t>
            </a:r>
            <a:r>
              <a:rPr lang="nb-NO" dirty="0" err="1" smtClean="0"/>
              <a:t>Austrian</a:t>
            </a:r>
            <a:r>
              <a:rPr lang="nb-NO" dirty="0" smtClean="0"/>
              <a:t> </a:t>
            </a:r>
            <a:r>
              <a:rPr lang="nb-NO" dirty="0" err="1" smtClean="0"/>
              <a:t>model</a:t>
            </a:r>
            <a:r>
              <a:rPr lang="nb-NO" dirty="0" smtClean="0"/>
              <a:t>)</a:t>
            </a:r>
            <a:endParaRPr lang="en-US" dirty="0"/>
          </a:p>
        </p:txBody>
      </p:sp>
      <p:sp>
        <p:nvSpPr>
          <p:cNvPr id="5" name="Rectangle 2"/>
          <p:cNvSpPr txBox="1">
            <a:spLocks noChangeArrowheads="1"/>
          </p:cNvSpPr>
          <p:nvPr/>
        </p:nvSpPr>
        <p:spPr>
          <a:xfrm>
            <a:off x="668127" y="43479"/>
            <a:ext cx="7772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Times New Roman"/>
                <a:ea typeface="+mj-ea"/>
                <a:cs typeface="Times New Roman"/>
              </a:defRPr>
            </a:lvl1pPr>
          </a:lstStyle>
          <a:p>
            <a:pPr algn="ctr"/>
            <a:r>
              <a:rPr lang="en-US" b="1" dirty="0">
                <a:solidFill>
                  <a:srgbClr val="C00000"/>
                </a:solidFill>
              </a:rPr>
              <a:t>F</a:t>
            </a:r>
            <a:r>
              <a:rPr lang="en-US" b="1" dirty="0" smtClean="0">
                <a:solidFill>
                  <a:srgbClr val="C00000"/>
                </a:solidFill>
              </a:rPr>
              <a:t>orced returns</a:t>
            </a:r>
          </a:p>
        </p:txBody>
      </p:sp>
    </p:spTree>
    <p:extLst>
      <p:ext uri="{BB962C8B-B14F-4D97-AF65-F5344CB8AC3E}">
        <p14:creationId xmlns:p14="http://schemas.microsoft.com/office/powerpoint/2010/main" val="3424769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ctrTitle"/>
          </p:nvPr>
        </p:nvSpPr>
        <p:spPr/>
        <p:txBody>
          <a:bodyPr>
            <a:noAutofit/>
          </a:bodyPr>
          <a:lstStyle/>
          <a:p>
            <a:r>
              <a:rPr lang="nb-NO" sz="4000" dirty="0" err="1" smtClean="0"/>
              <a:t>Thank</a:t>
            </a:r>
            <a:r>
              <a:rPr lang="nb-NO" sz="4000" dirty="0" smtClean="0"/>
              <a:t> </a:t>
            </a:r>
            <a:r>
              <a:rPr lang="nb-NO" sz="4000" dirty="0" err="1" smtClean="0"/>
              <a:t>you</a:t>
            </a:r>
            <a:r>
              <a:rPr lang="nb-NO" sz="4000" dirty="0" smtClean="0"/>
              <a:t> for </a:t>
            </a:r>
            <a:r>
              <a:rPr lang="nb-NO" sz="4000" dirty="0" err="1" smtClean="0"/>
              <a:t>attention</a:t>
            </a:r>
            <a:endParaRPr lang="nb-NO" sz="4000" dirty="0"/>
          </a:p>
        </p:txBody>
      </p:sp>
    </p:spTree>
    <p:extLst>
      <p:ext uri="{BB962C8B-B14F-4D97-AF65-F5344CB8AC3E}">
        <p14:creationId xmlns:p14="http://schemas.microsoft.com/office/powerpoint/2010/main" val="131773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ctrTitle"/>
          </p:nvPr>
        </p:nvSpPr>
        <p:spPr/>
        <p:txBody>
          <a:bodyPr>
            <a:normAutofit fontScale="90000"/>
          </a:bodyPr>
          <a:lstStyle/>
          <a:p>
            <a:r>
              <a:rPr lang="en-US" dirty="0" smtClean="0">
                <a:latin typeface="Times New Roman"/>
                <a:cs typeface="Times New Roman"/>
              </a:rPr>
              <a:t>Monitoring immigration detention policy and practice in Norway</a:t>
            </a:r>
            <a:endParaRPr lang="en-US" dirty="0">
              <a:latin typeface="Times New Roman"/>
              <a:cs typeface="Times New Roman"/>
            </a:endParaRPr>
          </a:p>
        </p:txBody>
      </p:sp>
      <p:sp>
        <p:nvSpPr>
          <p:cNvPr id="6" name="Undertittel 5"/>
          <p:cNvSpPr>
            <a:spLocks noGrp="1"/>
          </p:cNvSpPr>
          <p:nvPr>
            <p:ph type="subTitle" idx="1"/>
          </p:nvPr>
        </p:nvSpPr>
        <p:spPr>
          <a:xfrm>
            <a:off x="792958" y="4728349"/>
            <a:ext cx="7558084" cy="1209709"/>
          </a:xfrm>
        </p:spPr>
        <p:txBody>
          <a:bodyPr>
            <a:normAutofit/>
          </a:bodyPr>
          <a:lstStyle/>
          <a:p>
            <a:r>
              <a:rPr lang="en-US" sz="2800" dirty="0" smtClean="0">
                <a:solidFill>
                  <a:schemeClr val="tx1"/>
                </a:solidFill>
              </a:rPr>
              <a:t>Opportunities and dilemmas</a:t>
            </a:r>
            <a:endParaRPr lang="en-US" sz="2800" dirty="0">
              <a:solidFill>
                <a:schemeClr val="tx1"/>
              </a:solidFill>
            </a:endParaRPr>
          </a:p>
        </p:txBody>
      </p:sp>
    </p:spTree>
    <p:extLst>
      <p:ext uri="{BB962C8B-B14F-4D97-AF65-F5344CB8AC3E}">
        <p14:creationId xmlns:p14="http://schemas.microsoft.com/office/powerpoint/2010/main" val="213027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68127" y="494741"/>
            <a:ext cx="7772400" cy="1143000"/>
          </a:xfrm>
        </p:spPr>
        <p:txBody>
          <a:bodyPr>
            <a:normAutofit/>
          </a:bodyPr>
          <a:lstStyle/>
          <a:p>
            <a:pPr algn="ctr"/>
            <a:r>
              <a:rPr lang="en-US" b="1" dirty="0" smtClean="0">
                <a:solidFill>
                  <a:srgbClr val="C00000"/>
                </a:solidFill>
              </a:rPr>
              <a:t>Overview</a:t>
            </a:r>
          </a:p>
        </p:txBody>
      </p:sp>
      <p:sp>
        <p:nvSpPr>
          <p:cNvPr id="8" name="Rectangle 3"/>
          <p:cNvSpPr txBox="1">
            <a:spLocks noChangeArrowheads="1"/>
          </p:cNvSpPr>
          <p:nvPr/>
        </p:nvSpPr>
        <p:spPr>
          <a:xfrm>
            <a:off x="668127" y="1982157"/>
            <a:ext cx="7772400" cy="3886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3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3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Tx/>
              <a:buAutoNum type="arabicPeriod"/>
              <a:defRPr/>
            </a:pPr>
            <a:r>
              <a:rPr lang="en-US" sz="2400" b="1" dirty="0" smtClean="0"/>
              <a:t>Briefly about NOAS.</a:t>
            </a:r>
          </a:p>
          <a:p>
            <a:pPr marL="457200" indent="-457200">
              <a:buFont typeface="Arial"/>
              <a:buNone/>
              <a:defRPr/>
            </a:pPr>
            <a:endParaRPr lang="en-US" sz="2400" b="1" dirty="0" smtClean="0"/>
          </a:p>
          <a:p>
            <a:pPr marL="457200" indent="-457200">
              <a:buFont typeface="Arial"/>
              <a:buAutoNum type="arabicPeriod" startAt="2"/>
              <a:defRPr/>
            </a:pPr>
            <a:r>
              <a:rPr lang="en-US" sz="2400" b="1" dirty="0" smtClean="0"/>
              <a:t>Monitoring detention policy and practice</a:t>
            </a:r>
          </a:p>
          <a:p>
            <a:pPr marL="1257300" lvl="2" indent="-457200">
              <a:defRPr/>
            </a:pPr>
            <a:r>
              <a:rPr lang="en-US" sz="2400" b="1" dirty="0" smtClean="0"/>
              <a:t>Irregular entry</a:t>
            </a:r>
          </a:p>
          <a:p>
            <a:pPr marL="1257300" lvl="2" indent="-457200">
              <a:defRPr/>
            </a:pPr>
            <a:r>
              <a:rPr lang="en-US" sz="2400" b="1" dirty="0" smtClean="0"/>
              <a:t>Procedural safeguards</a:t>
            </a:r>
          </a:p>
          <a:p>
            <a:pPr marL="1257300" lvl="2" indent="-457200">
              <a:defRPr/>
            </a:pPr>
            <a:r>
              <a:rPr lang="en-US" sz="2400" b="1" dirty="0" smtClean="0"/>
              <a:t>Detention conditions</a:t>
            </a:r>
          </a:p>
          <a:p>
            <a:pPr marL="1257300" lvl="2" indent="-457200">
              <a:defRPr/>
            </a:pPr>
            <a:r>
              <a:rPr lang="en-US" sz="2400" b="1" dirty="0" smtClean="0"/>
              <a:t>Forced returns</a:t>
            </a:r>
          </a:p>
          <a:p>
            <a:pPr>
              <a:defRPr/>
            </a:pPr>
            <a:endParaRPr lang="en-US" sz="2400" b="1" dirty="0" smtClean="0"/>
          </a:p>
          <a:p>
            <a:pPr>
              <a:buFont typeface="Arial"/>
              <a:buNone/>
              <a:defRPr/>
            </a:pPr>
            <a:r>
              <a:rPr lang="en-US" sz="2400" b="1" dirty="0" smtClean="0"/>
              <a:t>3. 		Lessons learned</a:t>
            </a:r>
          </a:p>
          <a:p>
            <a:pPr marL="0" indent="0">
              <a:buFont typeface="Arial"/>
              <a:buNone/>
              <a:defRPr/>
            </a:pPr>
            <a:endParaRPr lang="en-US" sz="3200" b="1" dirty="0" smtClean="0"/>
          </a:p>
        </p:txBody>
      </p:sp>
    </p:spTree>
    <p:extLst>
      <p:ext uri="{BB962C8B-B14F-4D97-AF65-F5344CB8AC3E}">
        <p14:creationId xmlns:p14="http://schemas.microsoft.com/office/powerpoint/2010/main" val="426036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792958" y="878868"/>
            <a:ext cx="7558084" cy="780685"/>
          </a:xfrm>
        </p:spPr>
        <p:txBody>
          <a:bodyPr>
            <a:normAutofit/>
          </a:bodyPr>
          <a:lstStyle/>
          <a:p>
            <a:r>
              <a:rPr lang="en-US" b="1" dirty="0" smtClean="0">
                <a:solidFill>
                  <a:srgbClr val="C00000"/>
                </a:solidFill>
              </a:rPr>
              <a:t>This is NOAS</a:t>
            </a:r>
            <a:endParaRPr lang="nb-NO" dirty="0"/>
          </a:p>
        </p:txBody>
      </p:sp>
      <p:sp>
        <p:nvSpPr>
          <p:cNvPr id="9" name="Plassholder for innhold 2"/>
          <p:cNvSpPr>
            <a:spLocks noGrp="1"/>
          </p:cNvSpPr>
          <p:nvPr>
            <p:ph idx="1"/>
          </p:nvPr>
        </p:nvSpPr>
        <p:spPr>
          <a:xfrm>
            <a:off x="157656" y="2022787"/>
            <a:ext cx="5716672" cy="3737900"/>
          </a:xfrm>
        </p:spPr>
        <p:txBody>
          <a:bodyPr/>
          <a:lstStyle/>
          <a:p>
            <a:pPr>
              <a:buClr>
                <a:srgbClr val="A40000"/>
              </a:buClr>
            </a:pPr>
            <a:r>
              <a:rPr lang="nb-NO" dirty="0" smtClean="0"/>
              <a:t>Norwegian </a:t>
            </a:r>
            <a:r>
              <a:rPr lang="nb-NO" dirty="0" err="1"/>
              <a:t>O</a:t>
            </a:r>
            <a:r>
              <a:rPr lang="nb-NO" dirty="0" err="1" smtClean="0"/>
              <a:t>rganisation</a:t>
            </a:r>
            <a:r>
              <a:rPr lang="nb-NO" dirty="0" smtClean="0"/>
              <a:t> for </a:t>
            </a:r>
            <a:r>
              <a:rPr lang="nb-NO" dirty="0" err="1" smtClean="0"/>
              <a:t>Asylum</a:t>
            </a:r>
            <a:r>
              <a:rPr lang="nb-NO" dirty="0" smtClean="0"/>
              <a:t> </a:t>
            </a:r>
            <a:r>
              <a:rPr lang="nb-NO" dirty="0" err="1" smtClean="0"/>
              <a:t>Seekers</a:t>
            </a:r>
            <a:endParaRPr lang="nb-NO" dirty="0" smtClean="0"/>
          </a:p>
          <a:p>
            <a:pPr>
              <a:buClr>
                <a:srgbClr val="A40000"/>
              </a:buClr>
            </a:pPr>
            <a:r>
              <a:rPr lang="nb-NO" dirty="0" err="1" smtClean="0"/>
              <a:t>Founded</a:t>
            </a:r>
            <a:r>
              <a:rPr lang="nb-NO" dirty="0" smtClean="0"/>
              <a:t> by Annette </a:t>
            </a:r>
            <a:r>
              <a:rPr lang="nb-NO" dirty="0"/>
              <a:t>Thommessen </a:t>
            </a:r>
            <a:r>
              <a:rPr lang="nb-NO" dirty="0" smtClean="0"/>
              <a:t>in </a:t>
            </a:r>
            <a:r>
              <a:rPr lang="nb-NO" dirty="0"/>
              <a:t>1984</a:t>
            </a:r>
          </a:p>
          <a:p>
            <a:pPr>
              <a:buClr>
                <a:srgbClr val="A40000"/>
              </a:buClr>
              <a:defRPr/>
            </a:pPr>
            <a:r>
              <a:rPr lang="nb-NO" dirty="0" err="1">
                <a:ea typeface="ＭＳ Ｐゴシック" pitchFamily="34" charset="-128"/>
              </a:rPr>
              <a:t>Independent</a:t>
            </a:r>
            <a:r>
              <a:rPr lang="nb-NO" dirty="0">
                <a:ea typeface="ＭＳ Ｐゴシック" pitchFamily="34" charset="-128"/>
              </a:rPr>
              <a:t> </a:t>
            </a:r>
            <a:r>
              <a:rPr lang="nb-NO" dirty="0" err="1">
                <a:ea typeface="ＭＳ Ｐゴシック" pitchFamily="34" charset="-128"/>
              </a:rPr>
              <a:t>membership</a:t>
            </a:r>
            <a:r>
              <a:rPr lang="nb-NO" dirty="0">
                <a:ea typeface="ＭＳ Ｐゴシック" pitchFamily="34" charset="-128"/>
              </a:rPr>
              <a:t> </a:t>
            </a:r>
            <a:r>
              <a:rPr lang="nb-NO" dirty="0" err="1" smtClean="0">
                <a:ea typeface="ＭＳ Ｐゴシック" pitchFamily="34" charset="-128"/>
              </a:rPr>
              <a:t>organization</a:t>
            </a:r>
            <a:endParaRPr lang="nb-NO" dirty="0" smtClean="0">
              <a:ea typeface="ＭＳ Ｐゴシック" pitchFamily="34" charset="-128"/>
            </a:endParaRPr>
          </a:p>
          <a:p>
            <a:pPr>
              <a:buClr>
                <a:srgbClr val="A40000"/>
              </a:buClr>
              <a:defRPr/>
            </a:pPr>
            <a:r>
              <a:rPr lang="en-US" dirty="0">
                <a:ea typeface="ＭＳ Ｐゴシック" pitchFamily="34" charset="-128"/>
              </a:rPr>
              <a:t>Working for an asylum policy based on humanism, rule of law and international </a:t>
            </a:r>
            <a:r>
              <a:rPr lang="en-US" dirty="0" smtClean="0">
                <a:ea typeface="ＭＳ Ｐゴシック" pitchFamily="34" charset="-128"/>
              </a:rPr>
              <a:t>obligations</a:t>
            </a:r>
            <a:endParaRPr lang="en-US" dirty="0">
              <a:ea typeface="ＭＳ Ｐゴシック" pitchFamily="34" charset="-128"/>
            </a:endParaRPr>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5" y="878868"/>
            <a:ext cx="2506046" cy="3906981"/>
          </a:xfrm>
          <a:prstGeom prst="rect">
            <a:avLst/>
          </a:prstGeom>
        </p:spPr>
      </p:pic>
      <p:sp>
        <p:nvSpPr>
          <p:cNvPr id="11" name="TekstSylinder 10"/>
          <p:cNvSpPr txBox="1"/>
          <p:nvPr/>
        </p:nvSpPr>
        <p:spPr>
          <a:xfrm>
            <a:off x="6109855" y="5056909"/>
            <a:ext cx="2753806" cy="461665"/>
          </a:xfrm>
          <a:prstGeom prst="rect">
            <a:avLst/>
          </a:prstGeom>
          <a:noFill/>
        </p:spPr>
        <p:txBody>
          <a:bodyPr wrap="square" rtlCol="0">
            <a:spAutoFit/>
          </a:bodyPr>
          <a:lstStyle/>
          <a:p>
            <a:r>
              <a:rPr lang="nb-NO" sz="1200" dirty="0" smtClean="0"/>
              <a:t>Foto: Finn E. Strømberg/ Aftenposten/ Scanpix</a:t>
            </a:r>
            <a:endParaRPr lang="nb-NO" sz="1200" dirty="0"/>
          </a:p>
        </p:txBody>
      </p:sp>
    </p:spTree>
    <p:extLst>
      <p:ext uri="{BB962C8B-B14F-4D97-AF65-F5344CB8AC3E}">
        <p14:creationId xmlns:p14="http://schemas.microsoft.com/office/powerpoint/2010/main" val="380249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2"/>
          <p:cNvSpPr>
            <a:spLocks noGrp="1"/>
          </p:cNvSpPr>
          <p:nvPr>
            <p:ph idx="1"/>
          </p:nvPr>
        </p:nvSpPr>
        <p:spPr>
          <a:xfrm>
            <a:off x="116655" y="1659553"/>
            <a:ext cx="8696269" cy="4101134"/>
          </a:xfrm>
        </p:spPr>
        <p:txBody>
          <a:bodyPr/>
          <a:lstStyle/>
          <a:p>
            <a:pPr>
              <a:buClr>
                <a:srgbClr val="A40000"/>
              </a:buClr>
              <a:defRPr/>
            </a:pPr>
            <a:r>
              <a:rPr lang="en-US" dirty="0"/>
              <a:t>Information and counseling for newly arrived asylum </a:t>
            </a:r>
            <a:r>
              <a:rPr lang="en-US" dirty="0" smtClean="0"/>
              <a:t>seekers</a:t>
            </a:r>
            <a:endParaRPr lang="nb-NO" dirty="0">
              <a:ea typeface="ＭＳ Ｐゴシック" pitchFamily="34" charset="-128"/>
            </a:endParaRPr>
          </a:p>
          <a:p>
            <a:pPr>
              <a:buClr>
                <a:srgbClr val="A40000"/>
              </a:buClr>
              <a:defRPr/>
            </a:pPr>
            <a:r>
              <a:rPr lang="nb-NO" dirty="0" smtClean="0">
                <a:ea typeface="ＭＳ Ｐゴシック" pitchFamily="34" charset="-128"/>
              </a:rPr>
              <a:t>Legal </a:t>
            </a:r>
            <a:r>
              <a:rPr lang="en-GB" dirty="0" smtClean="0">
                <a:ea typeface="ＭＳ Ｐゴシック" pitchFamily="34" charset="-128"/>
              </a:rPr>
              <a:t>aid</a:t>
            </a:r>
          </a:p>
          <a:p>
            <a:pPr>
              <a:buClr>
                <a:srgbClr val="A40000"/>
              </a:buClr>
              <a:defRPr/>
            </a:pPr>
            <a:r>
              <a:rPr lang="en-GB" dirty="0" smtClean="0">
                <a:ea typeface="ＭＳ Ｐゴシック" pitchFamily="34" charset="-128"/>
              </a:rPr>
              <a:t>Advocacy</a:t>
            </a:r>
          </a:p>
          <a:p>
            <a:endParaRPr lang="nb-NO" dirty="0"/>
          </a:p>
        </p:txBody>
      </p:sp>
      <p:sp>
        <p:nvSpPr>
          <p:cNvPr id="10" name="Avrundet rektangel 9"/>
          <p:cNvSpPr/>
          <p:nvPr/>
        </p:nvSpPr>
        <p:spPr>
          <a:xfrm>
            <a:off x="1804757" y="3695023"/>
            <a:ext cx="1163782" cy="977145"/>
          </a:xfrm>
          <a:prstGeom prst="roundRect">
            <a:avLst/>
          </a:prstGeom>
          <a:gradFill flip="none" rotWithShape="1">
            <a:gsLst>
              <a:gs pos="0">
                <a:srgbClr val="00587C">
                  <a:shade val="30000"/>
                  <a:satMod val="115000"/>
                </a:srgbClr>
              </a:gs>
              <a:gs pos="50000">
                <a:srgbClr val="00587C">
                  <a:shade val="67500"/>
                  <a:satMod val="115000"/>
                </a:srgbClr>
              </a:gs>
              <a:gs pos="100000">
                <a:srgbClr val="00587C">
                  <a:shade val="100000"/>
                  <a:satMod val="115000"/>
                </a:srgbClr>
              </a:gs>
            </a:gsLst>
            <a:lin ang="5400000" scaled="1"/>
            <a:tileRect/>
          </a:gradFill>
          <a:ln>
            <a:solidFill>
              <a:srgbClr val="0058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Directorate of Immigration </a:t>
            </a:r>
          </a:p>
          <a:p>
            <a:pPr algn="ctr"/>
            <a:endParaRPr lang="en-US" sz="1200" dirty="0"/>
          </a:p>
          <a:p>
            <a:pPr algn="ctr"/>
            <a:r>
              <a:rPr lang="en-US" sz="1200" dirty="0" smtClean="0"/>
              <a:t>Asylum Interview</a:t>
            </a:r>
            <a:endParaRPr lang="en-US" sz="1200" dirty="0"/>
          </a:p>
        </p:txBody>
      </p:sp>
      <p:sp>
        <p:nvSpPr>
          <p:cNvPr id="11" name="Avrundet rektangel 10"/>
          <p:cNvSpPr/>
          <p:nvPr/>
        </p:nvSpPr>
        <p:spPr>
          <a:xfrm>
            <a:off x="116655" y="3695024"/>
            <a:ext cx="1163782" cy="977145"/>
          </a:xfrm>
          <a:prstGeom prst="roundRect">
            <a:avLst/>
          </a:prstGeom>
          <a:gradFill flip="none" rotWithShape="1">
            <a:gsLst>
              <a:gs pos="0">
                <a:srgbClr val="00587C">
                  <a:shade val="30000"/>
                  <a:satMod val="115000"/>
                </a:srgbClr>
              </a:gs>
              <a:gs pos="50000">
                <a:srgbClr val="00587C">
                  <a:shade val="67500"/>
                  <a:satMod val="115000"/>
                </a:srgbClr>
              </a:gs>
              <a:gs pos="100000">
                <a:srgbClr val="00587C">
                  <a:shade val="100000"/>
                  <a:satMod val="115000"/>
                </a:srgbClr>
              </a:gs>
            </a:gsLst>
            <a:lin ang="5400000" scaled="1"/>
            <a:tileRect/>
          </a:gradFill>
          <a:ln>
            <a:solidFill>
              <a:srgbClr val="0058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Police Immigration Unit</a:t>
            </a:r>
          </a:p>
          <a:p>
            <a:pPr algn="ctr"/>
            <a:endParaRPr lang="en-US" sz="1200" dirty="0"/>
          </a:p>
          <a:p>
            <a:pPr algn="ctr"/>
            <a:r>
              <a:rPr lang="en-US" sz="1200" dirty="0" smtClean="0"/>
              <a:t>Registration</a:t>
            </a:r>
            <a:endParaRPr lang="en-US" sz="1200" dirty="0"/>
          </a:p>
        </p:txBody>
      </p:sp>
      <p:sp>
        <p:nvSpPr>
          <p:cNvPr id="12" name="Avrundet rektangel 11"/>
          <p:cNvSpPr/>
          <p:nvPr/>
        </p:nvSpPr>
        <p:spPr>
          <a:xfrm>
            <a:off x="3500146" y="3691653"/>
            <a:ext cx="1163782" cy="977145"/>
          </a:xfrm>
          <a:prstGeom prst="roundRect">
            <a:avLst/>
          </a:prstGeom>
          <a:gradFill flip="none" rotWithShape="1">
            <a:gsLst>
              <a:gs pos="0">
                <a:srgbClr val="00587C">
                  <a:shade val="30000"/>
                  <a:satMod val="115000"/>
                </a:srgbClr>
              </a:gs>
              <a:gs pos="50000">
                <a:srgbClr val="00587C">
                  <a:shade val="67500"/>
                  <a:satMod val="115000"/>
                </a:srgbClr>
              </a:gs>
              <a:gs pos="100000">
                <a:srgbClr val="00587C">
                  <a:shade val="100000"/>
                  <a:satMod val="115000"/>
                </a:srgbClr>
              </a:gs>
            </a:gsLst>
            <a:lin ang="5400000" scaled="1"/>
            <a:tileRect/>
          </a:gradFill>
          <a:ln>
            <a:solidFill>
              <a:srgbClr val="0058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Directorate of Immigration </a:t>
            </a:r>
          </a:p>
          <a:p>
            <a:pPr algn="ctr"/>
            <a:endParaRPr lang="en-US" sz="1200" dirty="0"/>
          </a:p>
          <a:p>
            <a:pPr algn="ctr"/>
            <a:r>
              <a:rPr lang="en-US" sz="1200" dirty="0" smtClean="0"/>
              <a:t>Decision</a:t>
            </a:r>
            <a:endParaRPr lang="en-US" sz="1200" dirty="0"/>
          </a:p>
        </p:txBody>
      </p:sp>
      <p:sp>
        <p:nvSpPr>
          <p:cNvPr id="13" name="Avrundet rektangel 12"/>
          <p:cNvSpPr/>
          <p:nvPr/>
        </p:nvSpPr>
        <p:spPr>
          <a:xfrm>
            <a:off x="5211625" y="3652657"/>
            <a:ext cx="1163782" cy="977145"/>
          </a:xfrm>
          <a:prstGeom prst="roundRect">
            <a:avLst/>
          </a:prstGeom>
          <a:gradFill flip="none" rotWithShape="1">
            <a:gsLst>
              <a:gs pos="0">
                <a:srgbClr val="00587C">
                  <a:shade val="30000"/>
                  <a:satMod val="115000"/>
                </a:srgbClr>
              </a:gs>
              <a:gs pos="50000">
                <a:srgbClr val="00587C">
                  <a:shade val="67500"/>
                  <a:satMod val="115000"/>
                </a:srgbClr>
              </a:gs>
              <a:gs pos="100000">
                <a:srgbClr val="00587C">
                  <a:shade val="100000"/>
                  <a:satMod val="115000"/>
                </a:srgbClr>
              </a:gs>
            </a:gsLst>
            <a:lin ang="5400000" scaled="1"/>
            <a:tileRect/>
          </a:gradFill>
          <a:ln>
            <a:solidFill>
              <a:srgbClr val="0058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Lawyer</a:t>
            </a:r>
          </a:p>
          <a:p>
            <a:pPr algn="ctr"/>
            <a:endParaRPr lang="en-US" sz="1200" dirty="0"/>
          </a:p>
          <a:p>
            <a:pPr algn="ctr"/>
            <a:r>
              <a:rPr lang="en-US" sz="1200" dirty="0" smtClean="0"/>
              <a:t>Appeal</a:t>
            </a:r>
            <a:endParaRPr lang="en-US" sz="1200" dirty="0"/>
          </a:p>
        </p:txBody>
      </p:sp>
      <p:sp>
        <p:nvSpPr>
          <p:cNvPr id="14" name="Avrundet rektangel 13"/>
          <p:cNvSpPr/>
          <p:nvPr/>
        </p:nvSpPr>
        <p:spPr>
          <a:xfrm>
            <a:off x="6907014" y="3652657"/>
            <a:ext cx="1163782" cy="977145"/>
          </a:xfrm>
          <a:prstGeom prst="roundRect">
            <a:avLst/>
          </a:prstGeom>
          <a:gradFill flip="none" rotWithShape="1">
            <a:gsLst>
              <a:gs pos="0">
                <a:srgbClr val="00587C">
                  <a:shade val="30000"/>
                  <a:satMod val="115000"/>
                </a:srgbClr>
              </a:gs>
              <a:gs pos="50000">
                <a:srgbClr val="00587C">
                  <a:shade val="67500"/>
                  <a:satMod val="115000"/>
                </a:srgbClr>
              </a:gs>
              <a:gs pos="100000">
                <a:srgbClr val="00587C">
                  <a:shade val="100000"/>
                  <a:satMod val="115000"/>
                </a:srgbClr>
              </a:gs>
            </a:gsLst>
            <a:lin ang="5400000" scaled="1"/>
            <a:tileRect/>
          </a:gradFill>
          <a:ln>
            <a:solidFill>
              <a:srgbClr val="0058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Immigration Tribunal</a:t>
            </a:r>
          </a:p>
          <a:p>
            <a:pPr algn="ctr"/>
            <a:endParaRPr lang="en-US" sz="1200" dirty="0"/>
          </a:p>
          <a:p>
            <a:pPr algn="ctr"/>
            <a:r>
              <a:rPr lang="en-US" sz="1200" dirty="0" smtClean="0"/>
              <a:t>Final decision</a:t>
            </a:r>
            <a:endParaRPr lang="en-US" sz="1200" dirty="0"/>
          </a:p>
        </p:txBody>
      </p:sp>
      <p:sp>
        <p:nvSpPr>
          <p:cNvPr id="4" name="Pil høyre 3"/>
          <p:cNvSpPr/>
          <p:nvPr/>
        </p:nvSpPr>
        <p:spPr>
          <a:xfrm>
            <a:off x="1431202" y="4005690"/>
            <a:ext cx="329547" cy="363234"/>
          </a:xfrm>
          <a:prstGeom prst="rightArrow">
            <a:avLst/>
          </a:prstGeom>
          <a:solidFill>
            <a:srgbClr val="AAB4BF">
              <a:alpha val="7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il høyre 14"/>
          <p:cNvSpPr/>
          <p:nvPr/>
        </p:nvSpPr>
        <p:spPr>
          <a:xfrm>
            <a:off x="3114343" y="4005690"/>
            <a:ext cx="329547" cy="363234"/>
          </a:xfrm>
          <a:prstGeom prst="rightArrow">
            <a:avLst/>
          </a:prstGeom>
          <a:solidFill>
            <a:srgbClr val="AAB4BF">
              <a:alpha val="7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il høyre 15"/>
          <p:cNvSpPr/>
          <p:nvPr/>
        </p:nvSpPr>
        <p:spPr>
          <a:xfrm>
            <a:off x="4813954" y="3998608"/>
            <a:ext cx="329547" cy="363234"/>
          </a:xfrm>
          <a:prstGeom prst="rightArrow">
            <a:avLst/>
          </a:prstGeom>
          <a:solidFill>
            <a:srgbClr val="AAB4BF">
              <a:alpha val="7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il høyre 16"/>
          <p:cNvSpPr/>
          <p:nvPr/>
        </p:nvSpPr>
        <p:spPr>
          <a:xfrm>
            <a:off x="6481118" y="3993925"/>
            <a:ext cx="329547" cy="363234"/>
          </a:xfrm>
          <a:prstGeom prst="rightArrow">
            <a:avLst/>
          </a:prstGeom>
          <a:solidFill>
            <a:srgbClr val="AAB4BF">
              <a:alpha val="74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vrundet rektangel 17"/>
          <p:cNvSpPr/>
          <p:nvPr/>
        </p:nvSpPr>
        <p:spPr>
          <a:xfrm>
            <a:off x="710214" y="4838746"/>
            <a:ext cx="1771522" cy="771896"/>
          </a:xfrm>
          <a:prstGeom prst="roundRect">
            <a:avLst/>
          </a:prstGeom>
          <a:gradFill flip="none" rotWithShape="1">
            <a:gsLst>
              <a:gs pos="0">
                <a:srgbClr val="CB333B">
                  <a:shade val="30000"/>
                  <a:satMod val="115000"/>
                </a:srgbClr>
              </a:gs>
              <a:gs pos="50000">
                <a:srgbClr val="CB333B">
                  <a:shade val="67500"/>
                  <a:satMod val="115000"/>
                </a:srgbClr>
              </a:gs>
              <a:gs pos="100000">
                <a:srgbClr val="CB333B">
                  <a:shade val="100000"/>
                  <a:satMod val="115000"/>
                </a:srgbClr>
              </a:gs>
            </a:gsLst>
            <a:lin ang="5400000" scaled="1"/>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NOAS’ information and counseling </a:t>
            </a:r>
            <a:r>
              <a:rPr lang="en-GB" sz="1200" dirty="0" smtClean="0"/>
              <a:t>programme</a:t>
            </a:r>
            <a:endParaRPr lang="en-GB" sz="1200" dirty="0"/>
          </a:p>
        </p:txBody>
      </p:sp>
      <p:sp>
        <p:nvSpPr>
          <p:cNvPr id="19" name="Avrundet rektangel 18"/>
          <p:cNvSpPr/>
          <p:nvPr/>
        </p:nvSpPr>
        <p:spPr>
          <a:xfrm>
            <a:off x="5214461" y="4874634"/>
            <a:ext cx="3810786" cy="771896"/>
          </a:xfrm>
          <a:prstGeom prst="roundRect">
            <a:avLst/>
          </a:prstGeom>
          <a:gradFill flip="none" rotWithShape="1">
            <a:gsLst>
              <a:gs pos="0">
                <a:srgbClr val="CB333B">
                  <a:shade val="30000"/>
                  <a:satMod val="115000"/>
                </a:srgbClr>
              </a:gs>
              <a:gs pos="50000">
                <a:srgbClr val="CB333B">
                  <a:shade val="67500"/>
                  <a:satMod val="115000"/>
                </a:srgbClr>
              </a:gs>
              <a:gs pos="100000">
                <a:srgbClr val="CB333B">
                  <a:shade val="100000"/>
                  <a:satMod val="115000"/>
                </a:srgbClr>
              </a:gs>
            </a:gsLst>
            <a:lin ang="5400000" scaled="1"/>
            <a:tileRect/>
          </a:gra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NOAS</a:t>
            </a:r>
          </a:p>
          <a:p>
            <a:pPr algn="ctr"/>
            <a:r>
              <a:rPr lang="en-US" sz="1200" dirty="0" smtClean="0"/>
              <a:t> Legal aid</a:t>
            </a:r>
            <a:endParaRPr lang="en-US" sz="1200" dirty="0"/>
          </a:p>
        </p:txBody>
      </p:sp>
      <p:sp>
        <p:nvSpPr>
          <p:cNvPr id="21" name="Rectangle 2"/>
          <p:cNvSpPr>
            <a:spLocks noGrp="1" noChangeArrowheads="1"/>
          </p:cNvSpPr>
          <p:nvPr>
            <p:ph type="title"/>
          </p:nvPr>
        </p:nvSpPr>
        <p:spPr>
          <a:xfrm>
            <a:off x="668127" y="494741"/>
            <a:ext cx="7772400" cy="1143000"/>
          </a:xfrm>
        </p:spPr>
        <p:txBody>
          <a:bodyPr>
            <a:normAutofit/>
          </a:bodyPr>
          <a:lstStyle/>
          <a:p>
            <a:pPr algn="ctr"/>
            <a:r>
              <a:rPr lang="en-US" b="1" dirty="0" smtClean="0">
                <a:solidFill>
                  <a:srgbClr val="C00000"/>
                </a:solidFill>
              </a:rPr>
              <a:t>NOAS’ work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685800" y="2020711"/>
            <a:ext cx="8066314" cy="3655694"/>
          </a:xfrm>
        </p:spPr>
        <p:txBody>
          <a:bodyPr>
            <a:normAutofit/>
          </a:bodyPr>
          <a:lstStyle/>
          <a:p>
            <a:endParaRPr lang="en-US" dirty="0" smtClean="0"/>
          </a:p>
          <a:p>
            <a:pPr>
              <a:buClr>
                <a:srgbClr val="A40000"/>
              </a:buClr>
            </a:pPr>
            <a:r>
              <a:rPr lang="nb-NO" sz="3600" dirty="0"/>
              <a:t>8 </a:t>
            </a:r>
            <a:r>
              <a:rPr lang="nb-NO" sz="3600" dirty="0" smtClean="0"/>
              <a:t>persons in </a:t>
            </a:r>
            <a:r>
              <a:rPr lang="en-US" sz="3600" dirty="0" smtClean="0"/>
              <a:t>the</a:t>
            </a:r>
            <a:r>
              <a:rPr lang="nb-NO" sz="3600" dirty="0" smtClean="0"/>
              <a:t> </a:t>
            </a:r>
            <a:r>
              <a:rPr lang="en-US" sz="3600" dirty="0" smtClean="0"/>
              <a:t>information</a:t>
            </a:r>
            <a:r>
              <a:rPr lang="nb-NO" sz="3600" dirty="0" smtClean="0"/>
              <a:t> </a:t>
            </a:r>
            <a:r>
              <a:rPr lang="en-GB" sz="3600" dirty="0" smtClean="0"/>
              <a:t>programme</a:t>
            </a:r>
          </a:p>
          <a:p>
            <a:pPr>
              <a:buClr>
                <a:srgbClr val="A40000"/>
              </a:buClr>
            </a:pPr>
            <a:r>
              <a:rPr lang="nb-NO" sz="3600" dirty="0" smtClean="0"/>
              <a:t>13 persons in  </a:t>
            </a:r>
            <a:r>
              <a:rPr lang="en-US" sz="3600" dirty="0" smtClean="0"/>
              <a:t>the</a:t>
            </a:r>
            <a:r>
              <a:rPr lang="nb-NO" sz="3600" dirty="0" smtClean="0"/>
              <a:t> </a:t>
            </a:r>
            <a:r>
              <a:rPr lang="en-US" sz="3600" dirty="0" smtClean="0"/>
              <a:t>main</a:t>
            </a:r>
            <a:r>
              <a:rPr lang="nb-NO" sz="3600" dirty="0" smtClean="0"/>
              <a:t> </a:t>
            </a:r>
            <a:r>
              <a:rPr lang="en-US" sz="3600" dirty="0" smtClean="0"/>
              <a:t>office</a:t>
            </a:r>
            <a:r>
              <a:rPr lang="nb-NO" sz="3600" dirty="0" smtClean="0"/>
              <a:t> </a:t>
            </a:r>
          </a:p>
          <a:p>
            <a:pPr>
              <a:buClr>
                <a:srgbClr val="A40000"/>
              </a:buClr>
            </a:pPr>
            <a:r>
              <a:rPr lang="nb-NO" sz="3600" dirty="0" smtClean="0"/>
              <a:t>10-15 </a:t>
            </a:r>
            <a:r>
              <a:rPr lang="en-US" sz="3600" dirty="0" smtClean="0"/>
              <a:t>volunteers</a:t>
            </a:r>
            <a:r>
              <a:rPr lang="nb-NO" sz="3600" dirty="0" smtClean="0"/>
              <a:t> </a:t>
            </a:r>
            <a:endParaRPr lang="nb-NO" sz="3600" dirty="0"/>
          </a:p>
        </p:txBody>
      </p:sp>
      <p:sp>
        <p:nvSpPr>
          <p:cNvPr id="4" name="Rectangle 2"/>
          <p:cNvSpPr txBox="1">
            <a:spLocks noChangeArrowheads="1"/>
          </p:cNvSpPr>
          <p:nvPr/>
        </p:nvSpPr>
        <p:spPr>
          <a:xfrm>
            <a:off x="668127" y="494741"/>
            <a:ext cx="7772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Times New Roman"/>
                <a:ea typeface="+mj-ea"/>
                <a:cs typeface="Times New Roman"/>
              </a:defRPr>
            </a:lvl1pPr>
          </a:lstStyle>
          <a:p>
            <a:pPr algn="ctr"/>
            <a:r>
              <a:rPr lang="en-US" b="1" dirty="0">
                <a:solidFill>
                  <a:srgbClr val="C00000"/>
                </a:solidFill>
              </a:rPr>
              <a:t>Working in NOAS</a:t>
            </a:r>
            <a:endParaRPr lang="en-US" b="1" dirty="0" smtClean="0">
              <a:solidFill>
                <a:srgbClr val="C00000"/>
              </a:solidFill>
            </a:endParaRPr>
          </a:p>
        </p:txBody>
      </p:sp>
    </p:spTree>
    <p:extLst>
      <p:ext uri="{BB962C8B-B14F-4D97-AF65-F5344CB8AC3E}">
        <p14:creationId xmlns:p14="http://schemas.microsoft.com/office/powerpoint/2010/main" val="314458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oas.no/wp-content/uploads/2015/01/piggtraadgjerde-758x400-758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74" y="1780846"/>
            <a:ext cx="6724650" cy="3552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668127" y="494741"/>
            <a:ext cx="7772400" cy="114300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4000" kern="1200">
                <a:solidFill>
                  <a:schemeClr val="tx1"/>
                </a:solidFill>
                <a:latin typeface="Times New Roman"/>
                <a:ea typeface="+mj-ea"/>
                <a:cs typeface="Times New Roman"/>
              </a:defRPr>
            </a:lvl1pPr>
          </a:lstStyle>
          <a:p>
            <a:pPr algn="ctr"/>
            <a:r>
              <a:rPr lang="en-US" b="1" dirty="0" smtClean="0">
                <a:solidFill>
                  <a:srgbClr val="C00000"/>
                </a:solidFill>
              </a:rPr>
              <a:t>Monitoring immigration detention policy and practice</a:t>
            </a:r>
          </a:p>
        </p:txBody>
      </p:sp>
    </p:spTree>
    <p:extLst>
      <p:ext uri="{BB962C8B-B14F-4D97-AF65-F5344CB8AC3E}">
        <p14:creationId xmlns:p14="http://schemas.microsoft.com/office/powerpoint/2010/main" val="3406763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68127" y="245359"/>
            <a:ext cx="7772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Times New Roman"/>
                <a:ea typeface="+mj-ea"/>
                <a:cs typeface="Times New Roman"/>
              </a:defRPr>
            </a:lvl1pPr>
          </a:lstStyle>
          <a:p>
            <a:pPr algn="ctr"/>
            <a:r>
              <a:rPr lang="en-US" b="1" dirty="0" smtClean="0">
                <a:solidFill>
                  <a:srgbClr val="C00000"/>
                </a:solidFill>
              </a:rPr>
              <a:t>Irregular entry</a:t>
            </a:r>
          </a:p>
        </p:txBody>
      </p:sp>
      <p:sp>
        <p:nvSpPr>
          <p:cNvPr id="10" name="TekstSylinder 9"/>
          <p:cNvSpPr txBox="1"/>
          <p:nvPr/>
        </p:nvSpPr>
        <p:spPr>
          <a:xfrm>
            <a:off x="332509" y="1282535"/>
            <a:ext cx="8526483" cy="4524315"/>
          </a:xfrm>
          <a:prstGeom prst="rect">
            <a:avLst/>
          </a:prstGeom>
          <a:noFill/>
        </p:spPr>
        <p:txBody>
          <a:bodyPr wrap="square" rtlCol="0">
            <a:spAutoFit/>
          </a:bodyPr>
          <a:lstStyle/>
          <a:p>
            <a:r>
              <a:rPr lang="en-US" sz="2400" b="1" dirty="0" smtClean="0"/>
              <a:t>The </a:t>
            </a:r>
            <a:r>
              <a:rPr lang="en-US" sz="2400" b="1" dirty="0"/>
              <a:t>Convention relating to the Status of </a:t>
            </a:r>
            <a:r>
              <a:rPr lang="en-US" sz="2400" b="1" dirty="0" smtClean="0"/>
              <a:t>Refugees, 1951 </a:t>
            </a:r>
          </a:p>
          <a:p>
            <a:endParaRPr lang="en-US" sz="2400" dirty="0" smtClean="0"/>
          </a:p>
          <a:p>
            <a:r>
              <a:rPr lang="en-US" sz="2400" b="1" dirty="0" smtClean="0">
                <a:solidFill>
                  <a:srgbClr val="C00000"/>
                </a:solidFill>
              </a:rPr>
              <a:t>Article 31</a:t>
            </a:r>
            <a:endParaRPr lang="en-US" sz="2400" b="1" dirty="0">
              <a:solidFill>
                <a:srgbClr val="C00000"/>
              </a:solidFill>
            </a:endParaRPr>
          </a:p>
          <a:p>
            <a:r>
              <a:rPr lang="en-US" sz="2400" dirty="0"/>
              <a:t>Refugees unlawfully in the country of refugee</a:t>
            </a:r>
          </a:p>
          <a:p>
            <a:endParaRPr lang="en-US" sz="2400" dirty="0" smtClean="0"/>
          </a:p>
          <a:p>
            <a:r>
              <a:rPr lang="en-US" sz="2400" dirty="0" smtClean="0"/>
              <a:t>1</a:t>
            </a:r>
            <a:r>
              <a:rPr lang="en-US" sz="2400" dirty="0"/>
              <a:t>.	</a:t>
            </a:r>
            <a:r>
              <a:rPr lang="en-US" sz="2400" dirty="0" smtClean="0"/>
              <a:t>The </a:t>
            </a:r>
            <a:r>
              <a:rPr lang="en-US" sz="2400" dirty="0"/>
              <a:t>Contracting States shall not impose penalties, on account of their illegal entry or presence, on refugees who, </a:t>
            </a:r>
            <a:r>
              <a:rPr lang="en-US" sz="2400" b="1" dirty="0" smtClean="0">
                <a:solidFill>
                  <a:srgbClr val="C00000"/>
                </a:solidFill>
              </a:rPr>
              <a:t>coming directly </a:t>
            </a:r>
            <a:r>
              <a:rPr lang="en-US" sz="2400" dirty="0"/>
              <a:t>from a territory where their life or freedom was threatened in the sense of Article 1, enter or are present in their territory without </a:t>
            </a:r>
            <a:r>
              <a:rPr lang="en-US" sz="2400" dirty="0" err="1"/>
              <a:t>authorisation</a:t>
            </a:r>
            <a:r>
              <a:rPr lang="en-US" sz="2400" dirty="0"/>
              <a:t>, provided they present themselves </a:t>
            </a:r>
            <a:r>
              <a:rPr lang="en-US" sz="2400" b="1" dirty="0">
                <a:solidFill>
                  <a:srgbClr val="C00000"/>
                </a:solidFill>
              </a:rPr>
              <a:t>without delay </a:t>
            </a:r>
            <a:r>
              <a:rPr lang="en-US" sz="2400" dirty="0"/>
              <a:t>to the authorities and show </a:t>
            </a:r>
            <a:r>
              <a:rPr lang="en-US" sz="2400" b="1" dirty="0">
                <a:solidFill>
                  <a:srgbClr val="C00000"/>
                </a:solidFill>
              </a:rPr>
              <a:t>good cause </a:t>
            </a:r>
            <a:r>
              <a:rPr lang="en-US" sz="2400" dirty="0"/>
              <a:t>for their illegal entry or presence.</a:t>
            </a:r>
          </a:p>
        </p:txBody>
      </p:sp>
    </p:spTree>
    <p:extLst>
      <p:ext uri="{BB962C8B-B14F-4D97-AF65-F5344CB8AC3E}">
        <p14:creationId xmlns:p14="http://schemas.microsoft.com/office/powerpoint/2010/main" val="548297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vrundet rektangel 2"/>
          <p:cNvSpPr/>
          <p:nvPr/>
        </p:nvSpPr>
        <p:spPr>
          <a:xfrm>
            <a:off x="229161" y="230455"/>
            <a:ext cx="2137558" cy="118753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dirty="0"/>
              <a:t>asylum seekers</a:t>
            </a:r>
          </a:p>
          <a:p>
            <a:r>
              <a:rPr lang="en-US" dirty="0"/>
              <a:t>i</a:t>
            </a:r>
            <a:r>
              <a:rPr lang="en-US" dirty="0" smtClean="0"/>
              <a:t>nform NOAS about the problem</a:t>
            </a:r>
            <a:endParaRPr lang="en-US" dirty="0"/>
          </a:p>
        </p:txBody>
      </p:sp>
      <p:sp>
        <p:nvSpPr>
          <p:cNvPr id="8" name="Pil høyre 7"/>
          <p:cNvSpPr/>
          <p:nvPr/>
        </p:nvSpPr>
        <p:spPr>
          <a:xfrm>
            <a:off x="2625794" y="632941"/>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vrundet rektangel 3"/>
          <p:cNvSpPr/>
          <p:nvPr/>
        </p:nvSpPr>
        <p:spPr>
          <a:xfrm>
            <a:off x="3240230" y="196573"/>
            <a:ext cx="2303812" cy="172192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NOAS contacts </a:t>
            </a:r>
          </a:p>
          <a:p>
            <a:pPr marL="285750" indent="-285750">
              <a:buFontTx/>
              <a:buChar char="-"/>
            </a:pPr>
            <a:r>
              <a:rPr lang="en-US" dirty="0" smtClean="0"/>
              <a:t>Defense lawyers</a:t>
            </a:r>
          </a:p>
          <a:p>
            <a:pPr marL="285750" indent="-285750">
              <a:buFontTx/>
              <a:buChar char="-"/>
            </a:pPr>
            <a:r>
              <a:rPr lang="en-US" dirty="0" smtClean="0"/>
              <a:t>Police</a:t>
            </a:r>
          </a:p>
          <a:p>
            <a:pPr marL="285750" indent="-285750">
              <a:buFontTx/>
              <a:buChar char="-"/>
            </a:pPr>
            <a:r>
              <a:rPr lang="en-US" dirty="0" smtClean="0"/>
              <a:t>Director of public prosecutions</a:t>
            </a:r>
          </a:p>
          <a:p>
            <a:pPr marL="285750" indent="-285750" algn="ctr">
              <a:buFontTx/>
              <a:buChar char="-"/>
            </a:pPr>
            <a:endParaRPr lang="en-US" dirty="0"/>
          </a:p>
        </p:txBody>
      </p:sp>
      <p:sp>
        <p:nvSpPr>
          <p:cNvPr id="10" name="Pil høyre 9"/>
          <p:cNvSpPr/>
          <p:nvPr/>
        </p:nvSpPr>
        <p:spPr>
          <a:xfrm>
            <a:off x="5770123" y="350147"/>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vrundet rektangel 10"/>
          <p:cNvSpPr/>
          <p:nvPr/>
        </p:nvSpPr>
        <p:spPr>
          <a:xfrm>
            <a:off x="6417552" y="272488"/>
            <a:ext cx="2516222" cy="118753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NOAS drafts a report (in English)</a:t>
            </a:r>
            <a:endParaRPr lang="en-US" dirty="0"/>
          </a:p>
        </p:txBody>
      </p:sp>
      <p:sp>
        <p:nvSpPr>
          <p:cNvPr id="12" name="Pil høyre 11"/>
          <p:cNvSpPr/>
          <p:nvPr/>
        </p:nvSpPr>
        <p:spPr>
          <a:xfrm rot="5400000">
            <a:off x="7021222" y="1734429"/>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vrundet rektangel 12"/>
          <p:cNvSpPr/>
          <p:nvPr/>
        </p:nvSpPr>
        <p:spPr>
          <a:xfrm>
            <a:off x="6417553" y="2353315"/>
            <a:ext cx="2516221" cy="1475364"/>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The report is presented to prominent legal academics in Norway and the IDC</a:t>
            </a:r>
            <a:endParaRPr lang="en-US" dirty="0"/>
          </a:p>
        </p:txBody>
      </p:sp>
      <p:sp>
        <p:nvSpPr>
          <p:cNvPr id="14" name="Pil høyre 13"/>
          <p:cNvSpPr/>
          <p:nvPr/>
        </p:nvSpPr>
        <p:spPr>
          <a:xfrm rot="10800000">
            <a:off x="5749452" y="2748640"/>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vrundet rektangel 15"/>
          <p:cNvSpPr/>
          <p:nvPr/>
        </p:nvSpPr>
        <p:spPr>
          <a:xfrm>
            <a:off x="3196035" y="2353315"/>
            <a:ext cx="2392202" cy="1475364"/>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Presentation by NOAS and academics to</a:t>
            </a:r>
          </a:p>
          <a:p>
            <a:pPr marL="285750" indent="-285750">
              <a:buFontTx/>
              <a:buChar char="-"/>
            </a:pPr>
            <a:r>
              <a:rPr lang="en-US" dirty="0" smtClean="0"/>
              <a:t>Mainstream media</a:t>
            </a:r>
          </a:p>
          <a:p>
            <a:pPr marL="285750" indent="-285750">
              <a:buFontTx/>
              <a:buChar char="-"/>
            </a:pPr>
            <a:r>
              <a:rPr lang="en-US" dirty="0" smtClean="0"/>
              <a:t>Authorities</a:t>
            </a:r>
          </a:p>
          <a:p>
            <a:pPr marL="285750" indent="-285750">
              <a:buFontTx/>
              <a:buChar char="-"/>
            </a:pPr>
            <a:r>
              <a:rPr lang="en-US" dirty="0" smtClean="0"/>
              <a:t>Wider public</a:t>
            </a:r>
            <a:endParaRPr lang="en-US" dirty="0"/>
          </a:p>
        </p:txBody>
      </p:sp>
      <p:sp>
        <p:nvSpPr>
          <p:cNvPr id="17" name="Pil høyre 16"/>
          <p:cNvSpPr/>
          <p:nvPr/>
        </p:nvSpPr>
        <p:spPr>
          <a:xfrm rot="10800000">
            <a:off x="5749452" y="951360"/>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l høyre 17"/>
          <p:cNvSpPr/>
          <p:nvPr/>
        </p:nvSpPr>
        <p:spPr>
          <a:xfrm rot="16200000">
            <a:off x="7721163" y="1734427"/>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il høyre 18"/>
          <p:cNvSpPr/>
          <p:nvPr/>
        </p:nvSpPr>
        <p:spPr>
          <a:xfrm rot="10800000">
            <a:off x="2613471" y="2748639"/>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vrundet rektangel 19"/>
          <p:cNvSpPr/>
          <p:nvPr/>
        </p:nvSpPr>
        <p:spPr>
          <a:xfrm>
            <a:off x="229160" y="2388186"/>
            <a:ext cx="2137559" cy="118753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Identification of a suitable case for strategic litigation</a:t>
            </a:r>
            <a:endParaRPr lang="en-US" dirty="0"/>
          </a:p>
        </p:txBody>
      </p:sp>
      <p:sp>
        <p:nvSpPr>
          <p:cNvPr id="21" name="Pil høyre 20"/>
          <p:cNvSpPr/>
          <p:nvPr/>
        </p:nvSpPr>
        <p:spPr>
          <a:xfrm rot="5400000">
            <a:off x="1087264" y="3806041"/>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vrundet rektangel 21"/>
          <p:cNvSpPr/>
          <p:nvPr/>
        </p:nvSpPr>
        <p:spPr>
          <a:xfrm>
            <a:off x="237709" y="4408718"/>
            <a:ext cx="2137560" cy="118753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A law firm takes the case pro-bono, NOAS as intervener</a:t>
            </a:r>
            <a:endParaRPr lang="en-US" dirty="0"/>
          </a:p>
        </p:txBody>
      </p:sp>
      <p:sp>
        <p:nvSpPr>
          <p:cNvPr id="23" name="Pil høyre 22"/>
          <p:cNvSpPr/>
          <p:nvPr/>
        </p:nvSpPr>
        <p:spPr>
          <a:xfrm>
            <a:off x="2625794" y="4753066"/>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vrundet rektangel 23"/>
          <p:cNvSpPr/>
          <p:nvPr/>
        </p:nvSpPr>
        <p:spPr>
          <a:xfrm>
            <a:off x="3196035" y="4394991"/>
            <a:ext cx="1678222" cy="118753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Contacting the UNHCR (amicus)</a:t>
            </a:r>
            <a:endParaRPr lang="en-US" dirty="0"/>
          </a:p>
        </p:txBody>
      </p:sp>
      <p:sp>
        <p:nvSpPr>
          <p:cNvPr id="25" name="Avrundet rektangel 24"/>
          <p:cNvSpPr/>
          <p:nvPr/>
        </p:nvSpPr>
        <p:spPr>
          <a:xfrm>
            <a:off x="5544042" y="4394991"/>
            <a:ext cx="1422167" cy="1187532"/>
          </a:xfrm>
          <a:prstGeom prst="roundRect">
            <a:avLst/>
          </a:prstGeom>
          <a:gradFill flip="none" rotWithShape="1">
            <a:gsLst>
              <a:gs pos="0">
                <a:srgbClr val="00587C">
                  <a:shade val="30000"/>
                  <a:satMod val="115000"/>
                </a:srgbClr>
              </a:gs>
              <a:gs pos="50000">
                <a:srgbClr val="00587C">
                  <a:shade val="67500"/>
                  <a:satMod val="115000"/>
                </a:srgbClr>
              </a:gs>
              <a:gs pos="100000">
                <a:srgbClr val="00587C">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Supreme court decision</a:t>
            </a:r>
            <a:endParaRPr lang="en-US" dirty="0"/>
          </a:p>
        </p:txBody>
      </p:sp>
      <p:sp>
        <p:nvSpPr>
          <p:cNvPr id="26" name="Pil høyre 25"/>
          <p:cNvSpPr/>
          <p:nvPr/>
        </p:nvSpPr>
        <p:spPr>
          <a:xfrm>
            <a:off x="5023149" y="4753066"/>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il høyre 26"/>
          <p:cNvSpPr/>
          <p:nvPr/>
        </p:nvSpPr>
        <p:spPr>
          <a:xfrm>
            <a:off x="7119344" y="4753066"/>
            <a:ext cx="421349" cy="466626"/>
          </a:xfrm>
          <a:prstGeom prst="rightArrow">
            <a:avLst/>
          </a:prstGeom>
          <a:gradFill flip="none" rotWithShape="1">
            <a:gsLst>
              <a:gs pos="0">
                <a:srgbClr val="AAB4BF">
                  <a:shade val="30000"/>
                  <a:satMod val="115000"/>
                </a:srgbClr>
              </a:gs>
              <a:gs pos="50000">
                <a:srgbClr val="AAB4BF">
                  <a:shade val="67500"/>
                  <a:satMod val="115000"/>
                </a:srgbClr>
              </a:gs>
              <a:gs pos="100000">
                <a:srgbClr val="AAB4BF">
                  <a:shade val="100000"/>
                  <a:satMod val="115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vrundet rektangel 27"/>
          <p:cNvSpPr/>
          <p:nvPr/>
        </p:nvSpPr>
        <p:spPr>
          <a:xfrm>
            <a:off x="7698692" y="4394990"/>
            <a:ext cx="1235082" cy="1201259"/>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Follow-up</a:t>
            </a:r>
            <a:endParaRPr lang="en-US" dirty="0"/>
          </a:p>
        </p:txBody>
      </p:sp>
    </p:spTree>
    <p:extLst>
      <p:ext uri="{BB962C8B-B14F-4D97-AF65-F5344CB8AC3E}">
        <p14:creationId xmlns:p14="http://schemas.microsoft.com/office/powerpoint/2010/main" val="331038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NOAS">
      <a:dk1>
        <a:srgbClr val="000000"/>
      </a:dk1>
      <a:lt1>
        <a:sysClr val="window" lastClr="FFFFFF"/>
      </a:lt1>
      <a:dk2>
        <a:srgbClr val="BB202F"/>
      </a:dk2>
      <a:lt2>
        <a:srgbClr val="FFFFFF"/>
      </a:lt2>
      <a:accent1>
        <a:srgbClr val="BB202F"/>
      </a:accent1>
      <a:accent2>
        <a:srgbClr val="404040"/>
      </a:accent2>
      <a:accent3>
        <a:srgbClr val="808080"/>
      </a:accent3>
      <a:accent4>
        <a:srgbClr val="DC858D"/>
      </a:accent4>
      <a:accent5>
        <a:srgbClr val="BFBFBF"/>
      </a:accent5>
      <a:accent6>
        <a:srgbClr val="2A68BD"/>
      </a:accent6>
      <a:hlink>
        <a:srgbClr val="BB202F"/>
      </a:hlink>
      <a:folHlink>
        <a:srgbClr val="BB202F"/>
      </a:folHlink>
    </a:clrScheme>
    <a:fontScheme name="Utstilling">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1158</Words>
  <Application>Microsoft Office PowerPoint</Application>
  <PresentationFormat>Skjermfremvisning (4:3)</PresentationFormat>
  <Paragraphs>170</Paragraphs>
  <Slides>15</Slides>
  <Notes>11</Notes>
  <HiddenSlides>0</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Office-tema</vt:lpstr>
      <vt:lpstr>PowerPoint-presentasjon</vt:lpstr>
      <vt:lpstr>Monitoring immigration detention policy and practice in Norway</vt:lpstr>
      <vt:lpstr>Overview</vt:lpstr>
      <vt:lpstr>This is NOAS</vt:lpstr>
      <vt:lpstr>NOAS’ work</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Thank you for attention</vt:lpstr>
    </vt:vector>
  </TitlesOfParts>
  <Company>Visible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Stig Solberg</dc:creator>
  <cp:lastModifiedBy>Csilla Czimbalmos</cp:lastModifiedBy>
  <cp:revision>186</cp:revision>
  <cp:lastPrinted>2014-02-18T13:17:30Z</cp:lastPrinted>
  <dcterms:created xsi:type="dcterms:W3CDTF">2014-02-14T12:18:36Z</dcterms:created>
  <dcterms:modified xsi:type="dcterms:W3CDTF">2015-05-21T08:11:22Z</dcterms:modified>
</cp:coreProperties>
</file>