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B3F3A-C82A-48FB-878E-DD60623D45DF}" type="datetimeFigureOut">
              <a:rPr lang="nb-NO" smtClean="0"/>
              <a:t>04.04.18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2E4F2-55F7-4247-8690-6B1FA73DE9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91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C959-512F-4C3C-9716-E3A39BD2368B}" type="datetime1">
              <a:rPr lang="nb-NO" smtClean="0"/>
              <a:t>04.04.18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93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8114B-92CF-44DF-8047-CBD505418724}" type="datetime1">
              <a:rPr lang="nb-NO" smtClean="0"/>
              <a:t>04.04.18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807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6031-6FD0-4E15-8207-29034C1BCB56}" type="datetime1">
              <a:rPr lang="nb-NO" smtClean="0"/>
              <a:t>04.04.18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97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02DE-3997-451B-B8D3-6A55C30067C2}" type="datetime1">
              <a:rPr lang="nb-NO" smtClean="0"/>
              <a:t>04.04.18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469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A19F-7A45-4613-A27C-1115E77F9A51}" type="datetime1">
              <a:rPr lang="nb-NO" smtClean="0"/>
              <a:t>04.04.18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596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5712-1999-43C1-82B7-CD880B715D96}" type="datetime1">
              <a:rPr lang="nb-NO" smtClean="0"/>
              <a:t>04.04.18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226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AD9D-2AF4-4BCB-9798-184ACD377CDD}" type="datetime1">
              <a:rPr lang="nb-NO" smtClean="0"/>
              <a:t>04.04.18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75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D26C-8C20-4311-811B-AA1BB402053C}" type="datetime1">
              <a:rPr lang="nb-NO" smtClean="0"/>
              <a:t>04.04.18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4529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81EE-2EEE-46E8-934A-DEEF1B93C4C3}" type="datetime1">
              <a:rPr lang="nb-NO" smtClean="0"/>
              <a:t>04.04.18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761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51897-9EBC-46D4-94C0-70776B57B780}" type="datetime1">
              <a:rPr lang="nb-NO" smtClean="0"/>
              <a:t>04.04.18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050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B7694-BDA0-4713-87C4-4B7F906DC4B7}" type="datetime1">
              <a:rPr lang="nb-NO" smtClean="0"/>
              <a:t>04.04.18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326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2AFD8-FCAD-4612-9B75-3D60E7D328F7}" type="datetime1">
              <a:rPr lang="nb-NO" smtClean="0"/>
              <a:t>04.04.18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1DCB-88E4-4E5B-87FD-AB6418F91A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5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b="1" dirty="0" smtClean="0"/>
              <a:t>Kjønnsroller, stereotypier og forskjeller i utdanningsløpet</a:t>
            </a:r>
            <a:endParaRPr lang="nb-NO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22920"/>
          </a:xfrm>
        </p:spPr>
        <p:txBody>
          <a:bodyPr/>
          <a:lstStyle/>
          <a:p>
            <a:r>
              <a:rPr lang="nb-NO" dirty="0" smtClean="0"/>
              <a:t>Øystein Gullvåg Holter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523" y="5013176"/>
            <a:ext cx="6763125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5111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>
            <a:noAutofit/>
          </a:bodyPr>
          <a:lstStyle/>
          <a:p>
            <a:r>
              <a:rPr lang="nb-NO" sz="1800" dirty="0" smtClean="0"/>
              <a:t>Ta opp og diskutere kjønnsstereotypier og trakassering i skolen (jenter kalt hore, gutter homo osv)</a:t>
            </a:r>
          </a:p>
          <a:p>
            <a:pPr lvl="1"/>
            <a:r>
              <a:rPr lang="nb-NO" sz="1600" dirty="0" smtClean="0"/>
              <a:t>Allerede NOU 2012:15 «Politikk for likestilling» advarte om stort omfang av kjønnsmessig mobbing i skolen. </a:t>
            </a:r>
          </a:p>
          <a:p>
            <a:r>
              <a:rPr lang="nb-NO" sz="1800" dirty="0" smtClean="0"/>
              <a:t>Mer fleksibilitet i linjevalg oppover i utdanningsløpet – muligheter for å endre valg – bevisstgjøring om kjønnsstereotype valg </a:t>
            </a:r>
          </a:p>
          <a:p>
            <a:r>
              <a:rPr lang="nb-NO" sz="1600" dirty="0" smtClean="0"/>
              <a:t>I dag skjer viktig valg i den livsfasen der det for mange er viktig å være forskjellige fra det andre kjønnet – «forskjellene tiltrekker hverandre« – pubertet, partnervalg mv  (</a:t>
            </a:r>
            <a:r>
              <a:rPr lang="nb-NO" sz="1400" dirty="0" smtClean="0"/>
              <a:t>Holter 1981, Moxnes 1989)</a:t>
            </a:r>
          </a:p>
          <a:p>
            <a:r>
              <a:rPr lang="nb-NO" sz="1600" dirty="0" smtClean="0"/>
              <a:t>Senere i livet ønsker de fleste kjønnsbalanse på jobben  (Holter, Svare og Egeland 2007), og studenter ønsker kjønnsbalansert læringsmiljø – ønskene blir mindre kjønnsdelte enn i ungdomstiden </a:t>
            </a:r>
          </a:p>
          <a:p>
            <a:pPr lvl="1"/>
            <a:r>
              <a:rPr lang="nb-NO" sz="1600" dirty="0" smtClean="0"/>
              <a:t>Dette lar seg ikke forklare ut fra ensidig biologisk kjønnsteori – «Norge har blitt fritt og likestilt, så nå er det bare biologien som avgjør»</a:t>
            </a:r>
          </a:p>
          <a:p>
            <a:pPr lvl="1"/>
            <a:r>
              <a:rPr lang="nb-NO" sz="1600" dirty="0" smtClean="0"/>
              <a:t>Bio-hypoteser må testes sammen med sosiale og kulturelle hypoteser (krever midler, gode rammer for forskning)</a:t>
            </a:r>
          </a:p>
          <a:p>
            <a:r>
              <a:rPr lang="nb-NO" sz="1800" dirty="0" smtClean="0"/>
              <a:t>Bedre skolens kontakt med praksis – arbeidslivet </a:t>
            </a:r>
          </a:p>
          <a:p>
            <a:pPr lvl="1"/>
            <a:r>
              <a:rPr lang="nb-NO" sz="1600" dirty="0" smtClean="0"/>
              <a:t>(utvide arbeidsuker / dager – f eks?)</a:t>
            </a:r>
          </a:p>
          <a:p>
            <a:pPr lvl="1"/>
            <a:r>
              <a:rPr lang="nb-NO" sz="1600" dirty="0" smtClean="0"/>
              <a:t>Motvirke barns kjønnsstereotypier – en kirurg er en mann osv.</a:t>
            </a:r>
          </a:p>
          <a:p>
            <a:endParaRPr lang="nb-NO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737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Konklusjon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13995"/>
          </a:xfrm>
        </p:spPr>
        <p:txBody>
          <a:bodyPr>
            <a:noAutofit/>
          </a:bodyPr>
          <a:lstStyle/>
          <a:p>
            <a:r>
              <a:rPr lang="nb-NO" sz="2000" dirty="0" smtClean="0"/>
              <a:t>Utvalget bør foreslå forskning og tiltak for å redusere negative effekter av tradisjonelle kjønnsroller og kjønnsstereotypier inkludert kjønnsrelatert forskjellsbehandling, utestengning og mobbing i skolen</a:t>
            </a:r>
          </a:p>
          <a:p>
            <a:r>
              <a:rPr lang="nb-NO" sz="2000" dirty="0" smtClean="0"/>
              <a:t>Skolen kan </a:t>
            </a:r>
            <a:r>
              <a:rPr lang="nb-NO" sz="2000" dirty="0" smtClean="0"/>
              <a:t>bidra til bedre individuell tilpasning, </a:t>
            </a:r>
            <a:r>
              <a:rPr lang="nb-NO" sz="2000" b="1" dirty="0" smtClean="0"/>
              <a:t>økt frihet</a:t>
            </a:r>
            <a:r>
              <a:rPr lang="nb-NO" sz="2000" dirty="0" smtClean="0"/>
              <a:t>  - dette er et hovedmiddel for å få fram elevenes </a:t>
            </a:r>
            <a:r>
              <a:rPr lang="nb-NO" sz="2000" b="1" dirty="0" smtClean="0"/>
              <a:t>nysgjerrighet</a:t>
            </a:r>
            <a:r>
              <a:rPr lang="nb-NO" sz="2000" dirty="0" smtClean="0"/>
              <a:t>, kunnskapshunger</a:t>
            </a:r>
          </a:p>
          <a:p>
            <a:pPr lvl="1"/>
            <a:r>
              <a:rPr lang="nb-NO" sz="1600" dirty="0" smtClean="0"/>
              <a:t>Innsats kan begrunnes ut fra </a:t>
            </a:r>
            <a:r>
              <a:rPr lang="nb-NO" sz="1600" i="1" dirty="0" smtClean="0"/>
              <a:t>likhet</a:t>
            </a:r>
            <a:r>
              <a:rPr lang="nb-NO" sz="1600" dirty="0" smtClean="0"/>
              <a:t> dvs likestilling og likebehandling, alle ytelser skal telle likt, men også ut fra </a:t>
            </a:r>
            <a:r>
              <a:rPr lang="nb-NO" sz="1600" i="1" dirty="0" smtClean="0"/>
              <a:t>frihet</a:t>
            </a:r>
            <a:r>
              <a:rPr lang="nb-NO" sz="1600" dirty="0" smtClean="0"/>
              <a:t> som viktig for bedre og mer avansert læring</a:t>
            </a:r>
          </a:p>
          <a:p>
            <a:r>
              <a:rPr lang="nb-NO" sz="2000" dirty="0" smtClean="0"/>
              <a:t>Klister på nysnø?</a:t>
            </a:r>
          </a:p>
          <a:p>
            <a:pPr lvl="1"/>
            <a:r>
              <a:rPr lang="nb-NO" sz="1600" dirty="0" smtClean="0"/>
              <a:t>Skolen forsterker «ubevisst» et kjønnsdifferensiert mønster som av naturlige grunner oppstår blant eldre barn, ungdom og unge voksne. Det fungerer ikke optimalt senere, i forhold til arbeidslivet.  </a:t>
            </a:r>
          </a:p>
          <a:p>
            <a:pPr lvl="1"/>
            <a:r>
              <a:rPr lang="nb-NO" sz="1600" dirty="0" smtClean="0"/>
              <a:t>Norske arbeidstakere foretrekker et arbeidsmiljø med omtrent balanse kvinner og menn. Denne preferansen blir ennå sterkere blant arbeidstakere i ensidige / ubalanserte arbeisdsmiljøer (Holter, Svare and Egeland 2009)</a:t>
            </a:r>
          </a:p>
          <a:p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3943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/>
              <a:t>Kilder</a:t>
            </a:r>
            <a:endParaRPr lang="nb-N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Holter, Svare og Egeland: Likestilling og livskvalitet 2007</a:t>
            </a:r>
          </a:p>
          <a:p>
            <a:r>
              <a:rPr lang="nb-NO" dirty="0" smtClean="0"/>
              <a:t>Thun og Holter: Kjønnsbalanse og læringsutbytte, STK/UiO 2013</a:t>
            </a:r>
          </a:p>
          <a:p>
            <a:r>
              <a:rPr lang="nb-NO" dirty="0" smtClean="0"/>
              <a:t>Holter m fl resultater fra NFR-studien Female Researchers on Track, MA-survey (pågående forskning)</a:t>
            </a:r>
          </a:p>
          <a:p>
            <a:r>
              <a:rPr lang="nb-NO" dirty="0" smtClean="0"/>
              <a:t>Vogt, Kristoffer C 2018: Svartmaling av gutter. Norsk sosiologisk tidsskrift 2, 2, 177-93Vogt, Kristoffer</a:t>
            </a:r>
          </a:p>
          <a:p>
            <a:r>
              <a:rPr lang="nb-NO" dirty="0" smtClean="0"/>
              <a:t>Scambor, Elli et al: The Role of Men in Gender Equality, EU 2013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Også nevnt: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sz="2600" dirty="0" smtClean="0"/>
              <a:t>Holter, Øystein Gullvåg 1981: Sjekking, kjærlighet og kjønnsmarked. Pax, Oslo</a:t>
            </a:r>
          </a:p>
          <a:p>
            <a:pPr marL="0" indent="0">
              <a:buNone/>
            </a:pPr>
            <a:r>
              <a:rPr lang="nn-NO" sz="2600" dirty="0" smtClean="0"/>
              <a:t>Moxnes, Kari 1989: Kjernesprengning i familien. Universitetsforlaget, Oslo</a:t>
            </a:r>
          </a:p>
          <a:p>
            <a:pPr marL="0" indent="0">
              <a:buNone/>
            </a:pPr>
            <a:r>
              <a:rPr lang="nn-NO" sz="2600" dirty="0" smtClean="0"/>
              <a:t>Nielsen, Harriet Bjerrum 2009: Skoletid. Universitetsforlaget, Oslo</a:t>
            </a:r>
          </a:p>
          <a:p>
            <a:pPr marL="0" indent="0">
              <a:buNone/>
            </a:pPr>
            <a:endParaRPr lang="nb-NO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930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Likestilling og segregering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dirty="0" smtClean="0"/>
              <a:t>Makro bilde</a:t>
            </a:r>
          </a:p>
          <a:p>
            <a:r>
              <a:rPr lang="nb-NO" dirty="0" smtClean="0"/>
              <a:t>Norge ganske likestilt ut fra dårligere forhold internasjonalt - men også kjønnsdelt </a:t>
            </a:r>
          </a:p>
          <a:p>
            <a:r>
              <a:rPr lang="nb-NO" dirty="0" smtClean="0"/>
              <a:t>«Likestillingslandet» misvisende</a:t>
            </a:r>
          </a:p>
          <a:p>
            <a:r>
              <a:rPr lang="nb-NO" dirty="0" smtClean="0"/>
              <a:t>Ideologi om vi / de – «vi» er likestilte</a:t>
            </a:r>
          </a:p>
          <a:p>
            <a:r>
              <a:rPr lang="nb-NO" dirty="0" smtClean="0"/>
              <a:t>Likestilling blir fremstilt som nullsumspill (konkurranse mellom kjønnene)</a:t>
            </a:r>
          </a:p>
          <a:p>
            <a:r>
              <a:rPr lang="nb-NO" dirty="0" smtClean="0"/>
              <a:t>Mangel på detaljerte undersøkelser (mer enn Gender Gap Index o.l.)</a:t>
            </a:r>
          </a:p>
          <a:p>
            <a:r>
              <a:rPr lang="nb-NO" dirty="0" smtClean="0"/>
              <a:t>Store variasjoner innad i hvert land </a:t>
            </a:r>
          </a:p>
          <a:p>
            <a:r>
              <a:rPr lang="nb-NO" dirty="0" smtClean="0"/>
              <a:t>Blant personer, organisasjoner, institusjoner osv</a:t>
            </a:r>
          </a:p>
          <a:p>
            <a:r>
              <a:rPr lang="nb-NO" dirty="0" smtClean="0"/>
              <a:t>«Likestillingen er innført allerede» - tror mange i Norge (meningsmålinger)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82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Kjønnsroller og stereotypier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Kjønnsrolleteori må brukes kritisk – «kjønnsrolle» kan bli en sovepute</a:t>
            </a:r>
          </a:p>
          <a:p>
            <a:r>
              <a:rPr lang="nb-NO" dirty="0" smtClean="0"/>
              <a:t>Tradisjonell kjønnsrolleteori mye kritisert i forskning</a:t>
            </a:r>
          </a:p>
          <a:p>
            <a:r>
              <a:rPr lang="nb-NO" dirty="0" smtClean="0"/>
              <a:t>Har tatt for lite hensyn til makt, ulike grader av likestilling, variasjon på tvers av kjønn, tilknytning til sosial klasse, etnisitet mv</a:t>
            </a:r>
          </a:p>
          <a:p>
            <a:r>
              <a:rPr lang="nb-NO" dirty="0" smtClean="0"/>
              <a:t>Kjønn er ikke bare «rolle», men også «posisjon», «praksis», «performativitet», kultur/struktur</a:t>
            </a:r>
          </a:p>
          <a:p>
            <a:r>
              <a:rPr lang="nb-NO" dirty="0" smtClean="0"/>
              <a:t>Kritisk kjønnsrolleanalyse - nyttig perspektiv</a:t>
            </a:r>
          </a:p>
          <a:p>
            <a:pPr lvl="1"/>
            <a:r>
              <a:rPr lang="nb-NO" dirty="0" smtClean="0"/>
              <a:t>Endringer og stabilitet over livsløpet</a:t>
            </a:r>
          </a:p>
          <a:p>
            <a:pPr lvl="1"/>
            <a:r>
              <a:rPr lang="nb-NO" dirty="0" smtClean="0"/>
              <a:t>Innbefatter sosialpsykologisk vinkling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599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Stereotypier og sanksjoner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Kjønnsroller gjenskapes i daglig samhandling, ofte uformell samhandling, delvis ubevisst </a:t>
            </a:r>
          </a:p>
          <a:p>
            <a:pPr lvl="1"/>
            <a:r>
              <a:rPr lang="nb-NO" dirty="0" smtClean="0"/>
              <a:t>Mye ny forskning bl.a. om «ubevisst bias»</a:t>
            </a:r>
          </a:p>
          <a:p>
            <a:r>
              <a:rPr lang="nb-NO" dirty="0" smtClean="0"/>
              <a:t>Brudd på forventninger straffes med sanksjoner </a:t>
            </a:r>
          </a:p>
          <a:p>
            <a:pPr lvl="1"/>
            <a:r>
              <a:rPr lang="nb-NO" dirty="0" smtClean="0"/>
              <a:t>F eks utestengning, trakassering – jfr Metoo</a:t>
            </a:r>
          </a:p>
          <a:p>
            <a:r>
              <a:rPr lang="nb-NO" dirty="0" smtClean="0"/>
              <a:t>Skolen fungerer som læringsarena for kjønnsroller (selv om de ikke står på pensum)</a:t>
            </a:r>
          </a:p>
          <a:p>
            <a:r>
              <a:rPr lang="nb-NO" dirty="0" smtClean="0"/>
              <a:t>Bevisstgjøring om likestilling og kjønnsroller – fortsatt mangelvare? </a:t>
            </a:r>
          </a:p>
          <a:p>
            <a:pPr lvl="1"/>
            <a:r>
              <a:rPr lang="nb-NO" dirty="0" smtClean="0"/>
              <a:t>jfr EU-studier – norsk profil: Likestillingen «innført allerede» + «er statens ansvar» = organisasjonen er passiv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837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«Gutteproblemet» og «feminiseringen»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nb-NO" dirty="0" smtClean="0"/>
              <a:t>Svartmaling? Forenklet sammenlikning av gjennomsnitt blant gutter og jenter?</a:t>
            </a:r>
          </a:p>
          <a:p>
            <a:r>
              <a:rPr lang="nb-NO" dirty="0" smtClean="0"/>
              <a:t>Kristoffer Vogt 2018: gutteproblemet blir marginalt når man ser mer helhetlig på overgang skole / arbeidsliv</a:t>
            </a:r>
          </a:p>
          <a:p>
            <a:pPr lvl="1"/>
            <a:r>
              <a:rPr lang="nb-NO" dirty="0" smtClean="0"/>
              <a:t>Klassegapet omlag dobbelt så stort som kjønnsgapet</a:t>
            </a:r>
          </a:p>
          <a:p>
            <a:pPr lvl="1"/>
            <a:r>
              <a:rPr lang="nb-NO" dirty="0" smtClean="0"/>
              <a:t>Må se på samspill kjønn / klasse (foreldres utdanning)</a:t>
            </a:r>
          </a:p>
          <a:p>
            <a:pPr lvl="1"/>
            <a:r>
              <a:rPr lang="nb-NO" dirty="0" smtClean="0"/>
              <a:t>Utdanning gir mer uttelling på arbeidsmarkedet for menn enn for kvinner</a:t>
            </a:r>
          </a:p>
          <a:p>
            <a:pPr lvl="1"/>
            <a:r>
              <a:rPr lang="nb-NO" dirty="0" smtClean="0"/>
              <a:t>Frafall på videregående – større negative konsekvenser for jenter</a:t>
            </a:r>
          </a:p>
          <a:p>
            <a:r>
              <a:rPr lang="nb-NO" dirty="0" smtClean="0"/>
              <a:t>Manglende kjønnsbalanse blant ansatte i skolen – reelt problem</a:t>
            </a:r>
          </a:p>
          <a:p>
            <a:pPr lvl="1"/>
            <a:r>
              <a:rPr lang="nb-NO" dirty="0" smtClean="0"/>
              <a:t>Neppe viktigste årsak til gutters frafall</a:t>
            </a:r>
          </a:p>
          <a:p>
            <a:pPr lvl="1"/>
            <a:r>
              <a:rPr lang="nb-NO" dirty="0" smtClean="0"/>
              <a:t>«Modernisering» mer enn «feminisering»? (Harriet Bjerrum Nielsen)</a:t>
            </a:r>
          </a:p>
          <a:p>
            <a:pPr lvl="1"/>
            <a:r>
              <a:rPr lang="nb-NO" dirty="0" smtClean="0"/>
              <a:t>Stor spredning blant gutter og menn – dominerer både på toppen og på bunnen i mange statistikker</a:t>
            </a:r>
          </a:p>
          <a:p>
            <a:pPr lvl="1"/>
            <a:r>
              <a:rPr lang="nb-NO" dirty="0" smtClean="0"/>
              <a:t>Likestilling er selvstendig dimensjon, ikke at alle skal bli like</a:t>
            </a:r>
          </a:p>
          <a:p>
            <a:pPr lvl="1"/>
            <a:r>
              <a:rPr lang="nb-NO" dirty="0" smtClean="0"/>
              <a:t>Kjønnskonservative menn er ikke alltid mindre likestilte (bare delvis overlappende dimensjoner)</a:t>
            </a:r>
          </a:p>
          <a:p>
            <a:pPr lvl="1"/>
            <a:r>
              <a:rPr lang="nb-NO" dirty="0" smtClean="0"/>
              <a:t>«Likeverdig kjønnsforskjell» er ikke alltid feil, «likhet» kan bli en innsnevring</a:t>
            </a:r>
          </a:p>
          <a:p>
            <a:pPr lvl="1"/>
            <a:endParaRPr lang="nb-NO" dirty="0" smtClean="0"/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696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 tre nivåene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Graden av kjønnslikestilling varierer ikke bare mellom samfunnsområder, men også mellom nivåer</a:t>
            </a:r>
          </a:p>
          <a:p>
            <a:r>
              <a:rPr lang="nb-NO" dirty="0" smtClean="0"/>
              <a:t>I Norge er de fleste positive til likestilling på holdningsnivå. En del praktiserer det også, på handlingsnivå. Men når det gjelder </a:t>
            </a:r>
            <a:r>
              <a:rPr lang="nb-NO" i="1" dirty="0" smtClean="0"/>
              <a:t>ansvar</a:t>
            </a:r>
            <a:r>
              <a:rPr lang="nb-NO" dirty="0" smtClean="0"/>
              <a:t> og ansvarsfølelse, er fordelingen mer kjønnstradisjonell</a:t>
            </a:r>
          </a:p>
          <a:p>
            <a:r>
              <a:rPr lang="nb-NO" dirty="0" smtClean="0"/>
              <a:t>Omlag 80 prosent i Norge </a:t>
            </a:r>
            <a:r>
              <a:rPr lang="nb-NO" i="1" dirty="0" smtClean="0"/>
              <a:t>ønsker </a:t>
            </a:r>
            <a:r>
              <a:rPr lang="nb-NO" dirty="0" smtClean="0"/>
              <a:t>likestilling, 50 prosent </a:t>
            </a:r>
            <a:r>
              <a:rPr lang="nb-NO" i="1" dirty="0" smtClean="0"/>
              <a:t>praktiserer</a:t>
            </a:r>
            <a:r>
              <a:rPr lang="nb-NO" dirty="0" smtClean="0"/>
              <a:t> deler av dette, men bare 20 prosent deler likt på ansvaret (omtrentlige tall basert på surveys)</a:t>
            </a:r>
          </a:p>
          <a:p>
            <a:r>
              <a:rPr lang="nb-NO" dirty="0" smtClean="0"/>
              <a:t>Kvinnen er fortsatt omsorgsansvarlig, mannen er forsørgeransvarlig </a:t>
            </a:r>
          </a:p>
          <a:p>
            <a:r>
              <a:rPr lang="nb-NO" dirty="0" smtClean="0"/>
              <a:t>Gapet mellom nivåene og den skjeve ansvarsdelingen kan forklares av langvarig rollesosialisering (både i barndommen og senere) –  forventninger, stereotypier og sanksjoner</a:t>
            </a:r>
          </a:p>
          <a:p>
            <a:r>
              <a:rPr lang="nb-NO" dirty="0" smtClean="0"/>
              <a:t>Ny forskning om kjønnsbalanse framhever betydning av kultur og uformell samhandling, maktforhold og struktur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896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«Janus-ansiktet»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Kjønnene sorteres på to hovedmåter – to ansikter</a:t>
            </a:r>
          </a:p>
          <a:p>
            <a:r>
              <a:rPr lang="nb-NO" b="1" dirty="0" smtClean="0"/>
              <a:t>Differensiering – «ulike men likeverdige»</a:t>
            </a:r>
          </a:p>
          <a:p>
            <a:r>
              <a:rPr lang="nb-NO" b="1" dirty="0" smtClean="0"/>
              <a:t>Stratifisering – kvinner underordnet</a:t>
            </a:r>
          </a:p>
          <a:p>
            <a:r>
              <a:rPr lang="nb-NO" dirty="0" smtClean="0"/>
              <a:t>Norge i dag – først og fremst økonomisk stratifisering (men også maktposisjoner, kultur mv)</a:t>
            </a:r>
          </a:p>
          <a:p>
            <a:r>
              <a:rPr lang="nb-NO" dirty="0" smtClean="0"/>
              <a:t>Det første ansiktet – kjønnsdeling – er typisk på tidlige nivåer i høyere utdanning</a:t>
            </a:r>
          </a:p>
          <a:p>
            <a:r>
              <a:rPr lang="nb-NO" dirty="0" smtClean="0"/>
              <a:t>Det andre ansiktet – kjønnsrangering – blir mer tydelig oppover mot toppen i akademia og andre arbeidsorganisasjoner</a:t>
            </a:r>
          </a:p>
          <a:p>
            <a:pPr lvl="1"/>
            <a:r>
              <a:rPr lang="nb-NO" dirty="0" smtClean="0"/>
              <a:t>For 50 år siden ble kvinnene tydeligere skjøvet ut også på lavere nivåer</a:t>
            </a:r>
          </a:p>
          <a:p>
            <a:r>
              <a:rPr lang="nb-NO" dirty="0" smtClean="0"/>
              <a:t>Kjønnsrangeringen er gjerne «kjønnsnøytral» - «rent meritokratisk»</a:t>
            </a:r>
          </a:p>
          <a:p>
            <a:r>
              <a:rPr lang="nb-NO" dirty="0" smtClean="0"/>
              <a:t>Kjønnsdiskriminering blir i liten grad opplevd direkte – de to ansiktene er ofte atskilt, diskrimineringen er skjult og indirekte, kjønnsrangering maskert som nøytral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4729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sier studentene?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b-NO" dirty="0" smtClean="0"/>
              <a:t>Nye studier av studenter på UiO (MA-nivå)</a:t>
            </a:r>
          </a:p>
          <a:p>
            <a:r>
              <a:rPr lang="nb-NO" dirty="0" smtClean="0"/>
              <a:t>Sterk kjønnsdifferensiering – 4 av 5 masterutdanninger har liten kjønnsbalanse (mindre enn 40 / 60)</a:t>
            </a:r>
          </a:p>
          <a:p>
            <a:pPr lvl="1"/>
            <a:r>
              <a:rPr lang="nb-NO" dirty="0" smtClean="0"/>
              <a:t>«Ikke noe vi kan gjøre noe med, er skolens skyld, sosialisering osv» - inntil nylig en dominerende holdning på universitetene</a:t>
            </a:r>
          </a:p>
          <a:p>
            <a:r>
              <a:rPr lang="nb-NO" dirty="0" smtClean="0"/>
              <a:t>De fleste studenter ønsker likestilling, men mange er enige i at «det er viktig å annerkjenne av menn og kvinner er fundamentalt forskjellige» </a:t>
            </a:r>
          </a:p>
          <a:p>
            <a:pPr lvl="1"/>
            <a:r>
              <a:rPr lang="nb-NO" dirty="0" smtClean="0"/>
              <a:t>Studenter på realfag: enig</a:t>
            </a:r>
            <a:r>
              <a:rPr lang="en-US" dirty="0" smtClean="0"/>
              <a:t> 37 </a:t>
            </a:r>
            <a:r>
              <a:rPr lang="en-US" dirty="0" err="1" smtClean="0"/>
              <a:t>prosent</a:t>
            </a:r>
            <a:r>
              <a:rPr lang="en-US" dirty="0" smtClean="0"/>
              <a:t>, </a:t>
            </a:r>
            <a:r>
              <a:rPr lang="en-US" dirty="0" err="1" smtClean="0"/>
              <a:t>dels</a:t>
            </a:r>
            <a:r>
              <a:rPr lang="en-US" dirty="0" smtClean="0"/>
              <a:t> </a:t>
            </a:r>
            <a:r>
              <a:rPr lang="en-US" dirty="0" err="1" smtClean="0"/>
              <a:t>enig</a:t>
            </a:r>
            <a:r>
              <a:rPr lang="en-US" dirty="0" smtClean="0"/>
              <a:t> 41, </a:t>
            </a:r>
            <a:r>
              <a:rPr lang="en-US" dirty="0" err="1" smtClean="0"/>
              <a:t>uenig</a:t>
            </a:r>
            <a:r>
              <a:rPr lang="en-US" dirty="0" smtClean="0"/>
              <a:t> 18</a:t>
            </a:r>
            <a:r>
              <a:rPr lang="en-US" dirty="0"/>
              <a:t>. </a:t>
            </a:r>
            <a:endParaRPr lang="nb-NO" dirty="0"/>
          </a:p>
          <a:p>
            <a:r>
              <a:rPr lang="nb-NO" dirty="0" smtClean="0"/>
              <a:t>Forskjellsbehandling kommer frem både ut fra studentenes sosiale bakgrunn, etnisitet og kjønn</a:t>
            </a:r>
          </a:p>
          <a:p>
            <a:pPr lvl="1"/>
            <a:r>
              <a:rPr lang="nb-NO" dirty="0" smtClean="0"/>
              <a:t>Foreldres utdanningsnivå sterkeste faktor</a:t>
            </a:r>
          </a:p>
          <a:p>
            <a:pPr lvl="1"/>
            <a:r>
              <a:rPr lang="nb-NO" dirty="0" smtClean="0"/>
              <a:t>Sterk sammenheng med opplevelsen av studentmiljøet, om man blir oppmuntret til videre studier og karriere, mv</a:t>
            </a:r>
          </a:p>
          <a:p>
            <a:r>
              <a:rPr lang="nb-NO" dirty="0" smtClean="0"/>
              <a:t>Mange studieretninger er mer kjønnsskjeve enn det studentene ønsker – men de har i liten grad vært bevisste på dette, da de valgte retning / fag</a:t>
            </a:r>
          </a:p>
          <a:p>
            <a:pPr lvl="1"/>
            <a:r>
              <a:rPr lang="nb-NO" dirty="0" smtClean="0"/>
              <a:t>Nye detaljstudier av kjønnsbalanse og likestilling i læringsmiljøet – bør følges opp i skoleforskning</a:t>
            </a:r>
          </a:p>
          <a:p>
            <a:pPr lvl="1"/>
            <a:r>
              <a:rPr lang="nb-NO" dirty="0" smtClean="0"/>
              <a:t>Skifte fokus fra «fix the women» (eller «fix the boys») til «fix the system»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550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Forskning og mulige tiltak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b="1" dirty="0" smtClean="0"/>
              <a:t>Forskning:</a:t>
            </a:r>
          </a:p>
          <a:p>
            <a:r>
              <a:rPr lang="nb-NO" sz="1600" dirty="0" smtClean="0"/>
              <a:t>Undersøke likestilling og kjønnsrolleutvikling i skoleverket</a:t>
            </a:r>
          </a:p>
          <a:p>
            <a:r>
              <a:rPr lang="nb-NO" sz="1600" dirty="0" smtClean="0"/>
              <a:t>Elever, ansatte, foreldre, myndigheter – skoler i kontekst </a:t>
            </a:r>
          </a:p>
          <a:p>
            <a:r>
              <a:rPr lang="nb-NO" sz="1600" dirty="0" smtClean="0"/>
              <a:t>Klasseromstudier (Harriet Bjerrum Nielsen, Jon Frode Blichfeldt) – kombinere ulike metoder</a:t>
            </a:r>
          </a:p>
          <a:p>
            <a:r>
              <a:rPr lang="nb-NO" sz="1600" dirty="0" smtClean="0"/>
              <a:t>Forskning der «gutteproblemer» og «jenteproblemer» blir sett i sammenheng</a:t>
            </a:r>
          </a:p>
          <a:p>
            <a:pPr lvl="1"/>
            <a:r>
              <a:rPr lang="nb-NO" sz="1600" dirty="0" smtClean="0"/>
              <a:t>Se på kjønns</a:t>
            </a:r>
            <a:r>
              <a:rPr lang="nb-NO" sz="1600" i="1" dirty="0" smtClean="0"/>
              <a:t>likestilling </a:t>
            </a:r>
            <a:r>
              <a:rPr lang="nb-NO" sz="1600" dirty="0" smtClean="0"/>
              <a:t>ikke bare kjønn</a:t>
            </a:r>
          </a:p>
          <a:p>
            <a:pPr lvl="1"/>
            <a:r>
              <a:rPr lang="nb-NO" sz="1600" dirty="0" smtClean="0"/>
              <a:t>Gå forbi nullsum-spill type teori</a:t>
            </a:r>
          </a:p>
          <a:p>
            <a:pPr lvl="1"/>
            <a:r>
              <a:rPr lang="nb-NO" sz="1600" dirty="0" smtClean="0"/>
              <a:t>Fokus på forbindelser mellom kjønnsroller og kjønnslikestilling / likeverd</a:t>
            </a:r>
          </a:p>
          <a:p>
            <a:pPr lvl="1"/>
            <a:r>
              <a:rPr lang="nb-NO" sz="1600" dirty="0" smtClean="0"/>
              <a:t>Se på barrierer og muligheter for bedre individuell ytelse i skolen</a:t>
            </a:r>
          </a:p>
          <a:p>
            <a:pPr lvl="1"/>
            <a:r>
              <a:rPr lang="nb-NO" sz="1600" dirty="0" smtClean="0"/>
              <a:t>Er den tvekjønnete norske modellen et problem – eller en fordel? </a:t>
            </a:r>
          </a:p>
          <a:p>
            <a:pPr marL="0" indent="0">
              <a:buNone/>
            </a:pPr>
            <a:r>
              <a:rPr lang="nb-NO" sz="2000" b="1" dirty="0" smtClean="0"/>
              <a:t>Mulige tiltak:</a:t>
            </a:r>
          </a:p>
          <a:p>
            <a:r>
              <a:rPr lang="nb-NO" sz="1600" dirty="0" smtClean="0"/>
              <a:t>Lære av tiltak for kjønnsbalanse og likestilling på andre områder (f eks arbeidsliv, akademia)</a:t>
            </a:r>
          </a:p>
          <a:p>
            <a:r>
              <a:rPr lang="nb-NO" sz="1600" dirty="0" smtClean="0"/>
              <a:t>Involvere skoleledelse, lærere – tiltak må ha støtte for å lykkes</a:t>
            </a:r>
          </a:p>
          <a:p>
            <a:r>
              <a:rPr lang="nb-NO" sz="1600" dirty="0" smtClean="0"/>
              <a:t>Negative effekter av kjønnsroller kan motvirkes - men det krever prioritering, opplæring, kulturendring </a:t>
            </a:r>
            <a:endParaRPr lang="nb-NO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1DCB-88E4-4E5B-87FD-AB6418F91A2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8123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1458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Kjønnsroller, stereotypier og forskjeller i utdanningsløpet</vt:lpstr>
      <vt:lpstr>Likestilling og segregering</vt:lpstr>
      <vt:lpstr>Kjønnsroller og stereotypier</vt:lpstr>
      <vt:lpstr>Stereotypier og sanksjoner</vt:lpstr>
      <vt:lpstr>«Gutteproblemet» og «feminiseringen»</vt:lpstr>
      <vt:lpstr>De tre nivåene</vt:lpstr>
      <vt:lpstr>«Janus-ansiktet»</vt:lpstr>
      <vt:lpstr>Hva sier studentene?</vt:lpstr>
      <vt:lpstr>Forskning og mulige tiltak</vt:lpstr>
      <vt:lpstr>PowerPoint Presentation</vt:lpstr>
      <vt:lpstr>Konklusjon</vt:lpstr>
      <vt:lpstr>Kilder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Kjønnsroller, stereotypier og forskjeller i utdanningsløpet</dc:title>
  <dc:creator>Øystein G Holter</dc:creator>
  <cp:lastModifiedBy>Øystein G Holter</cp:lastModifiedBy>
  <cp:revision>41</cp:revision>
  <dcterms:created xsi:type="dcterms:W3CDTF">2018-04-03T09:48:19Z</dcterms:created>
  <dcterms:modified xsi:type="dcterms:W3CDTF">2018-04-05T05:16:57Z</dcterms:modified>
</cp:coreProperties>
</file>